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Lst>
  <p:sldSz cy="5143500" cx="9144000"/>
  <p:notesSz cx="6858000" cy="9144000"/>
  <p:embeddedFontLst>
    <p:embeddedFont>
      <p:font typeface="Secular One"/>
      <p:regular r:id="rId257"/>
    </p:embeddedFont>
    <p:embeddedFont>
      <p:font typeface="Hachi Maru Pop"/>
      <p:regular r:id="rId258"/>
    </p:embeddedFont>
    <p:embeddedFont>
      <p:font typeface="Lato"/>
      <p:regular r:id="rId259"/>
      <p:bold r:id="rId260"/>
      <p:italic r:id="rId261"/>
      <p:boldItalic r:id="rId262"/>
    </p:embeddedFont>
    <p:embeddedFont>
      <p:font typeface="Spectral"/>
      <p:regular r:id="rId263"/>
      <p:bold r:id="rId264"/>
      <p:italic r:id="rId265"/>
      <p:boldItalic r:id="rId2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N Mutlak"/>
  <p:cmAuthor clrIdx="1" id="1" initials="" lastIdx="2" name="Iris Wang"/>
  <p:cmAuthor clrIdx="2" id="2" initials="" lastIdx="1" name="Shuntaro Wakamatsu"/>
  <p:cmAuthor clrIdx="3" id="3" initials="" lastIdx="2" name="Casillas"/>
  <p:cmAuthor clrIdx="4" id="4" initials="" lastIdx="1" name="Ryan Set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2D4BED-CDD2-4C69-B550-753357D6FD16}">
  <a:tblStyle styleId="{922D4BED-CDD2-4C69-B550-753357D6FD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font" Target="fonts/Spectral-bold.fntdata"/><Relationship Id="rId142" Type="http://schemas.openxmlformats.org/officeDocument/2006/relationships/slide" Target="slides/slide135.xml"/><Relationship Id="rId263" Type="http://schemas.openxmlformats.org/officeDocument/2006/relationships/font" Target="fonts/Spectral-regular.fntdata"/><Relationship Id="rId141" Type="http://schemas.openxmlformats.org/officeDocument/2006/relationships/slide" Target="slides/slide134.xml"/><Relationship Id="rId262" Type="http://schemas.openxmlformats.org/officeDocument/2006/relationships/font" Target="fonts/Lato-boldItalic.fntdata"/><Relationship Id="rId140" Type="http://schemas.openxmlformats.org/officeDocument/2006/relationships/slide" Target="slides/slide133.xml"/><Relationship Id="rId261" Type="http://schemas.openxmlformats.org/officeDocument/2006/relationships/font" Target="fonts/Lato-italic.fntdata"/><Relationship Id="rId5" Type="http://schemas.openxmlformats.org/officeDocument/2006/relationships/commentAuthors" Target="commentAuthors.xml"/><Relationship Id="rId147" Type="http://schemas.openxmlformats.org/officeDocument/2006/relationships/slide" Target="slides/slide140.xml"/><Relationship Id="rId6" Type="http://schemas.openxmlformats.org/officeDocument/2006/relationships/slideMaster" Target="slideMasters/slideMaster1.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font" Target="fonts/Spectral-boldItalic.fntdata"/><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font" Target="fonts/Spectral-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font" Target="fonts/Lato-bold.fntdata"/><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font" Target="fonts/Lato-regular.fntdata"/><Relationship Id="rId137" Type="http://schemas.openxmlformats.org/officeDocument/2006/relationships/slide" Target="slides/slide130.xml"/><Relationship Id="rId258" Type="http://schemas.openxmlformats.org/officeDocument/2006/relationships/font" Target="fonts/HachiMaruPop-regular.fntdata"/><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font" Target="fonts/SecularOne-regular.fntdata"/><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20T14:09:09.129">
    <p:pos x="6000" y="0"/>
    <p:text>https://replit.com/@NMutlak/2d-Array-Database-EASY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5-20T14:14:54.042">
    <p:pos x="6000" y="0"/>
    <p:text>https://replit.com/@NMutlak/SortTest#main.c
https://visualgo.net/en/sorting</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5-22T13:38:09.335">
    <p:pos x="6000" y="0"/>
    <p:text>https://replit.com/@NMutlak/LinkedLists#main.c</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5-25T13:58:35.575">
    <p:pos x="6000" y="0"/>
    <p:text>would we get to constructor and destructor today?</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05-31T02:26:33.356">
    <p:pos x="196" y="725"/>
    <p:text>his/her</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3-05-26T16:37:17.739">
    <p:pos x="6000" y="0"/>
    <p:text>No this is just for them to see how easy it can be, but hide it if you want</p:text>
  </p:cm>
  <p:cm authorId="0" idx="4" dt="2023-05-26T16:34:41.802">
    <p:pos x="6000" y="0"/>
    <p:text>they don't know what sort is</p:text>
  </p:cm>
  <p:cm authorId="3" idx="2" dt="2023-05-26T16:37:17.739">
    <p:pos x="6000" y="0"/>
    <p:text>My intention is just to show that you can get done sorting with two lines of code with operator overloading and sort, but I get your point</p:text>
  </p:cm>
  <p:cm authorId="0" idx="5" dt="2023-05-26T16:32:40.894">
    <p:pos x="6000" y="100"/>
    <p:text>haven't covered STL yet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1" dt="2023-05-26T01:38:53.196">
    <p:pos x="458" y="906"/>
    <p:text>I can explain the difference between public, private, and protected inheritance, but it's not covered in 244 (unless things have changed)</p:text>
  </p:cm>
  <p:cm authorId="1" idx="2" dt="2023-05-26T01:38:53.196">
    <p:pos x="458" y="906"/>
    <p:text>sure!! feel free. do u wanna add a slide somewhere around data protection part?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94fd0403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94fd0403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251150dd5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2251150dd5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2569a18a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2569a18a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4688e237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4688e237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2250108fc7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2250108fc7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Introduce you to algorithms; 297</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More often than not, you won’t be coming up with an algorithms scratch</a:t>
            </a:r>
            <a:endParaRPr/>
          </a:p>
          <a:p>
            <a:pPr indent="0" lvl="0" marL="0" rtl="0" algn="l">
              <a:spcBef>
                <a:spcPts val="0"/>
              </a:spcBef>
              <a:spcAft>
                <a:spcPts val="0"/>
              </a:spcAft>
              <a:buNone/>
            </a:pPr>
            <a:r>
              <a:rPr lang="en-CA"/>
              <a:t>You’ll typically be adapting ones that exist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Research: What exists, what works well for what cases?</a:t>
            </a:r>
            <a:endParaRPr/>
          </a:p>
          <a:p>
            <a:pPr indent="0" lvl="0" marL="0" rtl="0" algn="l">
              <a:spcBef>
                <a:spcPts val="0"/>
              </a:spcBef>
              <a:spcAft>
                <a:spcPts val="0"/>
              </a:spcAft>
              <a:buNone/>
            </a:pPr>
            <a:r>
              <a:rPr lang="en-CA"/>
              <a:t>Know how to break down an algorithm so that you understand how it works and how to use/adapt it for your own use-case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2250108fc7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2250108fc7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CA">
                <a:solidFill>
                  <a:srgbClr val="595959"/>
                </a:solidFill>
              </a:rPr>
              <a:t>There is some randomness involved with the data we’re given, as it might already be partially sorted, or sorted in a different way than what we want (ie. sorted from highest to lowest number, when we want lowest to highest)</a:t>
            </a:r>
            <a:endParaRPr sz="6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2250108fc7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2250108fc7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a:t>
            </a:r>
            <a:r>
              <a:rPr lang="en-CA"/>
              <a:t> = size of a set</a:t>
            </a:r>
            <a:endParaRPr/>
          </a:p>
          <a:p>
            <a:pPr indent="0" lvl="0" marL="0" rtl="0" algn="l">
              <a:spcBef>
                <a:spcPts val="0"/>
              </a:spcBef>
              <a:spcAft>
                <a:spcPts val="0"/>
              </a:spcAft>
              <a:buNone/>
            </a:pPr>
            <a:r>
              <a:rPr lang="en-CA"/>
              <a:t>O() = how many operations you do for a given set of size n</a:t>
            </a:r>
            <a:endParaRPr/>
          </a:p>
          <a:p>
            <a:pPr indent="0" lvl="0" marL="0" rtl="0" algn="l">
              <a:spcBef>
                <a:spcPts val="0"/>
              </a:spcBef>
              <a:spcAft>
                <a:spcPts val="0"/>
              </a:spcAft>
              <a:buNone/>
            </a:pPr>
            <a:r>
              <a:rPr lang="en-CA"/>
              <a:t>O(1) is instant, one operation and you’re done</a:t>
            </a:r>
            <a:endParaRPr/>
          </a:p>
          <a:p>
            <a:pPr indent="0" lvl="0" marL="0" rtl="0" algn="l">
              <a:spcBef>
                <a:spcPts val="0"/>
              </a:spcBef>
              <a:spcAft>
                <a:spcPts val="0"/>
              </a:spcAft>
              <a:buNone/>
            </a:pPr>
            <a:r>
              <a:rPr lang="en-CA"/>
              <a:t>A measure of efficiency, when algorithms are given the worst possible starting conditions, and it’s important to note that it is an approximation</a:t>
            </a:r>
            <a:endParaRPr/>
          </a:p>
          <a:p>
            <a:pPr indent="0" lvl="0" marL="0" rtl="0" algn="l">
              <a:spcBef>
                <a:spcPts val="0"/>
              </a:spcBef>
              <a:spcAft>
                <a:spcPts val="0"/>
              </a:spcAft>
              <a:buNone/>
            </a:pPr>
            <a:r>
              <a:rPr lang="en-CA"/>
              <a:t>You can have two algorithms that are both O(logn), and one can be faster than another given the </a:t>
            </a:r>
            <a:r>
              <a:rPr lang="en-CA"/>
              <a:t>considerations discussed in the last slide</a:t>
            </a:r>
            <a:endParaRPr/>
          </a:p>
          <a:p>
            <a:pPr indent="0" lvl="0" marL="0" rtl="0" algn="l">
              <a:spcBef>
                <a:spcPts val="0"/>
              </a:spcBef>
              <a:spcAft>
                <a:spcPts val="0"/>
              </a:spcAft>
              <a:buNone/>
            </a:pPr>
            <a:r>
              <a:rPr lang="en-CA"/>
              <a:t>But when comparing two different tiers, say O(n^2) vs. O(n), you can typically say that the O(n) algorithm is faster</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24688e237c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24688e237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Outline (iterative)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Give context:</a:t>
            </a:r>
            <a:endParaRPr/>
          </a:p>
          <a:p>
            <a:pPr indent="-298450" lvl="0" marL="457200" rtl="0" algn="l">
              <a:spcBef>
                <a:spcPts val="0"/>
              </a:spcBef>
              <a:spcAft>
                <a:spcPts val="0"/>
              </a:spcAft>
              <a:buSzPts val="1100"/>
              <a:buChar char="-"/>
            </a:pPr>
            <a:r>
              <a:rPr lang="en-CA"/>
              <a:t>Working with an array of integers</a:t>
            </a:r>
            <a:endParaRPr/>
          </a:p>
          <a:p>
            <a:pPr indent="-298450" lvl="0" marL="457200" rtl="0" algn="l">
              <a:spcBef>
                <a:spcPts val="0"/>
              </a:spcBef>
              <a:spcAft>
                <a:spcPts val="0"/>
              </a:spcAft>
              <a:buSzPts val="1100"/>
              <a:buChar char="-"/>
            </a:pPr>
            <a:r>
              <a:rPr lang="en-CA"/>
              <a:t>We want to sort it from smallest to biggest numbers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Teach:</a:t>
            </a:r>
            <a:endParaRPr/>
          </a:p>
          <a:p>
            <a:pPr indent="-298450" lvl="0" marL="457200" rtl="0" algn="l">
              <a:spcBef>
                <a:spcPts val="0"/>
              </a:spcBef>
              <a:spcAft>
                <a:spcPts val="0"/>
              </a:spcAft>
              <a:buSzPts val="1100"/>
              <a:buAutoNum type="arabicPeriod"/>
            </a:pPr>
            <a:r>
              <a:rPr lang="en-CA"/>
              <a:t>Explain the general idea: Move biggest stuff to the end</a:t>
            </a:r>
            <a:endParaRPr/>
          </a:p>
          <a:p>
            <a:pPr indent="-298450" lvl="0" marL="457200" rtl="0" algn="l">
              <a:spcBef>
                <a:spcPts val="0"/>
              </a:spcBef>
              <a:spcAft>
                <a:spcPts val="0"/>
              </a:spcAft>
              <a:buSzPts val="1100"/>
              <a:buAutoNum type="arabicPeriod"/>
            </a:pPr>
            <a:r>
              <a:rPr lang="en-CA"/>
              <a:t>Give the time complexity (not great)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Give why: It’s still ok for very small data sets; a good starting point for us to work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Have them code it:</a:t>
            </a:r>
            <a:endParaRPr/>
          </a:p>
          <a:p>
            <a:pPr indent="-298450" lvl="0" marL="457200" rtl="0" algn="l">
              <a:spcBef>
                <a:spcPts val="0"/>
              </a:spcBef>
              <a:spcAft>
                <a:spcPts val="0"/>
              </a:spcAft>
              <a:buSzPts val="1100"/>
              <a:buChar char="-"/>
            </a:pPr>
            <a:r>
              <a:rPr lang="en-CA"/>
              <a:t>Use activity sheet to help them break it down into what they need</a:t>
            </a:r>
            <a:endParaRPr/>
          </a:p>
          <a:p>
            <a:pPr indent="-298450" lvl="1" marL="914400" rtl="0" algn="l">
              <a:spcBef>
                <a:spcPts val="0"/>
              </a:spcBef>
              <a:spcAft>
                <a:spcPts val="0"/>
              </a:spcAft>
              <a:buSzPts val="1100"/>
              <a:buChar char="-"/>
            </a:pPr>
            <a:r>
              <a:rPr lang="en-CA"/>
              <a:t>Get the size of the array</a:t>
            </a:r>
            <a:endParaRPr/>
          </a:p>
          <a:p>
            <a:pPr indent="-298450" lvl="1" marL="914400" rtl="0" algn="l">
              <a:spcBef>
                <a:spcPts val="0"/>
              </a:spcBef>
              <a:spcAft>
                <a:spcPts val="0"/>
              </a:spcAft>
              <a:buSzPts val="1100"/>
              <a:buChar char="-"/>
            </a:pPr>
            <a:r>
              <a:rPr lang="en-CA"/>
              <a:t>Re-Traverse array N-1 times</a:t>
            </a:r>
            <a:endParaRPr/>
          </a:p>
          <a:p>
            <a:pPr indent="-298450" lvl="1" marL="914400" rtl="0" algn="l">
              <a:spcBef>
                <a:spcPts val="0"/>
              </a:spcBef>
              <a:spcAft>
                <a:spcPts val="0"/>
              </a:spcAft>
              <a:buSzPts val="1100"/>
              <a:buChar char="-"/>
            </a:pPr>
            <a:r>
              <a:rPr lang="en-CA"/>
              <a:t>Traverse the array and shift bigger numbers up</a:t>
            </a:r>
            <a:endParaRPr/>
          </a:p>
          <a:p>
            <a:pPr indent="-298450" lvl="1" marL="914400" rtl="0" algn="l">
              <a:spcBef>
                <a:spcPts val="0"/>
              </a:spcBef>
              <a:spcAft>
                <a:spcPts val="0"/>
              </a:spcAft>
              <a:buSzPts val="1100"/>
              <a:buChar char="-"/>
            </a:pPr>
            <a:r>
              <a:rPr lang="en-CA"/>
              <a:t>Done</a:t>
            </a:r>
            <a:endParaRPr/>
          </a:p>
          <a:p>
            <a:pPr indent="-298450" lvl="0" marL="457200" rtl="0" algn="l">
              <a:spcBef>
                <a:spcPts val="0"/>
              </a:spcBef>
              <a:spcAft>
                <a:spcPts val="0"/>
              </a:spcAft>
              <a:buSzPts val="1100"/>
              <a:buChar char="-"/>
            </a:pPr>
            <a:r>
              <a:rPr lang="en-CA"/>
              <a:t>Simple 2 for loop + check for bigger number = make a swap</a:t>
            </a:r>
            <a:endParaRPr/>
          </a:p>
          <a:p>
            <a:pPr indent="0" lvl="0" marL="0" rtl="0" algn="l">
              <a:spcBef>
                <a:spcPts val="0"/>
              </a:spcBef>
              <a:spcAft>
                <a:spcPts val="0"/>
              </a:spcAft>
              <a:buNone/>
            </a:pPr>
            <a:r>
              <a:rPr lang="en-CA"/>
              <a:t>(GIVING THEM THE SWAP FUNCTION JUST FOR SIMPLICITY)</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24688e237c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24688e237c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Outline (iterative)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Teach:</a:t>
            </a:r>
            <a:endParaRPr>
              <a:solidFill>
                <a:schemeClr val="dk1"/>
              </a:solidFill>
            </a:endParaRPr>
          </a:p>
          <a:p>
            <a:pPr indent="-298450" lvl="0" marL="457200" rtl="0" algn="l">
              <a:spcBef>
                <a:spcPts val="0"/>
              </a:spcBef>
              <a:spcAft>
                <a:spcPts val="0"/>
              </a:spcAft>
              <a:buClr>
                <a:schemeClr val="dk1"/>
              </a:buClr>
              <a:buSzPts val="1100"/>
              <a:buAutoNum type="arabicPeriod"/>
            </a:pPr>
            <a:r>
              <a:rPr lang="en-CA">
                <a:solidFill>
                  <a:schemeClr val="dk1"/>
                </a:solidFill>
              </a:rPr>
              <a:t>Explain the general idea: Starting from left to right, move numbers backwards and insert them into where they should be</a:t>
            </a:r>
            <a:endParaRPr>
              <a:solidFill>
                <a:schemeClr val="dk1"/>
              </a:solidFill>
            </a:endParaRPr>
          </a:p>
          <a:p>
            <a:pPr indent="-298450" lvl="0" marL="457200" rtl="0" algn="l">
              <a:spcBef>
                <a:spcPts val="0"/>
              </a:spcBef>
              <a:spcAft>
                <a:spcPts val="0"/>
              </a:spcAft>
              <a:buClr>
                <a:schemeClr val="dk1"/>
              </a:buClr>
              <a:buSzPts val="1100"/>
              <a:buAutoNum type="arabicPeriod"/>
            </a:pPr>
            <a:r>
              <a:rPr lang="en-CA">
                <a:solidFill>
                  <a:schemeClr val="dk1"/>
                </a:solidFill>
              </a:rPr>
              <a:t>Give the time complexity (a big improvement upon bubble)</a:t>
            </a:r>
            <a:endParaRPr>
              <a:solidFill>
                <a:schemeClr val="dk1"/>
              </a:solidFill>
            </a:endParaRPr>
          </a:p>
          <a:p>
            <a:pPr indent="-298450" lvl="1" marL="914400" rtl="0" algn="l">
              <a:spcBef>
                <a:spcPts val="0"/>
              </a:spcBef>
              <a:spcAft>
                <a:spcPts val="0"/>
              </a:spcAft>
              <a:buClr>
                <a:schemeClr val="dk1"/>
              </a:buClr>
              <a:buSzPts val="1100"/>
              <a:buAutoNum type="alphaLcPeriod"/>
            </a:pPr>
            <a:r>
              <a:rPr lang="en-CA">
                <a:solidFill>
                  <a:schemeClr val="dk1"/>
                </a:solidFill>
              </a:rPr>
              <a:t>Why: Bubble will still traverse the array multiple times and not make any swaps if the array is sorted</a:t>
            </a:r>
            <a:endParaRPr>
              <a:solidFill>
                <a:schemeClr val="dk1"/>
              </a:solidFill>
            </a:endParaRPr>
          </a:p>
          <a:p>
            <a:pPr indent="-298450" lvl="1" marL="914400" rtl="0" algn="l">
              <a:spcBef>
                <a:spcPts val="0"/>
              </a:spcBef>
              <a:spcAft>
                <a:spcPts val="0"/>
              </a:spcAft>
              <a:buClr>
                <a:schemeClr val="dk1"/>
              </a:buClr>
              <a:buSzPts val="1100"/>
              <a:buAutoNum type="alphaLcPeriod"/>
            </a:pPr>
            <a:r>
              <a:rPr lang="en-CA">
                <a:solidFill>
                  <a:schemeClr val="dk1"/>
                </a:solidFill>
              </a:rPr>
              <a:t>Insertion will stop earlier once it knows the number is in the right spot, saving some time depending on your luck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Give why: Good improvement for an iterative solution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Have them code it:</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Use activity sheet to help them break it down</a:t>
            </a:r>
            <a:endParaRPr>
              <a:solidFill>
                <a:schemeClr val="dk1"/>
              </a:solidFill>
            </a:endParaRPr>
          </a:p>
          <a:p>
            <a:pPr indent="-298450" lvl="1" marL="914400" rtl="0" algn="l">
              <a:spcBef>
                <a:spcPts val="0"/>
              </a:spcBef>
              <a:spcAft>
                <a:spcPts val="0"/>
              </a:spcAft>
              <a:buClr>
                <a:schemeClr val="dk1"/>
              </a:buClr>
              <a:buSzPts val="1100"/>
              <a:buChar char="-"/>
            </a:pPr>
            <a:r>
              <a:rPr lang="en-CA">
                <a:solidFill>
                  <a:schemeClr val="dk1"/>
                </a:solidFill>
              </a:rPr>
              <a:t>We will iterate through all numbers in our set from the second position to the end</a:t>
            </a:r>
            <a:endParaRPr>
              <a:solidFill>
                <a:schemeClr val="dk1"/>
              </a:solidFill>
            </a:endParaRPr>
          </a:p>
          <a:p>
            <a:pPr indent="-298450" lvl="2" marL="1371600" rtl="0" algn="l">
              <a:spcBef>
                <a:spcPts val="0"/>
              </a:spcBef>
              <a:spcAft>
                <a:spcPts val="0"/>
              </a:spcAft>
              <a:buClr>
                <a:schemeClr val="dk1"/>
              </a:buClr>
              <a:buSzPts val="1100"/>
              <a:buChar char="-"/>
            </a:pPr>
            <a:r>
              <a:rPr lang="en-CA">
                <a:solidFill>
                  <a:schemeClr val="dk1"/>
                </a:solidFill>
              </a:rPr>
              <a:t>We start with the 2nd index since the starting with the first is useless (nothing to compare it to and you can’t move it backwards anymore)</a:t>
            </a:r>
            <a:endParaRPr>
              <a:solidFill>
                <a:schemeClr val="dk1"/>
              </a:solidFill>
            </a:endParaRPr>
          </a:p>
          <a:p>
            <a:pPr indent="-298450" lvl="1" marL="914400" rtl="0" algn="l">
              <a:spcBef>
                <a:spcPts val="0"/>
              </a:spcBef>
              <a:spcAft>
                <a:spcPts val="0"/>
              </a:spcAft>
              <a:buClr>
                <a:schemeClr val="dk1"/>
              </a:buClr>
              <a:buSzPts val="1100"/>
              <a:buChar char="-"/>
            </a:pPr>
            <a:r>
              <a:rPr lang="en-CA">
                <a:solidFill>
                  <a:schemeClr val="dk1"/>
                </a:solidFill>
              </a:rPr>
              <a:t>We then have to take the number and move it backwards until either we hit a number that is smaller than it, or we reach the start of the array</a:t>
            </a:r>
            <a:endParaRPr>
              <a:solidFill>
                <a:schemeClr val="dk1"/>
              </a:solidFill>
            </a:endParaRPr>
          </a:p>
          <a:p>
            <a:pPr indent="-298450" lvl="2" marL="1371600" rtl="0" algn="l">
              <a:spcBef>
                <a:spcPts val="0"/>
              </a:spcBef>
              <a:spcAft>
                <a:spcPts val="0"/>
              </a:spcAft>
              <a:buClr>
                <a:schemeClr val="dk1"/>
              </a:buClr>
              <a:buSzPts val="1100"/>
              <a:buChar char="-"/>
            </a:pPr>
            <a:r>
              <a:rPr lang="en-CA">
                <a:solidFill>
                  <a:schemeClr val="dk1"/>
                </a:solidFill>
              </a:rPr>
              <a:t>For loop or while loop for this?</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For loop + While loop + a slightly more complex stop condition while making swaps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24688e237c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24688e237c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Outline (recursive)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CA">
                <a:solidFill>
                  <a:schemeClr val="dk1"/>
                </a:solidFill>
              </a:rPr>
              <a:t>Give context:</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Now switching to a recursive algorithm</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Technically could do it iteratively but both merge sort and quick sort require a lot of complex code (Doing it recursively is meant to make it easier for us)</a:t>
            </a:r>
            <a:endParaRPr>
              <a:solidFill>
                <a:schemeClr val="dk1"/>
              </a:solidFill>
            </a:endParaRPr>
          </a:p>
          <a:p>
            <a:pPr indent="-298450" lvl="1" marL="914400" rtl="0" algn="l">
              <a:spcBef>
                <a:spcPts val="0"/>
              </a:spcBef>
              <a:spcAft>
                <a:spcPts val="0"/>
              </a:spcAft>
              <a:buClr>
                <a:schemeClr val="dk1"/>
              </a:buClr>
              <a:buSzPts val="1100"/>
              <a:buChar char="-"/>
            </a:pPr>
            <a:r>
              <a:rPr lang="en-CA">
                <a:solidFill>
                  <a:schemeClr val="dk1"/>
                </a:solidFill>
              </a:rPr>
              <a:t>Important to note the interchangeability between the two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Teach:</a:t>
            </a:r>
            <a:endParaRPr>
              <a:solidFill>
                <a:schemeClr val="dk1"/>
              </a:solidFill>
            </a:endParaRPr>
          </a:p>
          <a:p>
            <a:pPr indent="-298450" lvl="0" marL="457200" rtl="0" algn="l">
              <a:spcBef>
                <a:spcPts val="0"/>
              </a:spcBef>
              <a:spcAft>
                <a:spcPts val="0"/>
              </a:spcAft>
              <a:buClr>
                <a:schemeClr val="dk1"/>
              </a:buClr>
              <a:buSzPts val="1100"/>
              <a:buAutoNum type="arabicPeriod"/>
            </a:pPr>
            <a:r>
              <a:rPr lang="en-CA">
                <a:solidFill>
                  <a:schemeClr val="dk1"/>
                </a:solidFill>
              </a:rPr>
              <a:t>Split the array into segments until you get pairs of 1 (a pair of 1 is already sorted)</a:t>
            </a:r>
            <a:endParaRPr>
              <a:solidFill>
                <a:schemeClr val="dk1"/>
              </a:solidFill>
            </a:endParaRPr>
          </a:p>
          <a:p>
            <a:pPr indent="-298450" lvl="0" marL="457200" rtl="0" algn="l">
              <a:spcBef>
                <a:spcPts val="0"/>
              </a:spcBef>
              <a:spcAft>
                <a:spcPts val="0"/>
              </a:spcAft>
              <a:buClr>
                <a:schemeClr val="dk1"/>
              </a:buClr>
              <a:buSzPts val="1100"/>
              <a:buAutoNum type="arabicPeriod"/>
            </a:pPr>
            <a:r>
              <a:rPr lang="en-CA">
                <a:solidFill>
                  <a:schemeClr val="dk1"/>
                </a:solidFill>
              </a:rPr>
              <a:t>Then when recombining (the recursive part of this), sort the numbers</a:t>
            </a:r>
            <a:endParaRPr>
              <a:solidFill>
                <a:schemeClr val="dk1"/>
              </a:solidFill>
            </a:endParaRPr>
          </a:p>
          <a:p>
            <a:pPr indent="-298450" lvl="0" marL="457200" rtl="0" algn="l">
              <a:spcBef>
                <a:spcPts val="0"/>
              </a:spcBef>
              <a:spcAft>
                <a:spcPts val="0"/>
              </a:spcAft>
              <a:buClr>
                <a:schemeClr val="dk1"/>
              </a:buClr>
              <a:buSzPts val="1100"/>
              <a:buAutoNum type="arabicPeriod"/>
            </a:pPr>
            <a:r>
              <a:rPr lang="en-CA">
                <a:solidFill>
                  <a:schemeClr val="dk1"/>
                </a:solidFill>
              </a:rPr>
              <a:t>Give the time complexity (much better than before, + results are consistent)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Have them code it:</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Use activity sheet to help them break it down into what they need</a:t>
            </a:r>
            <a:endParaRPr>
              <a:solidFill>
                <a:schemeClr val="dk1"/>
              </a:solidFill>
            </a:endParaRPr>
          </a:p>
          <a:p>
            <a:pPr indent="-298450" lvl="1" marL="914400" rtl="0" algn="l">
              <a:spcBef>
                <a:spcPts val="0"/>
              </a:spcBef>
              <a:spcAft>
                <a:spcPts val="0"/>
              </a:spcAft>
              <a:buClr>
                <a:schemeClr val="dk1"/>
              </a:buClr>
              <a:buSzPts val="1100"/>
              <a:buChar char="-"/>
            </a:pPr>
            <a:r>
              <a:rPr lang="en-CA">
                <a:solidFill>
                  <a:schemeClr val="dk1"/>
                </a:solidFill>
              </a:rPr>
              <a:t>Give our algorithm our array, and then the left and right indexes</a:t>
            </a:r>
            <a:endParaRPr>
              <a:solidFill>
                <a:schemeClr val="dk1"/>
              </a:solidFill>
            </a:endParaRPr>
          </a:p>
          <a:p>
            <a:pPr indent="-298450" lvl="1" marL="914400" rtl="0" algn="l">
              <a:spcBef>
                <a:spcPts val="0"/>
              </a:spcBef>
              <a:spcAft>
                <a:spcPts val="0"/>
              </a:spcAft>
              <a:buClr>
                <a:schemeClr val="dk1"/>
              </a:buClr>
              <a:buSzPts val="1100"/>
              <a:buChar char="-"/>
            </a:pPr>
            <a:r>
              <a:rPr lang="en-CA">
                <a:solidFill>
                  <a:schemeClr val="dk1"/>
                </a:solidFill>
              </a:rPr>
              <a:t>Always split array into the middle, stop when left == right</a:t>
            </a:r>
            <a:endParaRPr>
              <a:solidFill>
                <a:schemeClr val="dk1"/>
              </a:solidFill>
            </a:endParaRPr>
          </a:p>
          <a:p>
            <a:pPr indent="-298450" lvl="1" marL="914400" rtl="0" algn="l">
              <a:spcBef>
                <a:spcPts val="0"/>
              </a:spcBef>
              <a:spcAft>
                <a:spcPts val="0"/>
              </a:spcAft>
              <a:buClr>
                <a:schemeClr val="dk1"/>
              </a:buClr>
              <a:buSzPts val="1100"/>
              <a:buChar char="-"/>
            </a:pPr>
            <a:r>
              <a:rPr lang="en-CA">
                <a:solidFill>
                  <a:schemeClr val="dk1"/>
                </a:solidFill>
              </a:rPr>
              <a:t>By this point, we have all of our splits; now we combine and sort as we do so</a:t>
            </a:r>
            <a:endParaRPr>
              <a:solidFill>
                <a:schemeClr val="dk1"/>
              </a:solidFill>
            </a:endParaRPr>
          </a:p>
          <a:p>
            <a:pPr indent="-298450" lvl="2" marL="1371600" rtl="0" algn="l">
              <a:spcBef>
                <a:spcPts val="0"/>
              </a:spcBef>
              <a:spcAft>
                <a:spcPts val="0"/>
              </a:spcAft>
              <a:buClr>
                <a:schemeClr val="dk1"/>
              </a:buClr>
              <a:buSzPts val="1100"/>
              <a:buChar char="-"/>
            </a:pPr>
            <a:r>
              <a:rPr lang="en-CA">
                <a:solidFill>
                  <a:schemeClr val="dk1"/>
                </a:solidFill>
              </a:rPr>
              <a:t>Make a copy of the split arrays (2 temporary arrays) to be used for comparisons</a:t>
            </a:r>
            <a:endParaRPr>
              <a:solidFill>
                <a:schemeClr val="dk1"/>
              </a:solidFill>
            </a:endParaRPr>
          </a:p>
          <a:p>
            <a:pPr indent="-298450" lvl="2" marL="1371600" rtl="0" algn="l">
              <a:spcBef>
                <a:spcPts val="0"/>
              </a:spcBef>
              <a:spcAft>
                <a:spcPts val="0"/>
              </a:spcAft>
              <a:buClr>
                <a:schemeClr val="dk1"/>
              </a:buClr>
              <a:buSzPts val="1100"/>
              <a:buChar char="-"/>
            </a:pPr>
            <a:r>
              <a:rPr lang="en-CA">
                <a:solidFill>
                  <a:schemeClr val="dk1"/>
                </a:solidFill>
              </a:rPr>
              <a:t>Combine the two arrays into the main one (can use an example)</a:t>
            </a:r>
            <a:endParaRPr>
              <a:solidFill>
                <a:schemeClr val="dk1"/>
              </a:solidFill>
            </a:endParaRPr>
          </a:p>
          <a:p>
            <a:pPr indent="-298450" lvl="3" marL="1828800" rtl="0" algn="l">
              <a:spcBef>
                <a:spcPts val="0"/>
              </a:spcBef>
              <a:spcAft>
                <a:spcPts val="0"/>
              </a:spcAft>
              <a:buClr>
                <a:schemeClr val="dk1"/>
              </a:buClr>
              <a:buSzPts val="1100"/>
              <a:buChar char="-"/>
            </a:pPr>
            <a:r>
              <a:rPr lang="en-CA">
                <a:solidFill>
                  <a:schemeClr val="dk1"/>
                </a:solidFill>
              </a:rPr>
              <a:t>Compare between each</a:t>
            </a:r>
            <a:endParaRPr>
              <a:solidFill>
                <a:schemeClr val="dk1"/>
              </a:solidFill>
            </a:endParaRPr>
          </a:p>
          <a:p>
            <a:pPr indent="-298450" lvl="3" marL="1828800" rtl="0" algn="l">
              <a:spcBef>
                <a:spcPts val="0"/>
              </a:spcBef>
              <a:spcAft>
                <a:spcPts val="0"/>
              </a:spcAft>
              <a:buClr>
                <a:schemeClr val="dk1"/>
              </a:buClr>
              <a:buSzPts val="1100"/>
              <a:buChar char="-"/>
            </a:pPr>
            <a:r>
              <a:rPr lang="en-CA">
                <a:solidFill>
                  <a:schemeClr val="dk1"/>
                </a:solidFill>
              </a:rPr>
              <a:t>Once we reach the end of one, we just add the last bits of the other</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2 for loops for temp,  while loop for main sorting + 2 while loops for cleanup</a:t>
            </a: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4688e237c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4688e237c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Outline (recursive)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Give context:</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The one you always hear about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Teach:</a:t>
            </a:r>
            <a:endParaRPr>
              <a:solidFill>
                <a:schemeClr val="dk1"/>
              </a:solidFill>
            </a:endParaRPr>
          </a:p>
          <a:p>
            <a:pPr indent="-298450" lvl="0" marL="457200" rtl="0" algn="l">
              <a:spcBef>
                <a:spcPts val="0"/>
              </a:spcBef>
              <a:spcAft>
                <a:spcPts val="0"/>
              </a:spcAft>
              <a:buClr>
                <a:schemeClr val="dk1"/>
              </a:buClr>
              <a:buSzPts val="1100"/>
              <a:buAutoNum type="arabicPeriod"/>
            </a:pPr>
            <a:r>
              <a:rPr lang="en-CA">
                <a:solidFill>
                  <a:schemeClr val="dk1"/>
                </a:solidFill>
              </a:rPr>
              <a:t>The same idea as merge sort with splitting the array up but instead we focus on the index that we chosen and organize everything else around that point</a:t>
            </a:r>
            <a:endParaRPr>
              <a:solidFill>
                <a:schemeClr val="dk1"/>
              </a:solidFill>
            </a:endParaRPr>
          </a:p>
          <a:p>
            <a:pPr indent="-298450" lvl="1" marL="914400" rtl="0" algn="l">
              <a:spcBef>
                <a:spcPts val="0"/>
              </a:spcBef>
              <a:spcAft>
                <a:spcPts val="0"/>
              </a:spcAft>
              <a:buClr>
                <a:schemeClr val="dk1"/>
              </a:buClr>
              <a:buSzPts val="1100"/>
              <a:buAutoNum type="alphaLcPeriod"/>
            </a:pPr>
            <a:r>
              <a:rPr lang="en-CA">
                <a:solidFill>
                  <a:schemeClr val="dk1"/>
                </a:solidFill>
              </a:rPr>
              <a:t>Until we know that it’s in the right spot</a:t>
            </a:r>
            <a:endParaRPr>
              <a:solidFill>
                <a:schemeClr val="dk1"/>
              </a:solidFill>
            </a:endParaRPr>
          </a:p>
          <a:p>
            <a:pPr indent="-298450" lvl="0" marL="457200" rtl="0" algn="l">
              <a:spcBef>
                <a:spcPts val="0"/>
              </a:spcBef>
              <a:spcAft>
                <a:spcPts val="0"/>
              </a:spcAft>
              <a:buClr>
                <a:schemeClr val="dk1"/>
              </a:buClr>
              <a:buSzPts val="1100"/>
              <a:buAutoNum type="arabicPeriod"/>
            </a:pPr>
            <a:r>
              <a:rPr lang="en-CA">
                <a:solidFill>
                  <a:schemeClr val="dk1"/>
                </a:solidFill>
              </a:rPr>
              <a:t>Not as consistent as merge sort, and has the possibility to be slower, BUT</a:t>
            </a:r>
            <a:endParaRPr>
              <a:solidFill>
                <a:schemeClr val="dk1"/>
              </a:solidFill>
            </a:endParaRPr>
          </a:p>
          <a:p>
            <a:pPr indent="-298450" lvl="1" marL="914400" rtl="0" algn="l">
              <a:spcBef>
                <a:spcPts val="0"/>
              </a:spcBef>
              <a:spcAft>
                <a:spcPts val="0"/>
              </a:spcAft>
              <a:buClr>
                <a:schemeClr val="dk1"/>
              </a:buClr>
              <a:buSzPts val="1100"/>
              <a:buAutoNum type="alphaLcPeriod"/>
            </a:pPr>
            <a:r>
              <a:rPr lang="en-CA">
                <a:solidFill>
                  <a:schemeClr val="dk1"/>
                </a:solidFill>
              </a:rPr>
              <a:t>This process typically lets us know the correct locations of all indexes faster than merge sort does</a:t>
            </a:r>
            <a:endParaRPr>
              <a:solidFill>
                <a:schemeClr val="dk1"/>
              </a:solidFill>
            </a:endParaRPr>
          </a:p>
          <a:p>
            <a:pPr indent="-298450" lvl="1" marL="914400" rtl="0" algn="l">
              <a:spcBef>
                <a:spcPts val="0"/>
              </a:spcBef>
              <a:spcAft>
                <a:spcPts val="0"/>
              </a:spcAft>
              <a:buClr>
                <a:schemeClr val="dk1"/>
              </a:buClr>
              <a:buSzPts val="1100"/>
              <a:buAutoNum type="alphaLcPeriod"/>
            </a:pPr>
            <a:r>
              <a:rPr lang="en-CA">
                <a:solidFill>
                  <a:schemeClr val="dk1"/>
                </a:solidFill>
              </a:rPr>
              <a:t>It will make the same number of comparisons, but it will make those comparisons faster than merge sort does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Have them code it:</a:t>
            </a:r>
            <a:endParaRPr>
              <a:solidFill>
                <a:schemeClr val="dk1"/>
              </a:solidFill>
            </a:endParaRPr>
          </a:p>
          <a:p>
            <a:pPr indent="-298450" lvl="0" marL="457200" rtl="0" algn="l">
              <a:spcBef>
                <a:spcPts val="0"/>
              </a:spcBef>
              <a:spcAft>
                <a:spcPts val="0"/>
              </a:spcAft>
              <a:buClr>
                <a:schemeClr val="dk1"/>
              </a:buClr>
              <a:buSzPts val="1100"/>
              <a:buChar char="-"/>
            </a:pPr>
            <a:r>
              <a:rPr lang="en-CA">
                <a:solidFill>
                  <a:schemeClr val="dk1"/>
                </a:solidFill>
              </a:rPr>
              <a:t>Use activity sheet to help them break it down into what they need</a:t>
            </a:r>
            <a:endParaRPr>
              <a:solidFill>
                <a:schemeClr val="dk1"/>
              </a:solidFill>
            </a:endParaRPr>
          </a:p>
          <a:p>
            <a:pPr indent="-298450" lvl="1" marL="914400" rtl="0" algn="l">
              <a:spcBef>
                <a:spcPts val="0"/>
              </a:spcBef>
              <a:spcAft>
                <a:spcPts val="0"/>
              </a:spcAft>
              <a:buClr>
                <a:schemeClr val="dk1"/>
              </a:buClr>
              <a:buSzPts val="1100"/>
              <a:buChar char="-"/>
            </a:pPr>
            <a:r>
              <a:rPr lang="en-CA">
                <a:solidFill>
                  <a:schemeClr val="dk1"/>
                </a:solidFill>
              </a:rPr>
              <a:t>Need to select a partition (we are going to choose the last one initially)</a:t>
            </a:r>
            <a:endParaRPr>
              <a:solidFill>
                <a:schemeClr val="dk1"/>
              </a:solidFill>
            </a:endParaRPr>
          </a:p>
          <a:p>
            <a:pPr indent="-298450" lvl="1" marL="914400" rtl="0" algn="l">
              <a:spcBef>
                <a:spcPts val="0"/>
              </a:spcBef>
              <a:spcAft>
                <a:spcPts val="0"/>
              </a:spcAft>
              <a:buClr>
                <a:schemeClr val="dk1"/>
              </a:buClr>
              <a:buSzPts val="1100"/>
              <a:buChar char="-"/>
            </a:pPr>
            <a:r>
              <a:rPr lang="en-CA">
                <a:solidFill>
                  <a:schemeClr val="dk1"/>
                </a:solidFill>
              </a:rPr>
              <a:t>We will sort that index into its right place</a:t>
            </a:r>
            <a:endParaRPr>
              <a:solidFill>
                <a:schemeClr val="dk1"/>
              </a:solidFill>
            </a:endParaRPr>
          </a:p>
          <a:p>
            <a:pPr indent="-298450" lvl="2" marL="1371600" rtl="0" algn="l">
              <a:spcBef>
                <a:spcPts val="0"/>
              </a:spcBef>
              <a:spcAft>
                <a:spcPts val="0"/>
              </a:spcAft>
              <a:buClr>
                <a:schemeClr val="dk1"/>
              </a:buClr>
              <a:buSzPts val="1100"/>
              <a:buChar char="-"/>
            </a:pPr>
            <a:r>
              <a:rPr lang="en-CA">
                <a:solidFill>
                  <a:schemeClr val="dk1"/>
                </a:solidFill>
              </a:rPr>
              <a:t>Get value of last number in array</a:t>
            </a:r>
            <a:endParaRPr>
              <a:solidFill>
                <a:schemeClr val="dk1"/>
              </a:solidFill>
            </a:endParaRPr>
          </a:p>
          <a:p>
            <a:pPr indent="-298450" lvl="2" marL="1371600" rtl="0" algn="l">
              <a:spcBef>
                <a:spcPts val="0"/>
              </a:spcBef>
              <a:spcAft>
                <a:spcPts val="0"/>
              </a:spcAft>
              <a:buClr>
                <a:schemeClr val="dk1"/>
              </a:buClr>
              <a:buSzPts val="1100"/>
              <a:buChar char="-"/>
            </a:pPr>
            <a:r>
              <a:rPr lang="en-CA">
                <a:solidFill>
                  <a:schemeClr val="dk1"/>
                </a:solidFill>
              </a:rPr>
              <a:t>Shift all numbers smaller than it before ‘i’</a:t>
            </a:r>
            <a:endParaRPr>
              <a:solidFill>
                <a:schemeClr val="dk1"/>
              </a:solidFill>
            </a:endParaRPr>
          </a:p>
          <a:p>
            <a:pPr indent="-298450" lvl="2" marL="1371600" rtl="0" algn="l">
              <a:spcBef>
                <a:spcPts val="0"/>
              </a:spcBef>
              <a:spcAft>
                <a:spcPts val="0"/>
              </a:spcAft>
              <a:buClr>
                <a:schemeClr val="dk1"/>
              </a:buClr>
              <a:buSzPts val="1100"/>
              <a:buChar char="-"/>
            </a:pPr>
            <a:r>
              <a:rPr lang="en-CA">
                <a:solidFill>
                  <a:schemeClr val="dk1"/>
                </a:solidFill>
              </a:rPr>
              <a:t>Shift all numbers bigger than it after ‘i’</a:t>
            </a:r>
            <a:endParaRPr>
              <a:solidFill>
                <a:schemeClr val="dk1"/>
              </a:solidFill>
            </a:endParaRPr>
          </a:p>
          <a:p>
            <a:pPr indent="-298450" lvl="2" marL="1371600" rtl="0" algn="l">
              <a:spcBef>
                <a:spcPts val="0"/>
              </a:spcBef>
              <a:spcAft>
                <a:spcPts val="0"/>
              </a:spcAft>
              <a:buClr>
                <a:schemeClr val="dk1"/>
              </a:buClr>
              <a:buSzPts val="1100"/>
              <a:buChar char="-"/>
            </a:pPr>
            <a:r>
              <a:rPr lang="en-CA">
                <a:solidFill>
                  <a:schemeClr val="dk1"/>
                </a:solidFill>
              </a:rPr>
              <a:t>i will be incremented once after every swap</a:t>
            </a:r>
            <a:endParaRPr>
              <a:solidFill>
                <a:schemeClr val="dk1"/>
              </a:solidFill>
            </a:endParaRPr>
          </a:p>
          <a:p>
            <a:pPr indent="-298450" lvl="2" marL="1371600" rtl="0" algn="l">
              <a:spcBef>
                <a:spcPts val="0"/>
              </a:spcBef>
              <a:spcAft>
                <a:spcPts val="0"/>
              </a:spcAft>
              <a:buClr>
                <a:schemeClr val="dk1"/>
              </a:buClr>
              <a:buSzPts val="1100"/>
              <a:buChar char="-"/>
            </a:pPr>
            <a:r>
              <a:rPr lang="en-CA">
                <a:solidFill>
                  <a:schemeClr val="dk1"/>
                </a:solidFill>
              </a:rPr>
              <a:t>Swap the last number in the array with i and it will be therefore be in the right spot</a:t>
            </a:r>
            <a:endParaRPr>
              <a:solidFill>
                <a:schemeClr val="dk1"/>
              </a:solidFill>
            </a:endParaRPr>
          </a:p>
          <a:p>
            <a:pPr indent="-298450" lvl="1" marL="914400" rtl="0" algn="l">
              <a:spcBef>
                <a:spcPts val="0"/>
              </a:spcBef>
              <a:spcAft>
                <a:spcPts val="0"/>
              </a:spcAft>
              <a:buClr>
                <a:schemeClr val="dk1"/>
              </a:buClr>
              <a:buSzPts val="1100"/>
              <a:buChar char="-"/>
            </a:pPr>
            <a:r>
              <a:rPr lang="en-CA">
                <a:solidFill>
                  <a:schemeClr val="dk1"/>
                </a:solidFill>
              </a:rPr>
              <a:t>We then call quicksort on the arrays around that partition and select a new partition again</a:t>
            </a:r>
            <a:endParaRPr>
              <a:solidFill>
                <a:schemeClr val="dk1"/>
              </a:solidFill>
            </a:endParaRPr>
          </a:p>
          <a:p>
            <a:pPr indent="-298450" lvl="1" marL="914400" rtl="0" algn="l">
              <a:spcBef>
                <a:spcPts val="0"/>
              </a:spcBef>
              <a:spcAft>
                <a:spcPts val="0"/>
              </a:spcAft>
              <a:buClr>
                <a:schemeClr val="dk1"/>
              </a:buClr>
              <a:buSzPts val="1100"/>
              <a:buChar char="-"/>
            </a:pPr>
            <a:r>
              <a:rPr lang="en-CA">
                <a:solidFill>
                  <a:schemeClr val="dk1"/>
                </a:solidFill>
              </a:rPr>
              <a:t>Repeat until done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45c38d8290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45c38d8290_2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250108fc7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250108fc7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No longer selecting the last number</a:t>
            </a:r>
            <a:endParaRPr/>
          </a:p>
          <a:p>
            <a:pPr indent="0" lvl="0" marL="0" rtl="0" algn="l">
              <a:spcBef>
                <a:spcPts val="0"/>
              </a:spcBef>
              <a:spcAft>
                <a:spcPts val="0"/>
              </a:spcAft>
              <a:buNone/>
            </a:pPr>
            <a:r>
              <a:rPr lang="en-CA"/>
              <a:t>We will organize three numbers and choose the center as our pivot</a:t>
            </a:r>
            <a:endParaRPr/>
          </a:p>
          <a:p>
            <a:pPr indent="-298450" lvl="0" marL="457200" rtl="0" algn="l">
              <a:spcBef>
                <a:spcPts val="0"/>
              </a:spcBef>
              <a:spcAft>
                <a:spcPts val="0"/>
              </a:spcAft>
              <a:buSzPts val="1100"/>
              <a:buChar char="-"/>
            </a:pPr>
            <a:r>
              <a:rPr lang="en-CA"/>
              <a:t>Requires a more complicated sorting algorithm to get the pivot in the right spot</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We do this to reduce the chances of getting that O(n^2) worst case scenario</a:t>
            </a:r>
            <a:endParaRPr/>
          </a:p>
          <a:p>
            <a:pPr indent="-298450" lvl="0" marL="457200" rtl="0" algn="l">
              <a:spcBef>
                <a:spcPts val="0"/>
              </a:spcBef>
              <a:spcAft>
                <a:spcPts val="0"/>
              </a:spcAft>
              <a:buSzPts val="1100"/>
              <a:buChar char="-"/>
            </a:pPr>
            <a:r>
              <a:rPr lang="en-CA"/>
              <a:t>Imagine choosing the highest index in the array every time when it is already mostly sorted </a:t>
            </a:r>
            <a:r>
              <a:rPr lang="en-CA"/>
              <a:t>with</a:t>
            </a:r>
            <a:r>
              <a:rPr lang="en-CA"/>
              <a:t> a few numbers out of </a:t>
            </a:r>
            <a:r>
              <a:rPr lang="en-CA"/>
              <a:t>place</a:t>
            </a:r>
            <a:r>
              <a:rPr lang="en-CA"/>
              <a:t> near the start</a:t>
            </a:r>
            <a:endParaRPr/>
          </a:p>
          <a:p>
            <a:pPr indent="-298450" lvl="0" marL="457200" rtl="0" algn="l">
              <a:spcBef>
                <a:spcPts val="0"/>
              </a:spcBef>
              <a:spcAft>
                <a:spcPts val="0"/>
              </a:spcAft>
              <a:buSzPts val="1100"/>
              <a:buChar char="-"/>
            </a:pPr>
            <a:r>
              <a:rPr lang="en-CA"/>
              <a:t>Choosing</a:t>
            </a:r>
            <a:r>
              <a:rPr lang="en-CA"/>
              <a:t> the center in that case would make things go faster, even if it adds a little bit more prep time to do so</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483e0531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483e0531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Rewrite the insert function of the previous day’s code to be ordered</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4688e237c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24688e237c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25014bec2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225014bec2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25014bec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225014bec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25014bec2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225014bec2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225014bec2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225014bec2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25014bec2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225014bec2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225014bec2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225014bec2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225014bec2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225014bec2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622de4bb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622de4bb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225014bec2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225014bec2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25014bec2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25014bec2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25014bec2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25014bec2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25014bec2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225014bec2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25014bec2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25014bec2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225014bec2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225014bec2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25014bec2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225014bec2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225014bec2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225014bec2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225014bec2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225014bec2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25014bec2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25014bec2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4622de4bb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4622de4bb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225014bec2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225014bec2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225014bec2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225014bec2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25014bec2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25014bec2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225014bec2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225014bec2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25014bec2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25014bec2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225014bec2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225014bec2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225014bec2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225014bec2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225014bec2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225014bec2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225014bec2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225014bec2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225014bec2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225014bec2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50108fc7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50108fc7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225014bec2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225014bec2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249c0d938f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249c0d938f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2258d965a5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2258d965a5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249c0d938f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249c0d938f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2258d965a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2258d965a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258d965a5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2258d965a5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249c0d938f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249c0d938f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On a side note, scanf is faster than cin, but only because when doing cin, it has to synchronize with the underlying C library, </a:t>
            </a:r>
            <a:r>
              <a:rPr lang="en-CA"/>
              <a:t>which</a:t>
            </a:r>
            <a:r>
              <a:rPr lang="en-CA"/>
              <a:t> means, it has to call scanf as well along with cin. You can turn down the synchronization and that will make cin faster than scanf.</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258d965a5f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2258d965a5f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249c0d938f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249c0d938f3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249fd0995f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249fd0995f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50108fc7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50108fc7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249fd0995f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249fd0995f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249fd0995f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249fd0995f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249fd0995f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249fd0995f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249fd0995ff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249fd0995ff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249fd0995f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249fd0995f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249fd0995f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249fd0995f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2258d965a5f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2258d965a5f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You can still use structs in C++ (and sometimes you do).</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258d965a5f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258d965a5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You can still use structs in C++ (and sometimes you do).</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249c0d938f3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249c0d938f3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You can still use structs in C++ (and sometimes you do).</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49c0d938f3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249c0d938f3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50108fc7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250108fc7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249c0d938f3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249c0d938f3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249c0d938f3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249c0d938f3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2258d965a5f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2258d965a5f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2258d965a5f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2258d965a5f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2258d965a5f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2258d965a5f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249c0d938f3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249c0d938f3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249fd0995f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249fd0995f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249c0d938f3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249c0d938f3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249c0d938f3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249c0d938f3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249fd0995f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249fd0995f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50108fc7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50108fc7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249c0d938f3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249c0d938f3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249c0d938f3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249c0d938f3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249c0d938f3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249c0d938f3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249c0d938f3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249c0d938f3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249c0d938f3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249c0d938f3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249c0d938f3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249c0d938f3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249c0d938f3_3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249c0d938f3_3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249c0d938f3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249c0d938f3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249c0d938f3_3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249c0d938f3_3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249c0d938f3_3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249c0d938f3_3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5c38d8290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45c38d8290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2258d965a5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2258d965a5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2258d965a5f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2258d965a5f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2258d965a5f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2258d965a5f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g2258d965a5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2258d965a5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249fd0995f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249fd0995f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249fd0995f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249fd0995f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249fd0995f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249fd0995f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249fd0995ff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249fd0995ff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24a96e9360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24a96e9360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24a96e9360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24a96e9360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5c38d8290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5c38d8290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24a96e9360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24a96e9360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24a96e9360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24a96e9360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Explain what overloaded operators are here?</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24a96e9360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24a96e9360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2258d965a5f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2258d965a5f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22599f65e7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22599f65e7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22599f65e7f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22599f65e7f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lang="en-CA" sz="1600">
                <a:solidFill>
                  <a:srgbClr val="404040"/>
                </a:solidFill>
                <a:latin typeface="Lato"/>
                <a:ea typeface="Lato"/>
                <a:cs typeface="Lato"/>
                <a:sym typeface="Lato"/>
              </a:rPr>
              <a:t>C++ standard says that non-const references cannot bind to temporary objects, i.e., objects w/o a name</a:t>
            </a:r>
            <a:endParaRPr sz="1600">
              <a:solidFill>
                <a:srgbClr val="404040"/>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22599f65e7f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22599f65e7f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22599f65e7f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22599f65e7f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22599f65e7f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22599f65e7f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g22599f65e7f_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22599f65e7f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44fe4efdb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44fe4efdb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622de4bb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622de4bb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22599f65e7f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22599f65e7f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24a96e9360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24a96e9360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24a96e9360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24a96e9360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22599f65e7f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22599f65e7f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g24a96e9360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3" name="Google Shape;2453;g24a96e9360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22599f65e7f_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22599f65e7f_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24a96e936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24a96e936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24a96e9360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24a96e9360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24a96e936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24a96e936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Templates for all the structures you’ve worked with or are going to learn more about in 244</a:t>
            </a:r>
            <a:endParaRPr/>
          </a:p>
          <a:p>
            <a:pPr indent="0" lvl="0" marL="0" rtl="0" algn="l">
              <a:spcBef>
                <a:spcPts val="0"/>
              </a:spcBef>
              <a:spcAft>
                <a:spcPts val="0"/>
              </a:spcAft>
              <a:buNone/>
            </a:pPr>
            <a:r>
              <a:rPr lang="en-CA"/>
              <a:t>No longer have to code them up yourself and can spend more development time</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24a96e9360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24a96e936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Resize, Reserve Memory</a:t>
            </a:r>
            <a:endParaRPr/>
          </a:p>
          <a:p>
            <a:pPr indent="0" lvl="0" marL="0" rtl="0" algn="l">
              <a:spcBef>
                <a:spcPts val="0"/>
              </a:spcBef>
              <a:spcAft>
                <a:spcPts val="0"/>
              </a:spcAft>
              <a:buNone/>
            </a:pPr>
            <a:r>
              <a:rPr lang="en-CA"/>
              <a:t>Size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622de4bb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622de4bb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24a96e936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24a96e936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24a96e9360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24a96e9360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24a96e9360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24a96e9360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g24a96e9360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24a96e9360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24a96e9360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24a96e9360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24a96e93606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24a96e93606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g24a96e9360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24a96e9360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249c0d938f3_3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249c0d938f3_3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249c0d938f3_3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249c0d938f3_3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2258d965a5f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2258d965a5f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5c38d8290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5c38d8290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249c0d938f3_3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249c0d938f3_3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249c0d938f3_3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1" name="Google Shape;2701;g249c0d938f3_3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249c0d938f3_3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249c0d938f3_3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249c0d938f3_3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249c0d938f3_3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249c0d938f3_3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249c0d938f3_3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249c0d938f3_3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249c0d938f3_3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249c0d938f3_3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249c0d938f3_3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249c0d938f3_3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249c0d938f3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249c0d938f3_3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249c0d938f3_3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249c0d938f3_3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249c0d938f3_3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45c38d8290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45c38d8290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249c0d938f3_3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249c0d938f3_3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g249c0d938f3_3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249c0d938f3_3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g249c0d938f3_3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249c0d938f3_3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g249c0d938f3_3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9" name="Google Shape;2819;g249c0d938f3_3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g249c0d938f3_3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8" name="Google Shape;2828;g249c0d938f3_3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g249c0d938f3_3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249c0d938f3_3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249c0d938f3_3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249c0d938f3_3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249c0d938f3_3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249c0d938f3_3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249c0d938f3_3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3" name="Google Shape;2863;g249c0d938f3_3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2258d965a5f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2258d965a5f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45c38d8290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45c38d8290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22599f65e7f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22599f65e7f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22599f65e7f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22599f65e7f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g22599f65e7f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22599f65e7f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3" name="Shape 2913"/>
        <p:cNvGrpSpPr/>
        <p:nvPr/>
      </p:nvGrpSpPr>
      <p:grpSpPr>
        <a:xfrm>
          <a:off x="0" y="0"/>
          <a:ext cx="0" cy="0"/>
          <a:chOff x="0" y="0"/>
          <a:chExt cx="0" cy="0"/>
        </a:xfrm>
      </p:grpSpPr>
      <p:sp>
        <p:nvSpPr>
          <p:cNvPr id="2914" name="Google Shape;2914;g22599f65e7f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5" name="Google Shape;2915;g22599f65e7f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g22599f65e7f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2" name="Google Shape;2932;g22599f65e7f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4" name="Shape 2944"/>
        <p:cNvGrpSpPr/>
        <p:nvPr/>
      </p:nvGrpSpPr>
      <p:grpSpPr>
        <a:xfrm>
          <a:off x="0" y="0"/>
          <a:ext cx="0" cy="0"/>
          <a:chOff x="0" y="0"/>
          <a:chExt cx="0" cy="0"/>
        </a:xfrm>
      </p:grpSpPr>
      <p:sp>
        <p:nvSpPr>
          <p:cNvPr id="2945" name="Google Shape;2945;g22599f65e7f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6" name="Google Shape;2946;g22599f65e7f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g22599f65e7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0" name="Google Shape;2960;g22599f65e7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g22599f65e7f_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0" name="Google Shape;2970;g22599f65e7f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g22599f65e7f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7" name="Google Shape;2977;g22599f65e7f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g24a96e9360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3" name="Google Shape;2983;g24a96e9360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45c38d8290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45c38d8290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5c38d8290_2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5c38d8290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5c38d8290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45c38d8290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4622de4bb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4622de4bb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4622de4bbf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4622de4bbf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4fe4efd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4fe4efd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4622de4bbf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4622de4bb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622de4bbf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622de4bbf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4622de4bbf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4622de4bbf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4622de4bbf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4622de4bbf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4622de4bbf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4622de4bbf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468b4b38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468b4b38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48441ce5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48441ce5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48441ce57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48441ce57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48441ce57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48441ce57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48441ce57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48441ce57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26d02228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26d02228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48441ce57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48441ce57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48441ce57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48441ce57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250108fc7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250108fc7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250108fc7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250108fc7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250108fc7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250108fc7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250108fc7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250108fc7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250108fc7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250108fc7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250108fc7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250108fc7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250108fc7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250108fc7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48441ce57b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48441ce57b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0a396a22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0a396a22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48441ce57b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48441ce57b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492c9bac9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492c9bac9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492c9bac9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492c9bac9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492c9bac9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492c9bac9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492c9bac9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492c9bac9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492c9bac9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492c9bac9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492c9bac9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492c9bac9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492c9bac9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492c9bac9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492c9bac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492c9bac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492c9bac9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492c9bac9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4fe4efdb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4fe4efdb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492c9bac9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492c9bac9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494fd0403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494fd0403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4622de4bbf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4622de4bbf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4622de4bbf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4622de4bbf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4622de4bbf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4622de4bbf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494fd0403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494fd0403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494fd04033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494fd04033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494fd04033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494fd04033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49c0d938f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49c0d938f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49c0d938f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49c0d938f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4b9e55ea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4b9e55ea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49c0d938f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49c0d938f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49c0d938f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49c0d938f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49c0d938f3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49c0d938f3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49c0d938f3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49c0d938f3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49c0d938f3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249c0d938f3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49c0d938f3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249c0d938f3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250108fc7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250108fc7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250108fc7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250108fc7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44fe4efdb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244fe4efdb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44fe4efdbc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44fe4efdbc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4b9e55ea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4b9e55ea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250108fc7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250108fc7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250108fc7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250108fc7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22517dc9fb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22517dc9fb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49c0d938f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49c0d938f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44fe4efdbc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44fe4efdbc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000">
                <a:latin typeface="Lato"/>
                <a:ea typeface="Lato"/>
                <a:cs typeface="Lato"/>
                <a:sym typeface="Lato"/>
              </a:rPr>
              <a:t>So Why is Dynamic Memory Allocation necessary? As we know, </a:t>
            </a:r>
            <a:r>
              <a:rPr lang="en-CA" sz="1000">
                <a:solidFill>
                  <a:schemeClr val="dk1"/>
                </a:solidFill>
                <a:latin typeface="Lato"/>
                <a:ea typeface="Lato"/>
                <a:cs typeface="Lato"/>
                <a:sym typeface="Lato"/>
              </a:rPr>
              <a:t>An array is a collection of a fixed number of values, which means once the size of an array is declared, you cannot change it. </a:t>
            </a:r>
            <a:r>
              <a:rPr lang="en-CA" sz="1000">
                <a:solidFill>
                  <a:schemeClr val="dk1"/>
                </a:solidFill>
                <a:highlight>
                  <a:srgbClr val="F9FAFC"/>
                </a:highlight>
                <a:latin typeface="Lato"/>
                <a:ea typeface="Lato"/>
                <a:cs typeface="Lato"/>
                <a:sym typeface="Lato"/>
              </a:rPr>
              <a:t>Sometimes the size of the array you declared may be insufficient as the array size is unknown originally and you are waiting for users input during runtime . To solve this issue, you can allocate memory manually during run-time. That is known as dynamic memory allocation in C programming.</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251150dd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251150dd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CA" sz="1000">
                <a:solidFill>
                  <a:schemeClr val="dk1"/>
                </a:solidFill>
              </a:rPr>
              <a:t>Dynamically allocated memory created with either calloc() or malloc() doesn't get freed on their own. You must explicitly use free() to release the space.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24b276441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24b276441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47c3b8f1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247c3b8f1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2251150dd5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2251150dd5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45c38d8290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45c38d8290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94fd0403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94fd0403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45c38d8290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245c38d8290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45c38d8290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245c38d8290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2517dc9fb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2517dc9fb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45c38d8290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45c38d8290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251150dd5e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251150dd5e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251150dd5e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251150dd5e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2251150dd5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2251150dd5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251150dd5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2251150dd5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251150dd5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251150dd5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2251150dd5e_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2251150dd5e_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1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0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comments" Target="../comments/commen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3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0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0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1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comments" Target="../comments/commen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0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1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0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2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4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05.png"/><Relationship Id="rId4" Type="http://schemas.openxmlformats.org/officeDocument/2006/relationships/image" Target="../media/image11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1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1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hyperlink" Target="https://leetcode.com/problems/search-in-a-binary-search-tree/" TargetMode="External"/><Relationship Id="rId4" Type="http://schemas.openxmlformats.org/officeDocument/2006/relationships/hyperlink" Target="https://leetcode.com/problems/validate-binary-search-tree/" TargetMode="External"/><Relationship Id="rId5" Type="http://schemas.openxmlformats.org/officeDocument/2006/relationships/hyperlink" Target="https://leetcode.com/problems/insert-into-a-binary-search-tre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2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2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2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3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2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2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comments" Target="../comments/commen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39.png"/><Relationship Id="rId4" Type="http://schemas.openxmlformats.org/officeDocument/2006/relationships/image" Target="../media/image138.png"/><Relationship Id="rId5" Type="http://schemas.openxmlformats.org/officeDocument/2006/relationships/image" Target="../media/image134.png"/><Relationship Id="rId6" Type="http://schemas.openxmlformats.org/officeDocument/2006/relationships/image" Target="../media/image13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3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41.png"/><Relationship Id="rId4" Type="http://schemas.openxmlformats.org/officeDocument/2006/relationships/image" Target="../media/image12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4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3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2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comments" Target="../comments/commen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25.png"/><Relationship Id="rId4" Type="http://schemas.openxmlformats.org/officeDocument/2006/relationships/image" Target="../media/image1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42.png"/><Relationship Id="rId4" Type="http://schemas.openxmlformats.org/officeDocument/2006/relationships/image" Target="../media/image15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43.png"/><Relationship Id="rId4" Type="http://schemas.openxmlformats.org/officeDocument/2006/relationships/image" Target="../media/image14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4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4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hyperlink" Target="https://codeboard.io/projects/390702"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3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50.png"/><Relationship Id="rId4" Type="http://schemas.openxmlformats.org/officeDocument/2006/relationships/image" Target="../media/image13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5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6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5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51.png"/><Relationship Id="rId4" Type="http://schemas.openxmlformats.org/officeDocument/2006/relationships/image" Target="../media/image148.png"/><Relationship Id="rId9" Type="http://schemas.openxmlformats.org/officeDocument/2006/relationships/image" Target="../media/image160.png"/><Relationship Id="rId5" Type="http://schemas.openxmlformats.org/officeDocument/2006/relationships/image" Target="../media/image163.png"/><Relationship Id="rId6" Type="http://schemas.openxmlformats.org/officeDocument/2006/relationships/image" Target="../media/image154.png"/><Relationship Id="rId7" Type="http://schemas.openxmlformats.org/officeDocument/2006/relationships/image" Target="../media/image153.png"/><Relationship Id="rId8" Type="http://schemas.openxmlformats.org/officeDocument/2006/relationships/image" Target="../media/image152.png"/></Relationships>
</file>

<file path=ppt/slides/_rels/slide183.xml.rels><?xml version="1.0" encoding="UTF-8" standalone="yes"?><Relationships xmlns="http://schemas.openxmlformats.org/package/2006/relationships"><Relationship Id="rId11" Type="http://schemas.openxmlformats.org/officeDocument/2006/relationships/image" Target="../media/image167.png"/><Relationship Id="rId10" Type="http://schemas.openxmlformats.org/officeDocument/2006/relationships/image" Target="../media/image162.png"/><Relationship Id="rId13" Type="http://schemas.openxmlformats.org/officeDocument/2006/relationships/image" Target="../media/image163.png"/><Relationship Id="rId12" Type="http://schemas.openxmlformats.org/officeDocument/2006/relationships/image" Target="../media/image148.png"/><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51.png"/><Relationship Id="rId4" Type="http://schemas.openxmlformats.org/officeDocument/2006/relationships/image" Target="../media/image152.png"/><Relationship Id="rId9" Type="http://schemas.openxmlformats.org/officeDocument/2006/relationships/image" Target="../media/image158.png"/><Relationship Id="rId5" Type="http://schemas.openxmlformats.org/officeDocument/2006/relationships/image" Target="../media/image160.png"/><Relationship Id="rId6" Type="http://schemas.openxmlformats.org/officeDocument/2006/relationships/image" Target="../media/image161.png"/><Relationship Id="rId7" Type="http://schemas.openxmlformats.org/officeDocument/2006/relationships/image" Target="../media/image159.png"/><Relationship Id="rId8" Type="http://schemas.openxmlformats.org/officeDocument/2006/relationships/image" Target="../media/image15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hyperlink" Target="https://codeboard.io/projects/390662" TargetMode="External"/><Relationship Id="rId4" Type="http://schemas.openxmlformats.org/officeDocument/2006/relationships/image" Target="../media/image173.png"/><Relationship Id="rId5" Type="http://schemas.openxmlformats.org/officeDocument/2006/relationships/image" Target="../media/image170.png"/><Relationship Id="rId6" Type="http://schemas.openxmlformats.org/officeDocument/2006/relationships/image" Target="../media/image165.png"/><Relationship Id="rId7" Type="http://schemas.openxmlformats.org/officeDocument/2006/relationships/image" Target="../media/image44.jpg"/><Relationship Id="rId8" Type="http://schemas.openxmlformats.org/officeDocument/2006/relationships/image" Target="../media/image1.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hyperlink" Target="https://codeboard.io/projects/390679" TargetMode="External"/><Relationship Id="rId4" Type="http://schemas.openxmlformats.org/officeDocument/2006/relationships/image" Target="../media/image173.png"/><Relationship Id="rId5" Type="http://schemas.openxmlformats.org/officeDocument/2006/relationships/image" Target="../media/image1.jpg"/><Relationship Id="rId6" Type="http://schemas.openxmlformats.org/officeDocument/2006/relationships/image" Target="../media/image44.jpg"/><Relationship Id="rId7" Type="http://schemas.openxmlformats.org/officeDocument/2006/relationships/image" Target="../media/image170.png"/><Relationship Id="rId8" Type="http://schemas.openxmlformats.org/officeDocument/2006/relationships/image" Target="../media/image16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1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hyperlink" Target="https://codeboard.io/projects/390679" TargetMode="External"/><Relationship Id="rId4" Type="http://schemas.openxmlformats.org/officeDocument/2006/relationships/image" Target="../media/image173.png"/><Relationship Id="rId5" Type="http://schemas.openxmlformats.org/officeDocument/2006/relationships/image" Target="../media/image1.jpg"/><Relationship Id="rId6" Type="http://schemas.openxmlformats.org/officeDocument/2006/relationships/image" Target="../media/image44.jpg"/><Relationship Id="rId7" Type="http://schemas.openxmlformats.org/officeDocument/2006/relationships/image" Target="../media/image170.png"/><Relationship Id="rId8" Type="http://schemas.openxmlformats.org/officeDocument/2006/relationships/image" Target="../media/image16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1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2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7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8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6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6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comments" Target="../comments/comment6.xml"/><Relationship Id="rId4" Type="http://schemas.openxmlformats.org/officeDocument/2006/relationships/image" Target="../media/image177.png"/><Relationship Id="rId5" Type="http://schemas.openxmlformats.org/officeDocument/2006/relationships/image" Target="../media/image17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8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hyperlink" Target="https://codeboard.io/projects/390783" TargetMode="Externa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76.png"/><Relationship Id="rId4" Type="http://schemas.openxmlformats.org/officeDocument/2006/relationships/image" Target="../media/image17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87.png"/><Relationship Id="rId4" Type="http://schemas.openxmlformats.org/officeDocument/2006/relationships/image" Target="../media/image18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83.png"/><Relationship Id="rId4" Type="http://schemas.openxmlformats.org/officeDocument/2006/relationships/image" Target="../media/image180.png"/><Relationship Id="rId5" Type="http://schemas.openxmlformats.org/officeDocument/2006/relationships/image" Target="../media/image190.png"/><Relationship Id="rId6" Type="http://schemas.openxmlformats.org/officeDocument/2006/relationships/image" Target="../media/image186.png"/><Relationship Id="rId7" Type="http://schemas.openxmlformats.org/officeDocument/2006/relationships/image" Target="../media/image191.png"/><Relationship Id="rId8" Type="http://schemas.openxmlformats.org/officeDocument/2006/relationships/image" Target="../media/image19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89.png"/><Relationship Id="rId4" Type="http://schemas.openxmlformats.org/officeDocument/2006/relationships/image" Target="../media/image18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88.png"/><Relationship Id="rId4" Type="http://schemas.openxmlformats.org/officeDocument/2006/relationships/image" Target="../media/image17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96.png"/><Relationship Id="rId4" Type="http://schemas.openxmlformats.org/officeDocument/2006/relationships/image" Target="../media/image20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95.jpg"/><Relationship Id="rId4" Type="http://schemas.openxmlformats.org/officeDocument/2006/relationships/image" Target="../media/image199.jpg"/><Relationship Id="rId5" Type="http://schemas.openxmlformats.org/officeDocument/2006/relationships/image" Target="../media/image201.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comments" Target="../comments/commen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9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20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203.png"/><Relationship Id="rId4" Type="http://schemas.openxmlformats.org/officeDocument/2006/relationships/image" Target="../media/image19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7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206.png"/><Relationship Id="rId4" Type="http://schemas.openxmlformats.org/officeDocument/2006/relationships/image" Target="../media/image20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9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94.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9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98.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hyperlink" Target="https://codeboard.io/projects/39074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4.png"/><Relationship Id="rId5" Type="http://schemas.openxmlformats.org/officeDocument/2006/relationships/image" Target="../media/image3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205.png"/><Relationship Id="rId4" Type="http://schemas.openxmlformats.org/officeDocument/2006/relationships/image" Target="../media/image20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47.jpg"/><Relationship Id="rId6" Type="http://schemas.openxmlformats.org/officeDocument/2006/relationships/image" Target="../media/image44.jpg"/><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47.jpg"/><Relationship Id="rId6" Type="http://schemas.openxmlformats.org/officeDocument/2006/relationships/image" Target="../media/image44.jpg"/><Relationship Id="rId7"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7.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2.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9.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3.png"/><Relationship Id="rId4" Type="http://schemas.openxmlformats.org/officeDocument/2006/relationships/hyperlink" Target="https://www.nytimes.com/puzzles/sudoku/easy" TargetMode="External"/><Relationship Id="rId5" Type="http://schemas.openxmlformats.org/officeDocument/2006/relationships/image" Target="../media/image57.png"/><Relationship Id="rId6"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codeboard.io/signup" TargetMode="External"/><Relationship Id="rId4" Type="http://schemas.openxmlformats.org/officeDocument/2006/relationships/image" Target="../media/image74.png"/><Relationship Id="rId5"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codeboard.io/projects/390517" TargetMode="Externa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0.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3.png"/><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0.png"/><Relationship Id="rId4" Type="http://schemas.openxmlformats.org/officeDocument/2006/relationships/image" Target="../media/image9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2.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8.png"/><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12.png"/><Relationship Id="rId4" Type="http://schemas.openxmlformats.org/officeDocument/2006/relationships/image" Target="../media/image87.png"/><Relationship Id="rId5"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comments" Target="../comments/commen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91.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1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2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8.png"/><Relationship Id="rId4" Type="http://schemas.openxmlformats.org/officeDocument/2006/relationships/image" Target="../media/image95.png"/><Relationship Id="rId5" Type="http://schemas.openxmlformats.org/officeDocument/2006/relationships/image" Target="../media/image10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01.png"/><Relationship Id="rId4" Type="http://schemas.openxmlformats.org/officeDocument/2006/relationships/hyperlink" Target="https://codeboard.io/projects/390588"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9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99.png"/><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02.png"/><Relationship Id="rId4" Type="http://schemas.openxmlformats.org/officeDocument/2006/relationships/image" Target="../media/image9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04.png"/><Relationship Id="rId4" Type="http://schemas.openxmlformats.org/officeDocument/2006/relationships/image" Target="../media/image9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1452" l="0" r="0" t="12904"/>
          <a:stretch/>
        </p:blipFill>
        <p:spPr>
          <a:xfrm>
            <a:off x="6931100" y="3458675"/>
            <a:ext cx="2101725" cy="1589750"/>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CA"/>
              <a:t>ECE Summer Workshop</a:t>
            </a:r>
            <a:endParaRPr/>
          </a:p>
          <a:p>
            <a:pPr indent="0" lvl="0" marL="0" rtl="0" algn="ctr">
              <a:spcBef>
                <a:spcPts val="0"/>
              </a:spcBef>
              <a:spcAft>
                <a:spcPts val="0"/>
              </a:spcAft>
              <a:buNone/>
            </a:pPr>
            <a:r>
              <a:rPr lang="en-CA"/>
              <a:t>Software</a:t>
            </a:r>
            <a:endParaRPr/>
          </a:p>
        </p:txBody>
      </p:sp>
      <p:sp>
        <p:nvSpPr>
          <p:cNvPr id="56" name="Google Shape;56;p13"/>
          <p:cNvSpPr txBox="1"/>
          <p:nvPr>
            <p:ph idx="1" type="subTitle"/>
          </p:nvPr>
        </p:nvSpPr>
        <p:spPr>
          <a:xfrm>
            <a:off x="727952" y="2987150"/>
            <a:ext cx="7688100" cy="54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CA" sz="2200"/>
              <a:t>APS105 Review &amp; ECE244 Preparation</a:t>
            </a:r>
            <a:endParaRPr sz="2200"/>
          </a:p>
        </p:txBody>
      </p:sp>
      <p:sp>
        <p:nvSpPr>
          <p:cNvPr id="57" name="Google Shape;57;p13"/>
          <p:cNvSpPr txBox="1"/>
          <p:nvPr/>
        </p:nvSpPr>
        <p:spPr>
          <a:xfrm>
            <a:off x="729450" y="3840100"/>
            <a:ext cx="629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595959"/>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Do While Loops</a:t>
            </a:r>
            <a:endParaRPr/>
          </a:p>
        </p:txBody>
      </p:sp>
      <p:pic>
        <p:nvPicPr>
          <p:cNvPr id="227" name="Google Shape;227;p22"/>
          <p:cNvPicPr preferRelativeResize="0"/>
          <p:nvPr/>
        </p:nvPicPr>
        <p:blipFill>
          <a:blip r:embed="rId3">
            <a:alphaModFix/>
          </a:blip>
          <a:stretch>
            <a:fillRect/>
          </a:stretch>
        </p:blipFill>
        <p:spPr>
          <a:xfrm>
            <a:off x="295275" y="1435125"/>
            <a:ext cx="8553450" cy="2609850"/>
          </a:xfrm>
          <a:prstGeom prst="rect">
            <a:avLst/>
          </a:prstGeom>
          <a:noFill/>
          <a:ln>
            <a:noFill/>
          </a:ln>
        </p:spPr>
      </p:pic>
      <p:sp>
        <p:nvSpPr>
          <p:cNvPr id="228" name="Google Shape;228;p22"/>
          <p:cNvSpPr txBox="1"/>
          <p:nvPr>
            <p:ph idx="1" type="body"/>
          </p:nvPr>
        </p:nvSpPr>
        <p:spPr>
          <a:xfrm>
            <a:off x="729450" y="4044975"/>
            <a:ext cx="7688700" cy="1066800"/>
          </a:xfrm>
          <a:prstGeom prst="rect">
            <a:avLst/>
          </a:prstGeom>
          <a:solidFill>
            <a:schemeClr val="accent6"/>
          </a:solidFill>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CA"/>
              <a:t>Same setup as while loops with one exception, The </a:t>
            </a:r>
            <a:r>
              <a:rPr b="1" lang="en-CA"/>
              <a:t>Condition </a:t>
            </a:r>
            <a:r>
              <a:rPr lang="en-CA"/>
              <a:t>is checked at the end of the loop, after an </a:t>
            </a:r>
            <a:r>
              <a:rPr b="1" lang="en-CA"/>
              <a:t>Increment </a:t>
            </a:r>
            <a:r>
              <a:rPr lang="en-CA"/>
              <a:t>occurs.</a:t>
            </a:r>
            <a:endParaRPr/>
          </a:p>
          <a:p>
            <a:pPr indent="-342900" lvl="0" marL="457200" rtl="0" algn="l">
              <a:spcBef>
                <a:spcPts val="0"/>
              </a:spcBef>
              <a:spcAft>
                <a:spcPts val="0"/>
              </a:spcAft>
              <a:buSzPts val="1800"/>
              <a:buChar char="●"/>
            </a:pPr>
            <a:r>
              <a:rPr lang="en-CA"/>
              <a:t>The variable “input” also still exists after the do while loop finishes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 Pokemon Database	</a:t>
            </a:r>
            <a:endParaRPr/>
          </a:p>
        </p:txBody>
      </p:sp>
      <p:sp>
        <p:nvSpPr>
          <p:cNvPr id="1544" name="Google Shape;1544;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Build a LinkedList database that keeps track of Pokemon</a:t>
            </a:r>
            <a:endParaRPr/>
          </a:p>
          <a:p>
            <a:pPr indent="-317500" lvl="1" marL="914400" rtl="0" algn="l">
              <a:spcBef>
                <a:spcPts val="0"/>
              </a:spcBef>
              <a:spcAft>
                <a:spcPts val="0"/>
              </a:spcAft>
              <a:buSzPts val="1400"/>
              <a:buChar char="○"/>
            </a:pPr>
            <a:r>
              <a:rPr lang="en-CA"/>
              <a:t>Store at least the name and pokedex number (but you can add more!)</a:t>
            </a:r>
            <a:endParaRPr/>
          </a:p>
          <a:p>
            <a:pPr indent="-317500" lvl="1" marL="914400" rtl="0" algn="l">
              <a:spcBef>
                <a:spcPts val="0"/>
              </a:spcBef>
              <a:spcAft>
                <a:spcPts val="0"/>
              </a:spcAft>
              <a:buSzPts val="1400"/>
              <a:buChar char="○"/>
            </a:pPr>
            <a:r>
              <a:rPr lang="en-CA"/>
              <a:t>You can either add more data to the </a:t>
            </a:r>
            <a:r>
              <a:rPr i="1" lang="en-CA"/>
              <a:t>Node</a:t>
            </a:r>
            <a:r>
              <a:rPr lang="en-CA"/>
              <a:t> struct and rename it or </a:t>
            </a:r>
            <a:r>
              <a:rPr lang="en-CA"/>
              <a:t>replace </a:t>
            </a:r>
            <a:r>
              <a:rPr i="1" lang="en-CA"/>
              <a:t>int key</a:t>
            </a:r>
            <a:r>
              <a:rPr lang="en-CA"/>
              <a:t> with a new struct called </a:t>
            </a:r>
            <a:r>
              <a:rPr i="1" lang="en-CA"/>
              <a:t>Pokemon</a:t>
            </a:r>
            <a:endParaRPr/>
          </a:p>
          <a:p>
            <a:pPr indent="-342900" lvl="0" marL="457200" rtl="0" algn="l">
              <a:spcBef>
                <a:spcPts val="0"/>
              </a:spcBef>
              <a:spcAft>
                <a:spcPts val="0"/>
              </a:spcAft>
              <a:buSzPts val="1800"/>
              <a:buChar char="●"/>
            </a:pPr>
            <a:r>
              <a:rPr lang="en-CA"/>
              <a:t>Build a console user interface to insert, print, find, and delete pokemon from the database</a:t>
            </a:r>
            <a:endParaRPr/>
          </a:p>
          <a:p>
            <a:pPr indent="-317500" lvl="1" marL="914400" rtl="0" algn="l">
              <a:spcBef>
                <a:spcPts val="0"/>
              </a:spcBef>
              <a:spcAft>
                <a:spcPts val="0"/>
              </a:spcAft>
              <a:buSzPts val="1400"/>
              <a:buChar char="○"/>
            </a:pPr>
            <a:r>
              <a:rPr lang="en-CA"/>
              <a:t>Pseudo-code given in main.c</a:t>
            </a:r>
            <a:endParaRPr/>
          </a:p>
        </p:txBody>
      </p:sp>
      <p:pic>
        <p:nvPicPr>
          <p:cNvPr id="1545" name="Google Shape;1545;p112"/>
          <p:cNvPicPr preferRelativeResize="0"/>
          <p:nvPr/>
        </p:nvPicPr>
        <p:blipFill>
          <a:blip r:embed="rId3">
            <a:alphaModFix/>
          </a:blip>
          <a:stretch>
            <a:fillRect/>
          </a:stretch>
        </p:blipFill>
        <p:spPr>
          <a:xfrm>
            <a:off x="7537001" y="3447975"/>
            <a:ext cx="1513624" cy="159367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pic>
        <p:nvPicPr>
          <p:cNvPr id="1550" name="Google Shape;1550;p113"/>
          <p:cNvPicPr preferRelativeResize="0"/>
          <p:nvPr/>
        </p:nvPicPr>
        <p:blipFill>
          <a:blip r:embed="rId3">
            <a:alphaModFix/>
          </a:blip>
          <a:stretch>
            <a:fillRect/>
          </a:stretch>
        </p:blipFill>
        <p:spPr>
          <a:xfrm>
            <a:off x="4107675" y="585325"/>
            <a:ext cx="4533925" cy="4367675"/>
          </a:xfrm>
          <a:prstGeom prst="rect">
            <a:avLst/>
          </a:prstGeom>
          <a:noFill/>
          <a:ln>
            <a:noFill/>
          </a:ln>
        </p:spPr>
      </p:pic>
      <p:sp>
        <p:nvSpPr>
          <p:cNvPr id="1551" name="Google Shape;1551;p113"/>
          <p:cNvSpPr txBox="1"/>
          <p:nvPr>
            <p:ph idx="1" type="body"/>
          </p:nvPr>
        </p:nvSpPr>
        <p:spPr>
          <a:xfrm>
            <a:off x="729450" y="1422825"/>
            <a:ext cx="3842700" cy="353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CA"/>
              <a:t>General Idea: Divide and Conquer</a:t>
            </a:r>
            <a:endParaRPr/>
          </a:p>
          <a:p>
            <a:pPr indent="-342900" lvl="0" marL="457200" rtl="0" algn="l">
              <a:spcBef>
                <a:spcPts val="0"/>
              </a:spcBef>
              <a:spcAft>
                <a:spcPts val="0"/>
              </a:spcAft>
              <a:buClr>
                <a:srgbClr val="D1002E"/>
              </a:buClr>
              <a:buSzPts val="1800"/>
              <a:buChar char="●"/>
            </a:pPr>
            <a:r>
              <a:rPr lang="en-CA">
                <a:solidFill>
                  <a:srgbClr val="D1002E"/>
                </a:solidFill>
              </a:rPr>
              <a:t>Recursively make splits</a:t>
            </a:r>
            <a:endParaRPr>
              <a:solidFill>
                <a:srgbClr val="D1002E"/>
              </a:solidFill>
            </a:endParaRPr>
          </a:p>
          <a:p>
            <a:pPr indent="-342900" lvl="0" marL="457200" rtl="0" algn="l">
              <a:spcBef>
                <a:spcPts val="0"/>
              </a:spcBef>
              <a:spcAft>
                <a:spcPts val="0"/>
              </a:spcAft>
              <a:buClr>
                <a:srgbClr val="188038"/>
              </a:buClr>
              <a:buSzPts val="1800"/>
              <a:buChar char="●"/>
            </a:pPr>
            <a:r>
              <a:rPr lang="en-CA">
                <a:solidFill>
                  <a:srgbClr val="188038"/>
                </a:solidFill>
              </a:rPr>
              <a:t>Merge them back together in </a:t>
            </a:r>
            <a:endParaRPr>
              <a:solidFill>
                <a:srgbClr val="188038"/>
              </a:solidFill>
            </a:endParaRPr>
          </a:p>
          <a:p>
            <a:pPr indent="0" lvl="0" marL="457200" rtl="0" algn="l">
              <a:spcBef>
                <a:spcPts val="0"/>
              </a:spcBef>
              <a:spcAft>
                <a:spcPts val="0"/>
              </a:spcAft>
              <a:buNone/>
            </a:pPr>
            <a:r>
              <a:rPr lang="en-CA">
                <a:solidFill>
                  <a:srgbClr val="188038"/>
                </a:solidFill>
              </a:rPr>
              <a:t>sorted order</a:t>
            </a:r>
            <a:endParaRPr>
              <a:solidFill>
                <a:srgbClr val="188038"/>
              </a:solidFill>
            </a:endParaRPr>
          </a:p>
          <a:p>
            <a:pPr indent="0" lvl="0" marL="0" rtl="0" algn="l">
              <a:spcBef>
                <a:spcPts val="0"/>
              </a:spcBef>
              <a:spcAft>
                <a:spcPts val="0"/>
              </a:spcAft>
              <a:buNone/>
            </a:pPr>
            <a:r>
              <a:t/>
            </a:r>
            <a:endParaRPr>
              <a:solidFill>
                <a:srgbClr val="188038"/>
              </a:solidFill>
            </a:endParaRPr>
          </a:p>
          <a:p>
            <a:pPr indent="0" lvl="0" marL="0" rtl="0" algn="l">
              <a:spcBef>
                <a:spcPts val="0"/>
              </a:spcBef>
              <a:spcAft>
                <a:spcPts val="0"/>
              </a:spcAft>
              <a:buNone/>
            </a:pPr>
            <a:r>
              <a:t/>
            </a:r>
            <a:endParaRPr>
              <a:solidFill>
                <a:srgbClr val="1A1A1A"/>
              </a:solidFill>
            </a:endParaRPr>
          </a:p>
          <a:p>
            <a:pPr indent="0" lvl="0" marL="0" rtl="0" algn="l">
              <a:spcBef>
                <a:spcPts val="0"/>
              </a:spcBef>
              <a:spcAft>
                <a:spcPts val="0"/>
              </a:spcAft>
              <a:buNone/>
            </a:pPr>
            <a:r>
              <a:t/>
            </a:r>
            <a:endParaRPr>
              <a:solidFill>
                <a:srgbClr val="1A1A1A"/>
              </a:solidFill>
            </a:endParaRPr>
          </a:p>
          <a:p>
            <a:pPr indent="0" lvl="0" marL="0" rtl="0" algn="l">
              <a:spcBef>
                <a:spcPts val="0"/>
              </a:spcBef>
              <a:spcAft>
                <a:spcPts val="0"/>
              </a:spcAft>
              <a:buNone/>
            </a:pPr>
            <a:r>
              <a:rPr lang="en-CA">
                <a:solidFill>
                  <a:srgbClr val="1A1A1A"/>
                </a:solidFill>
              </a:rPr>
              <a:t>*Special considerations for linked lists:</a:t>
            </a:r>
            <a:endParaRPr>
              <a:solidFill>
                <a:srgbClr val="1A1A1A"/>
              </a:solidFill>
            </a:endParaRPr>
          </a:p>
          <a:p>
            <a:pPr indent="0" lvl="0" marL="0" rtl="0" algn="l">
              <a:spcBef>
                <a:spcPts val="0"/>
              </a:spcBef>
              <a:spcAft>
                <a:spcPts val="0"/>
              </a:spcAft>
              <a:buNone/>
            </a:pPr>
            <a:r>
              <a:rPr lang="en-CA">
                <a:solidFill>
                  <a:srgbClr val="1A1A1A"/>
                </a:solidFill>
              </a:rPr>
              <a:t>Swapping Numbers -&gt; Swapping Nodes</a:t>
            </a:r>
            <a:endParaRPr>
              <a:solidFill>
                <a:srgbClr val="1A1A1A"/>
              </a:solidFill>
            </a:endParaRPr>
          </a:p>
          <a:p>
            <a:pPr indent="0" lvl="0" marL="0" rtl="0" algn="l">
              <a:spcBef>
                <a:spcPts val="0"/>
              </a:spcBef>
              <a:spcAft>
                <a:spcPts val="0"/>
              </a:spcAft>
              <a:buNone/>
            </a:pPr>
            <a:r>
              <a:rPr lang="en-CA">
                <a:solidFill>
                  <a:srgbClr val="1A1A1A"/>
                </a:solidFill>
              </a:rPr>
              <a:t>Middle of an Array -&gt; Middle of List</a:t>
            </a:r>
            <a:endParaRPr>
              <a:solidFill>
                <a:srgbClr val="1A1A1A"/>
              </a:solidFill>
            </a:endParaRPr>
          </a:p>
        </p:txBody>
      </p:sp>
      <p:sp>
        <p:nvSpPr>
          <p:cNvPr id="1552" name="Google Shape;1552;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Linked Lists: Sorting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6" name="Shape 1556"/>
        <p:cNvGrpSpPr/>
        <p:nvPr/>
      </p:nvGrpSpPr>
      <p:grpSpPr>
        <a:xfrm>
          <a:off x="0" y="0"/>
          <a:ext cx="0" cy="0"/>
          <a:chOff x="0" y="0"/>
          <a:chExt cx="0" cy="0"/>
        </a:xfrm>
      </p:grpSpPr>
      <p:pic>
        <p:nvPicPr>
          <p:cNvPr id="1557" name="Google Shape;1557;p114"/>
          <p:cNvPicPr preferRelativeResize="0"/>
          <p:nvPr/>
        </p:nvPicPr>
        <p:blipFill rotWithShape="1">
          <a:blip r:embed="rId3">
            <a:alphaModFix/>
          </a:blip>
          <a:srcRect b="11452" l="0" r="0" t="12904"/>
          <a:stretch/>
        </p:blipFill>
        <p:spPr>
          <a:xfrm>
            <a:off x="6931100" y="3458675"/>
            <a:ext cx="2101725" cy="1589750"/>
          </a:xfrm>
          <a:prstGeom prst="rect">
            <a:avLst/>
          </a:prstGeom>
          <a:noFill/>
          <a:ln>
            <a:noFill/>
          </a:ln>
        </p:spPr>
      </p:pic>
      <p:sp>
        <p:nvSpPr>
          <p:cNvPr id="1558" name="Google Shape;1558;p1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CA"/>
              <a:t>ECE Summer Workshop</a:t>
            </a:r>
            <a:endParaRPr/>
          </a:p>
          <a:p>
            <a:pPr indent="0" lvl="0" marL="0" rtl="0" algn="ctr">
              <a:spcBef>
                <a:spcPts val="0"/>
              </a:spcBef>
              <a:spcAft>
                <a:spcPts val="0"/>
              </a:spcAft>
              <a:buNone/>
            </a:pPr>
            <a:r>
              <a:rPr lang="en-CA"/>
              <a:t>Software</a:t>
            </a:r>
            <a:endParaRPr/>
          </a:p>
        </p:txBody>
      </p:sp>
      <p:sp>
        <p:nvSpPr>
          <p:cNvPr id="1559" name="Google Shape;1559;p114"/>
          <p:cNvSpPr txBox="1"/>
          <p:nvPr>
            <p:ph idx="1" type="subTitle"/>
          </p:nvPr>
        </p:nvSpPr>
        <p:spPr>
          <a:xfrm>
            <a:off x="727950" y="2987150"/>
            <a:ext cx="7688100" cy="158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CA" sz="2200"/>
              <a:t>APS105 Review &amp; ECE244 Preparation</a:t>
            </a:r>
            <a:endParaRPr sz="2200"/>
          </a:p>
          <a:p>
            <a:pPr indent="0" lvl="0" marL="0" rtl="0" algn="ctr">
              <a:spcBef>
                <a:spcPts val="0"/>
              </a:spcBef>
              <a:spcAft>
                <a:spcPts val="0"/>
              </a:spcAft>
              <a:buNone/>
            </a:pPr>
            <a:r>
              <a:rPr lang="en-CA" sz="2000"/>
              <a:t>Day 3</a:t>
            </a:r>
            <a:endParaRPr sz="2000"/>
          </a:p>
          <a:p>
            <a:pPr indent="0" lvl="0" marL="0" rtl="0" algn="ctr">
              <a:spcBef>
                <a:spcPts val="0"/>
              </a:spcBef>
              <a:spcAft>
                <a:spcPts val="0"/>
              </a:spcAft>
              <a:buNone/>
            </a:pPr>
            <a:r>
              <a:t/>
            </a:r>
            <a:endParaRPr sz="2200"/>
          </a:p>
        </p:txBody>
      </p:sp>
      <p:sp>
        <p:nvSpPr>
          <p:cNvPr id="1560" name="Google Shape;1560;p114"/>
          <p:cNvSpPr txBox="1"/>
          <p:nvPr/>
        </p:nvSpPr>
        <p:spPr>
          <a:xfrm>
            <a:off x="729450" y="3840100"/>
            <a:ext cx="629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595959"/>
              </a:solidFill>
              <a:latin typeface="Lato"/>
              <a:ea typeface="Lato"/>
              <a:cs typeface="Lato"/>
              <a:sym typeface="La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4" name="Shape 1564"/>
        <p:cNvGrpSpPr/>
        <p:nvPr/>
      </p:nvGrpSpPr>
      <p:grpSpPr>
        <a:xfrm>
          <a:off x="0" y="0"/>
          <a:ext cx="0" cy="0"/>
          <a:chOff x="0" y="0"/>
          <a:chExt cx="0" cy="0"/>
        </a:xfrm>
      </p:grpSpPr>
      <p:sp>
        <p:nvSpPr>
          <p:cNvPr id="1565" name="Google Shape;1565;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CA" sz="2000"/>
              <a:t>Iterative</a:t>
            </a:r>
            <a:endParaRPr sz="2000"/>
          </a:p>
          <a:p>
            <a:pPr indent="0" lvl="0" marL="0" rtl="0" algn="ctr">
              <a:spcBef>
                <a:spcPts val="1200"/>
              </a:spcBef>
              <a:spcAft>
                <a:spcPts val="0"/>
              </a:spcAft>
              <a:buNone/>
            </a:pPr>
            <a:r>
              <a:t/>
            </a:r>
            <a:endParaRPr sz="2000"/>
          </a:p>
          <a:p>
            <a:pPr indent="0" lvl="0" marL="0" rtl="0" algn="ctr">
              <a:spcBef>
                <a:spcPts val="1200"/>
              </a:spcBef>
              <a:spcAft>
                <a:spcPts val="0"/>
              </a:spcAft>
              <a:buNone/>
            </a:pPr>
            <a:r>
              <a:t/>
            </a:r>
            <a:endParaRPr sz="2000"/>
          </a:p>
          <a:p>
            <a:pPr indent="0" lvl="0" marL="0" rtl="0" algn="ctr">
              <a:spcBef>
                <a:spcPts val="1200"/>
              </a:spcBef>
              <a:spcAft>
                <a:spcPts val="0"/>
              </a:spcAft>
              <a:buNone/>
            </a:pPr>
            <a:r>
              <a:rPr lang="en-CA" sz="2000"/>
              <a:t>Recursive</a:t>
            </a:r>
            <a:endParaRPr sz="20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566" name="Google Shape;1566;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Sorting Algorithms</a:t>
            </a:r>
            <a:endParaRPr/>
          </a:p>
        </p:txBody>
      </p:sp>
      <p:sp>
        <p:nvSpPr>
          <p:cNvPr id="1567" name="Google Shape;1567;p115"/>
          <p:cNvSpPr/>
          <p:nvPr/>
        </p:nvSpPr>
        <p:spPr>
          <a:xfrm>
            <a:off x="2616713" y="2103225"/>
            <a:ext cx="1772700" cy="41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t>Bubble Sort</a:t>
            </a:r>
            <a:endParaRPr/>
          </a:p>
        </p:txBody>
      </p:sp>
      <p:sp>
        <p:nvSpPr>
          <p:cNvPr id="1568" name="Google Shape;1568;p115"/>
          <p:cNvSpPr/>
          <p:nvPr/>
        </p:nvSpPr>
        <p:spPr>
          <a:xfrm>
            <a:off x="4758188" y="2103225"/>
            <a:ext cx="1772700" cy="41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t>Insertion </a:t>
            </a:r>
            <a:r>
              <a:rPr lang="en-CA"/>
              <a:t>Sort</a:t>
            </a:r>
            <a:endParaRPr/>
          </a:p>
        </p:txBody>
      </p:sp>
      <p:sp>
        <p:nvSpPr>
          <p:cNvPr id="1569" name="Google Shape;1569;p115"/>
          <p:cNvSpPr/>
          <p:nvPr/>
        </p:nvSpPr>
        <p:spPr>
          <a:xfrm>
            <a:off x="2616725" y="3647675"/>
            <a:ext cx="1772700" cy="41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t>Merge </a:t>
            </a:r>
            <a:r>
              <a:rPr lang="en-CA"/>
              <a:t>Sort</a:t>
            </a:r>
            <a:endParaRPr/>
          </a:p>
        </p:txBody>
      </p:sp>
      <p:sp>
        <p:nvSpPr>
          <p:cNvPr id="1570" name="Google Shape;1570;p115"/>
          <p:cNvSpPr/>
          <p:nvPr/>
        </p:nvSpPr>
        <p:spPr>
          <a:xfrm>
            <a:off x="4758200" y="3647675"/>
            <a:ext cx="1772700" cy="41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t>Quick </a:t>
            </a:r>
            <a:r>
              <a:rPr lang="en-CA"/>
              <a:t>Sort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4" name="Shape 1574"/>
        <p:cNvGrpSpPr/>
        <p:nvPr/>
      </p:nvGrpSpPr>
      <p:grpSpPr>
        <a:xfrm>
          <a:off x="0" y="0"/>
          <a:ext cx="0" cy="0"/>
          <a:chOff x="0" y="0"/>
          <a:chExt cx="0" cy="0"/>
        </a:xfrm>
      </p:grpSpPr>
      <p:sp>
        <p:nvSpPr>
          <p:cNvPr id="1575" name="Google Shape;1575;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What makes a sorting algorithm fast?</a:t>
            </a:r>
            <a:endParaRPr/>
          </a:p>
        </p:txBody>
      </p:sp>
      <p:sp>
        <p:nvSpPr>
          <p:cNvPr id="1576" name="Google Shape;1576;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CA"/>
              <a:t>Comparisons: </a:t>
            </a:r>
            <a:r>
              <a:rPr lang="en-CA"/>
              <a:t>How many comparisons, before we know we’re done?</a:t>
            </a:r>
            <a:endParaRPr/>
          </a:p>
          <a:p>
            <a:pPr indent="-342900" lvl="0" marL="457200" rtl="0" algn="l">
              <a:spcBef>
                <a:spcPts val="0"/>
              </a:spcBef>
              <a:spcAft>
                <a:spcPts val="0"/>
              </a:spcAft>
              <a:buSzPts val="1800"/>
              <a:buAutoNum type="arabicPeriod"/>
            </a:pPr>
            <a:r>
              <a:rPr b="1" lang="en-CA"/>
              <a:t>Data Movement: </a:t>
            </a:r>
            <a:r>
              <a:rPr lang="en-CA"/>
              <a:t>How often does it have to shift data around?</a:t>
            </a:r>
            <a:endParaRPr/>
          </a:p>
          <a:p>
            <a:pPr indent="-342900" lvl="0" marL="457200" rtl="0" algn="l">
              <a:spcBef>
                <a:spcPts val="0"/>
              </a:spcBef>
              <a:spcAft>
                <a:spcPts val="0"/>
              </a:spcAft>
              <a:buSzPts val="1800"/>
              <a:buAutoNum type="arabicPeriod"/>
            </a:pPr>
            <a:r>
              <a:rPr b="1" lang="en-CA"/>
              <a:t>Setup Time: </a:t>
            </a:r>
            <a:r>
              <a:rPr lang="en-CA"/>
              <a:t>How quickly can it make those comparisons?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CA"/>
              <a:t>Randomness: </a:t>
            </a:r>
            <a:r>
              <a:rPr lang="en-CA"/>
              <a:t>T</a:t>
            </a:r>
            <a:r>
              <a:rPr lang="en-CA"/>
              <a:t>he data we’re given, might already be partially sorted, or sorted already in a unique way than what we desire </a:t>
            </a:r>
            <a:endParaRPr/>
          </a:p>
          <a:p>
            <a:pPr indent="-342900" lvl="0" marL="457200" rtl="0" algn="l">
              <a:spcBef>
                <a:spcPts val="0"/>
              </a:spcBef>
              <a:spcAft>
                <a:spcPts val="0"/>
              </a:spcAft>
              <a:buSzPts val="1800"/>
              <a:buChar char="●"/>
            </a:pPr>
            <a:r>
              <a:rPr lang="en-CA"/>
              <a:t>ie. sorted from highest to lowest, when we desire lowest to highest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0" name="Shape 1580"/>
        <p:cNvGrpSpPr/>
        <p:nvPr/>
      </p:nvGrpSpPr>
      <p:grpSpPr>
        <a:xfrm>
          <a:off x="0" y="0"/>
          <a:ext cx="0" cy="0"/>
          <a:chOff x="0" y="0"/>
          <a:chExt cx="0" cy="0"/>
        </a:xfrm>
      </p:grpSpPr>
      <p:sp>
        <p:nvSpPr>
          <p:cNvPr id="1581" name="Google Shape;1581;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Time Complexity</a:t>
            </a:r>
            <a:endParaRPr/>
          </a:p>
        </p:txBody>
      </p:sp>
      <p:sp>
        <p:nvSpPr>
          <p:cNvPr id="1582" name="Google Shape;1582;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Big-O Complexities:</a:t>
            </a:r>
            <a:endParaRPr/>
          </a:p>
          <a:p>
            <a:pPr indent="-342900" lvl="0" marL="457200" rtl="0" algn="l">
              <a:spcBef>
                <a:spcPts val="1200"/>
              </a:spcBef>
              <a:spcAft>
                <a:spcPts val="0"/>
              </a:spcAft>
              <a:buSzPts val="1800"/>
              <a:buAutoNum type="arabicPeriod"/>
            </a:pPr>
            <a:r>
              <a:rPr lang="en-CA"/>
              <a:t>O(1)</a:t>
            </a:r>
            <a:endParaRPr/>
          </a:p>
          <a:p>
            <a:pPr indent="-342900" lvl="0" marL="457200" rtl="0" algn="l">
              <a:spcBef>
                <a:spcPts val="0"/>
              </a:spcBef>
              <a:spcAft>
                <a:spcPts val="0"/>
              </a:spcAft>
              <a:buSzPts val="1800"/>
              <a:buAutoNum type="arabicPeriod"/>
            </a:pPr>
            <a:r>
              <a:rPr lang="en-CA"/>
              <a:t>O(logn)</a:t>
            </a:r>
            <a:endParaRPr/>
          </a:p>
          <a:p>
            <a:pPr indent="-342900" lvl="0" marL="457200" rtl="0" algn="l">
              <a:spcBef>
                <a:spcPts val="0"/>
              </a:spcBef>
              <a:spcAft>
                <a:spcPts val="0"/>
              </a:spcAft>
              <a:buSzPts val="1800"/>
              <a:buAutoNum type="arabicPeriod"/>
            </a:pPr>
            <a:r>
              <a:rPr lang="en-CA"/>
              <a:t>O(n)</a:t>
            </a:r>
            <a:endParaRPr/>
          </a:p>
          <a:p>
            <a:pPr indent="-342900" lvl="0" marL="457200" rtl="0" algn="l">
              <a:spcBef>
                <a:spcPts val="0"/>
              </a:spcBef>
              <a:spcAft>
                <a:spcPts val="0"/>
              </a:spcAft>
              <a:buSzPts val="1800"/>
              <a:buAutoNum type="arabicPeriod"/>
            </a:pPr>
            <a:r>
              <a:rPr lang="en-CA"/>
              <a:t>O(nlogn)</a:t>
            </a:r>
            <a:endParaRPr/>
          </a:p>
          <a:p>
            <a:pPr indent="-342900" lvl="0" marL="457200" rtl="0" algn="l">
              <a:spcBef>
                <a:spcPts val="0"/>
              </a:spcBef>
              <a:spcAft>
                <a:spcPts val="0"/>
              </a:spcAft>
              <a:buSzPts val="1800"/>
              <a:buAutoNum type="arabicPeriod"/>
            </a:pPr>
            <a:r>
              <a:rPr lang="en-CA"/>
              <a:t>O(n^k)</a:t>
            </a:r>
            <a:endParaRPr/>
          </a:p>
          <a:p>
            <a:pPr indent="-342900" lvl="0" marL="457200" rtl="0" algn="l">
              <a:spcBef>
                <a:spcPts val="0"/>
              </a:spcBef>
              <a:spcAft>
                <a:spcPts val="0"/>
              </a:spcAft>
              <a:buSzPts val="1800"/>
              <a:buAutoNum type="arabicPeriod"/>
            </a:pPr>
            <a:r>
              <a:rPr lang="en-CA"/>
              <a:t>O(k^n)</a:t>
            </a:r>
            <a:endParaRPr/>
          </a:p>
          <a:p>
            <a:pPr indent="-342900" lvl="0" marL="457200" rtl="0" algn="l">
              <a:spcBef>
                <a:spcPts val="0"/>
              </a:spcBef>
              <a:spcAft>
                <a:spcPts val="0"/>
              </a:spcAft>
              <a:buSzPts val="1800"/>
              <a:buAutoNum type="arabicPeriod"/>
            </a:pPr>
            <a:r>
              <a:rPr lang="en-CA"/>
              <a:t>O(n!)</a:t>
            </a:r>
            <a:endParaRPr/>
          </a:p>
        </p:txBody>
      </p:sp>
      <p:pic>
        <p:nvPicPr>
          <p:cNvPr id="1583" name="Google Shape;1583;p117"/>
          <p:cNvPicPr preferRelativeResize="0"/>
          <p:nvPr/>
        </p:nvPicPr>
        <p:blipFill>
          <a:blip r:embed="rId3">
            <a:alphaModFix/>
          </a:blip>
          <a:stretch>
            <a:fillRect/>
          </a:stretch>
        </p:blipFill>
        <p:spPr>
          <a:xfrm>
            <a:off x="4001953" y="668825"/>
            <a:ext cx="4964924" cy="3453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7" name="Shape 1587"/>
        <p:cNvGrpSpPr/>
        <p:nvPr/>
      </p:nvGrpSpPr>
      <p:grpSpPr>
        <a:xfrm>
          <a:off x="0" y="0"/>
          <a:ext cx="0" cy="0"/>
          <a:chOff x="0" y="0"/>
          <a:chExt cx="0" cy="0"/>
        </a:xfrm>
      </p:grpSpPr>
      <p:sp>
        <p:nvSpPr>
          <p:cNvPr id="1588" name="Google Shape;1588;p118"/>
          <p:cNvSpPr txBox="1"/>
          <p:nvPr>
            <p:ph idx="1" type="body"/>
          </p:nvPr>
        </p:nvSpPr>
        <p:spPr>
          <a:xfrm>
            <a:off x="6647950" y="650875"/>
            <a:ext cx="2109000" cy="966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CA"/>
              <a:t>Time Complexity</a:t>
            </a:r>
            <a:endParaRPr/>
          </a:p>
          <a:p>
            <a:pPr indent="0" lvl="0" marL="0" rtl="0" algn="ctr">
              <a:spcBef>
                <a:spcPts val="0"/>
              </a:spcBef>
              <a:spcAft>
                <a:spcPts val="0"/>
              </a:spcAft>
              <a:buNone/>
            </a:pPr>
            <a:r>
              <a:rPr lang="en-CA"/>
              <a:t>Best: O(n^2)</a:t>
            </a:r>
            <a:endParaRPr/>
          </a:p>
          <a:p>
            <a:pPr indent="0" lvl="0" marL="0" rtl="0" algn="ctr">
              <a:spcBef>
                <a:spcPts val="0"/>
              </a:spcBef>
              <a:spcAft>
                <a:spcPts val="0"/>
              </a:spcAft>
              <a:buNone/>
            </a:pPr>
            <a:r>
              <a:rPr lang="en-CA"/>
              <a:t>Worse: O(n^2)</a:t>
            </a:r>
            <a:endParaRPr/>
          </a:p>
        </p:txBody>
      </p:sp>
      <p:sp>
        <p:nvSpPr>
          <p:cNvPr id="1589" name="Google Shape;1589;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Bubble Sort</a:t>
            </a:r>
            <a:endParaRPr/>
          </a:p>
        </p:txBody>
      </p:sp>
      <p:sp>
        <p:nvSpPr>
          <p:cNvPr id="1590" name="Google Shape;1590;p118"/>
          <p:cNvSpPr txBox="1"/>
          <p:nvPr>
            <p:ph idx="1" type="body"/>
          </p:nvPr>
        </p:nvSpPr>
        <p:spPr>
          <a:xfrm>
            <a:off x="729450" y="1422825"/>
            <a:ext cx="7688700" cy="291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a:t>Sort array through shifting biggest numbers to the end</a:t>
            </a:r>
            <a:endParaRPr/>
          </a:p>
        </p:txBody>
      </p:sp>
      <p:pic>
        <p:nvPicPr>
          <p:cNvPr id="1591" name="Google Shape;1591;p118"/>
          <p:cNvPicPr preferRelativeResize="0"/>
          <p:nvPr/>
        </p:nvPicPr>
        <p:blipFill>
          <a:blip r:embed="rId3">
            <a:alphaModFix/>
          </a:blip>
          <a:stretch>
            <a:fillRect/>
          </a:stretch>
        </p:blipFill>
        <p:spPr>
          <a:xfrm>
            <a:off x="2100975" y="1959075"/>
            <a:ext cx="4945651" cy="31844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5" name="Shape 1595"/>
        <p:cNvGrpSpPr/>
        <p:nvPr/>
      </p:nvGrpSpPr>
      <p:grpSpPr>
        <a:xfrm>
          <a:off x="0" y="0"/>
          <a:ext cx="0" cy="0"/>
          <a:chOff x="0" y="0"/>
          <a:chExt cx="0" cy="0"/>
        </a:xfrm>
      </p:grpSpPr>
      <p:pic>
        <p:nvPicPr>
          <p:cNvPr id="1596" name="Google Shape;1596;p119"/>
          <p:cNvPicPr preferRelativeResize="0"/>
          <p:nvPr/>
        </p:nvPicPr>
        <p:blipFill rotWithShape="1">
          <a:blip r:embed="rId3">
            <a:alphaModFix/>
          </a:blip>
          <a:srcRect b="0" l="0" r="0" t="6454"/>
          <a:stretch/>
        </p:blipFill>
        <p:spPr>
          <a:xfrm>
            <a:off x="2936388" y="1814125"/>
            <a:ext cx="3274825" cy="3101575"/>
          </a:xfrm>
          <a:prstGeom prst="rect">
            <a:avLst/>
          </a:prstGeom>
          <a:noFill/>
          <a:ln>
            <a:noFill/>
          </a:ln>
        </p:spPr>
      </p:pic>
      <p:sp>
        <p:nvSpPr>
          <p:cNvPr id="1597" name="Google Shape;1597;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Insertion </a:t>
            </a:r>
            <a:r>
              <a:rPr lang="en-CA"/>
              <a:t>Sort</a:t>
            </a:r>
            <a:endParaRPr/>
          </a:p>
        </p:txBody>
      </p:sp>
      <p:sp>
        <p:nvSpPr>
          <p:cNvPr id="1598" name="Google Shape;1598;p119"/>
          <p:cNvSpPr txBox="1"/>
          <p:nvPr>
            <p:ph idx="1" type="body"/>
          </p:nvPr>
        </p:nvSpPr>
        <p:spPr>
          <a:xfrm>
            <a:off x="6647950" y="650875"/>
            <a:ext cx="2109000" cy="966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CA"/>
              <a:t>Time Complexity</a:t>
            </a:r>
            <a:endParaRPr/>
          </a:p>
          <a:p>
            <a:pPr indent="0" lvl="0" marL="0" rtl="0" algn="ctr">
              <a:spcBef>
                <a:spcPts val="0"/>
              </a:spcBef>
              <a:spcAft>
                <a:spcPts val="0"/>
              </a:spcAft>
              <a:buNone/>
            </a:pPr>
            <a:r>
              <a:rPr lang="en-CA"/>
              <a:t>Best: O(n)</a:t>
            </a:r>
            <a:endParaRPr/>
          </a:p>
          <a:p>
            <a:pPr indent="0" lvl="0" marL="0" rtl="0" algn="ctr">
              <a:spcBef>
                <a:spcPts val="0"/>
              </a:spcBef>
              <a:spcAft>
                <a:spcPts val="0"/>
              </a:spcAft>
              <a:buNone/>
            </a:pPr>
            <a:r>
              <a:rPr lang="en-CA"/>
              <a:t>Worse: O(n^2)</a:t>
            </a:r>
            <a:endParaRPr/>
          </a:p>
        </p:txBody>
      </p:sp>
      <p:sp>
        <p:nvSpPr>
          <p:cNvPr id="1599" name="Google Shape;1599;p119"/>
          <p:cNvSpPr txBox="1"/>
          <p:nvPr>
            <p:ph idx="1" type="body"/>
          </p:nvPr>
        </p:nvSpPr>
        <p:spPr>
          <a:xfrm>
            <a:off x="729450" y="1422825"/>
            <a:ext cx="7688700" cy="291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Sort array by shifting numbers backwards into their correct spots</a:t>
            </a:r>
            <a:endParaRPr/>
          </a:p>
          <a:p>
            <a:pPr indent="0" lvl="0" marL="0" rtl="0" algn="l">
              <a:spcBef>
                <a:spcPts val="1200"/>
              </a:spcBef>
              <a:spcAft>
                <a:spcPts val="120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3" name="Shape 1603"/>
        <p:cNvGrpSpPr/>
        <p:nvPr/>
      </p:nvGrpSpPr>
      <p:grpSpPr>
        <a:xfrm>
          <a:off x="0" y="0"/>
          <a:ext cx="0" cy="0"/>
          <a:chOff x="0" y="0"/>
          <a:chExt cx="0" cy="0"/>
        </a:xfrm>
      </p:grpSpPr>
      <p:pic>
        <p:nvPicPr>
          <p:cNvPr id="1604" name="Google Shape;1604;p120"/>
          <p:cNvPicPr preferRelativeResize="0"/>
          <p:nvPr/>
        </p:nvPicPr>
        <p:blipFill>
          <a:blip r:embed="rId3">
            <a:alphaModFix/>
          </a:blip>
          <a:stretch>
            <a:fillRect/>
          </a:stretch>
        </p:blipFill>
        <p:spPr>
          <a:xfrm>
            <a:off x="2400425" y="585325"/>
            <a:ext cx="4533925" cy="4367675"/>
          </a:xfrm>
          <a:prstGeom prst="rect">
            <a:avLst/>
          </a:prstGeom>
          <a:noFill/>
          <a:ln>
            <a:noFill/>
          </a:ln>
        </p:spPr>
      </p:pic>
      <p:sp>
        <p:nvSpPr>
          <p:cNvPr id="1605" name="Google Shape;1605;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‘Divide and conquer’</a:t>
            </a:r>
            <a:endParaRPr/>
          </a:p>
          <a:p>
            <a:pPr indent="0" lvl="0" marL="0" rtl="0" algn="l">
              <a:spcBef>
                <a:spcPts val="1200"/>
              </a:spcBef>
              <a:spcAft>
                <a:spcPts val="1200"/>
              </a:spcAft>
              <a:buNone/>
            </a:pPr>
            <a:r>
              <a:t/>
            </a:r>
            <a:endParaRPr/>
          </a:p>
        </p:txBody>
      </p:sp>
      <p:sp>
        <p:nvSpPr>
          <p:cNvPr id="1606" name="Google Shape;1606;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Merge </a:t>
            </a:r>
            <a:r>
              <a:rPr lang="en-CA"/>
              <a:t>Sort</a:t>
            </a:r>
            <a:endParaRPr/>
          </a:p>
        </p:txBody>
      </p:sp>
      <p:sp>
        <p:nvSpPr>
          <p:cNvPr id="1607" name="Google Shape;1607;p120"/>
          <p:cNvSpPr txBox="1"/>
          <p:nvPr>
            <p:ph idx="1" type="body"/>
          </p:nvPr>
        </p:nvSpPr>
        <p:spPr>
          <a:xfrm>
            <a:off x="6647950" y="650875"/>
            <a:ext cx="2109000" cy="966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CA"/>
              <a:t>Time Complexity</a:t>
            </a:r>
            <a:endParaRPr/>
          </a:p>
          <a:p>
            <a:pPr indent="0" lvl="0" marL="0" rtl="0" algn="ctr">
              <a:spcBef>
                <a:spcPts val="0"/>
              </a:spcBef>
              <a:spcAft>
                <a:spcPts val="0"/>
              </a:spcAft>
              <a:buNone/>
            </a:pPr>
            <a:r>
              <a:rPr lang="en-CA"/>
              <a:t>Best: O(nlogn)</a:t>
            </a:r>
            <a:endParaRPr/>
          </a:p>
          <a:p>
            <a:pPr indent="0" lvl="0" marL="0" rtl="0" algn="ctr">
              <a:spcBef>
                <a:spcPts val="0"/>
              </a:spcBef>
              <a:spcAft>
                <a:spcPts val="0"/>
              </a:spcAft>
              <a:buNone/>
            </a:pPr>
            <a:r>
              <a:rPr lang="en-CA"/>
              <a:t>Worse: O(nlogn)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1" name="Shape 1611"/>
        <p:cNvGrpSpPr/>
        <p:nvPr/>
      </p:nvGrpSpPr>
      <p:grpSpPr>
        <a:xfrm>
          <a:off x="0" y="0"/>
          <a:ext cx="0" cy="0"/>
          <a:chOff x="0" y="0"/>
          <a:chExt cx="0" cy="0"/>
        </a:xfrm>
      </p:grpSpPr>
      <p:sp>
        <p:nvSpPr>
          <p:cNvPr id="1612" name="Google Shape;1612;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a:t>‘Divide and conquer’ with more risk</a:t>
            </a:r>
            <a:endParaRPr/>
          </a:p>
        </p:txBody>
      </p:sp>
      <p:sp>
        <p:nvSpPr>
          <p:cNvPr id="1613" name="Google Shape;1613;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Quick </a:t>
            </a:r>
            <a:r>
              <a:rPr lang="en-CA"/>
              <a:t>Sort</a:t>
            </a:r>
            <a:endParaRPr/>
          </a:p>
        </p:txBody>
      </p:sp>
      <p:sp>
        <p:nvSpPr>
          <p:cNvPr id="1614" name="Google Shape;1614;p121"/>
          <p:cNvSpPr txBox="1"/>
          <p:nvPr>
            <p:ph idx="1" type="body"/>
          </p:nvPr>
        </p:nvSpPr>
        <p:spPr>
          <a:xfrm>
            <a:off x="6647950" y="650875"/>
            <a:ext cx="2109000" cy="966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CA"/>
              <a:t>Time Complexity</a:t>
            </a:r>
            <a:endParaRPr/>
          </a:p>
          <a:p>
            <a:pPr indent="0" lvl="0" marL="0" rtl="0" algn="ctr">
              <a:spcBef>
                <a:spcPts val="0"/>
              </a:spcBef>
              <a:spcAft>
                <a:spcPts val="0"/>
              </a:spcAft>
              <a:buNone/>
            </a:pPr>
            <a:r>
              <a:rPr lang="en-CA"/>
              <a:t>Best: O(nlogn)</a:t>
            </a:r>
            <a:endParaRPr/>
          </a:p>
          <a:p>
            <a:pPr indent="0" lvl="0" marL="0" rtl="0" algn="ctr">
              <a:spcBef>
                <a:spcPts val="0"/>
              </a:spcBef>
              <a:spcAft>
                <a:spcPts val="0"/>
              </a:spcAft>
              <a:buNone/>
            </a:pPr>
            <a:r>
              <a:rPr lang="en-CA"/>
              <a:t>Worse: O(n^2)</a:t>
            </a:r>
            <a:endParaRPr/>
          </a:p>
        </p:txBody>
      </p:sp>
      <p:pic>
        <p:nvPicPr>
          <p:cNvPr id="1615" name="Google Shape;1615;p121"/>
          <p:cNvPicPr preferRelativeResize="0"/>
          <p:nvPr/>
        </p:nvPicPr>
        <p:blipFill>
          <a:blip r:embed="rId3">
            <a:alphaModFix/>
          </a:blip>
          <a:stretch>
            <a:fillRect/>
          </a:stretch>
        </p:blipFill>
        <p:spPr>
          <a:xfrm>
            <a:off x="1903537" y="1331025"/>
            <a:ext cx="5336934" cy="3812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1D Arrays</a:t>
            </a:r>
            <a:endParaRPr/>
          </a:p>
        </p:txBody>
      </p:sp>
      <p:sp>
        <p:nvSpPr>
          <p:cNvPr id="234" name="Google Shape;234;p23"/>
          <p:cNvSpPr txBox="1"/>
          <p:nvPr>
            <p:ph idx="1" type="body"/>
          </p:nvPr>
        </p:nvSpPr>
        <p:spPr>
          <a:xfrm>
            <a:off x="5986375" y="1422800"/>
            <a:ext cx="2431800" cy="3148500"/>
          </a:xfrm>
          <a:prstGeom prst="rect">
            <a:avLst/>
          </a:prstGeom>
          <a:solidFill>
            <a:schemeClr val="accent6"/>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CA"/>
              <a:t>The elements that you did not specify what to be initialized with will be initialized with 0</a:t>
            </a:r>
            <a:endParaRPr/>
          </a:p>
          <a:p>
            <a:pPr indent="0" lvl="0" marL="0" rtl="0" algn="l">
              <a:spcBef>
                <a:spcPts val="1200"/>
              </a:spcBef>
              <a:spcAft>
                <a:spcPts val="1200"/>
              </a:spcAft>
              <a:buNone/>
            </a:pPr>
            <a:r>
              <a:rPr lang="en-CA"/>
              <a:t>You can initialize an array without specifying the number of elements</a:t>
            </a:r>
            <a:endParaRPr/>
          </a:p>
        </p:txBody>
      </p:sp>
      <p:pic>
        <p:nvPicPr>
          <p:cNvPr id="235" name="Google Shape;235;p23"/>
          <p:cNvPicPr preferRelativeResize="0"/>
          <p:nvPr/>
        </p:nvPicPr>
        <p:blipFill>
          <a:blip r:embed="rId3">
            <a:alphaModFix/>
          </a:blip>
          <a:stretch>
            <a:fillRect/>
          </a:stretch>
        </p:blipFill>
        <p:spPr>
          <a:xfrm>
            <a:off x="729450" y="1422825"/>
            <a:ext cx="5256925" cy="31485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9" name="Shape 1619"/>
        <p:cNvGrpSpPr/>
        <p:nvPr/>
      </p:nvGrpSpPr>
      <p:grpSpPr>
        <a:xfrm>
          <a:off x="0" y="0"/>
          <a:ext cx="0" cy="0"/>
          <a:chOff x="0" y="0"/>
          <a:chExt cx="0" cy="0"/>
        </a:xfrm>
      </p:grpSpPr>
      <p:sp>
        <p:nvSpPr>
          <p:cNvPr id="1620" name="Google Shape;1620;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Quick Sort - Median of 3 Improvement</a:t>
            </a:r>
            <a:endParaRPr/>
          </a:p>
        </p:txBody>
      </p:sp>
      <p:sp>
        <p:nvSpPr>
          <p:cNvPr id="1621" name="Google Shape;1621;p122"/>
          <p:cNvSpPr txBox="1"/>
          <p:nvPr>
            <p:ph idx="1" type="body"/>
          </p:nvPr>
        </p:nvSpPr>
        <p:spPr>
          <a:xfrm>
            <a:off x="6647950" y="650875"/>
            <a:ext cx="2109000" cy="966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CA"/>
              <a:t>Time Complexity</a:t>
            </a:r>
            <a:endParaRPr/>
          </a:p>
          <a:p>
            <a:pPr indent="0" lvl="0" marL="0" rtl="0" algn="ctr">
              <a:spcBef>
                <a:spcPts val="0"/>
              </a:spcBef>
              <a:spcAft>
                <a:spcPts val="0"/>
              </a:spcAft>
              <a:buNone/>
            </a:pPr>
            <a:r>
              <a:rPr lang="en-CA"/>
              <a:t>Best: O(nlogn)</a:t>
            </a:r>
            <a:endParaRPr/>
          </a:p>
          <a:p>
            <a:pPr indent="0" lvl="0" marL="0" rtl="0" algn="ctr">
              <a:spcBef>
                <a:spcPts val="0"/>
              </a:spcBef>
              <a:spcAft>
                <a:spcPts val="0"/>
              </a:spcAft>
              <a:buNone/>
            </a:pPr>
            <a:r>
              <a:rPr lang="en-CA"/>
              <a:t>Worse: O(n^2)</a:t>
            </a:r>
            <a:endParaRPr/>
          </a:p>
        </p:txBody>
      </p:sp>
      <p:pic>
        <p:nvPicPr>
          <p:cNvPr id="1622" name="Google Shape;1622;p122"/>
          <p:cNvPicPr preferRelativeResize="0"/>
          <p:nvPr/>
        </p:nvPicPr>
        <p:blipFill>
          <a:blip r:embed="rId3">
            <a:alphaModFix/>
          </a:blip>
          <a:stretch>
            <a:fillRect/>
          </a:stretch>
        </p:blipFill>
        <p:spPr>
          <a:xfrm>
            <a:off x="980675" y="1617475"/>
            <a:ext cx="7303379" cy="322122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6" name="Shape 1626"/>
        <p:cNvGrpSpPr/>
        <p:nvPr/>
      </p:nvGrpSpPr>
      <p:grpSpPr>
        <a:xfrm>
          <a:off x="0" y="0"/>
          <a:ext cx="0" cy="0"/>
          <a:chOff x="0" y="0"/>
          <a:chExt cx="0" cy="0"/>
        </a:xfrm>
      </p:grpSpPr>
      <p:sp>
        <p:nvSpPr>
          <p:cNvPr id="1627" name="Google Shape;1627;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Can this work with Linked Lists?</a:t>
            </a:r>
            <a:endParaRPr/>
          </a:p>
        </p:txBody>
      </p:sp>
      <p:sp>
        <p:nvSpPr>
          <p:cNvPr id="1628" name="Google Shape;1628;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Adjustments we would have to make:</a:t>
            </a:r>
            <a:endParaRPr/>
          </a:p>
          <a:p>
            <a:pPr indent="-342900" lvl="0" marL="457200" rtl="0" algn="l">
              <a:spcBef>
                <a:spcPts val="1200"/>
              </a:spcBef>
              <a:spcAft>
                <a:spcPts val="0"/>
              </a:spcAft>
              <a:buSzPts val="1800"/>
              <a:buAutoNum type="arabicPeriod"/>
            </a:pPr>
            <a:r>
              <a:rPr lang="en-CA"/>
              <a:t>How do we traverse through nodes?</a:t>
            </a:r>
            <a:endParaRPr/>
          </a:p>
          <a:p>
            <a:pPr indent="-342900" lvl="0" marL="457200" rtl="0" algn="l">
              <a:spcBef>
                <a:spcPts val="0"/>
              </a:spcBef>
              <a:spcAft>
                <a:spcPts val="0"/>
              </a:spcAft>
              <a:buSzPts val="1800"/>
              <a:buAutoNum type="arabicPeriod"/>
            </a:pPr>
            <a:r>
              <a:rPr lang="en-CA"/>
              <a:t>How do we compare nodes?</a:t>
            </a:r>
            <a:endParaRPr/>
          </a:p>
          <a:p>
            <a:pPr indent="-342900" lvl="0" marL="457200" rtl="0" algn="l">
              <a:spcBef>
                <a:spcPts val="0"/>
              </a:spcBef>
              <a:spcAft>
                <a:spcPts val="0"/>
              </a:spcAft>
              <a:buSzPts val="1800"/>
              <a:buAutoNum type="arabicPeriod"/>
            </a:pPr>
            <a:r>
              <a:rPr lang="en-CA"/>
              <a:t>How do we swap nodes?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b="1"/>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2" name="Shape 1632"/>
        <p:cNvGrpSpPr/>
        <p:nvPr/>
      </p:nvGrpSpPr>
      <p:grpSpPr>
        <a:xfrm>
          <a:off x="0" y="0"/>
          <a:ext cx="0" cy="0"/>
          <a:chOff x="0" y="0"/>
          <a:chExt cx="0" cy="0"/>
        </a:xfrm>
      </p:grpSpPr>
      <p:pic>
        <p:nvPicPr>
          <p:cNvPr id="1633" name="Google Shape;1633;p124"/>
          <p:cNvPicPr preferRelativeResize="0"/>
          <p:nvPr/>
        </p:nvPicPr>
        <p:blipFill rotWithShape="1">
          <a:blip r:embed="rId3">
            <a:alphaModFix/>
          </a:blip>
          <a:srcRect b="11452" l="0" r="0" t="12904"/>
          <a:stretch/>
        </p:blipFill>
        <p:spPr>
          <a:xfrm>
            <a:off x="6931100" y="3458675"/>
            <a:ext cx="2101725" cy="1589750"/>
          </a:xfrm>
          <a:prstGeom prst="rect">
            <a:avLst/>
          </a:prstGeom>
          <a:noFill/>
          <a:ln>
            <a:noFill/>
          </a:ln>
        </p:spPr>
      </p:pic>
      <p:sp>
        <p:nvSpPr>
          <p:cNvPr id="1634" name="Google Shape;1634;p1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CA"/>
              <a:t>ECE Summer Workshop</a:t>
            </a:r>
            <a:endParaRPr/>
          </a:p>
          <a:p>
            <a:pPr indent="0" lvl="0" marL="0" rtl="0" algn="ctr">
              <a:spcBef>
                <a:spcPts val="0"/>
              </a:spcBef>
              <a:spcAft>
                <a:spcPts val="0"/>
              </a:spcAft>
              <a:buNone/>
            </a:pPr>
            <a:r>
              <a:rPr lang="en-CA"/>
              <a:t>Software</a:t>
            </a:r>
            <a:endParaRPr/>
          </a:p>
        </p:txBody>
      </p:sp>
      <p:sp>
        <p:nvSpPr>
          <p:cNvPr id="1635" name="Google Shape;1635;p124"/>
          <p:cNvSpPr txBox="1"/>
          <p:nvPr>
            <p:ph idx="1" type="subTitle"/>
          </p:nvPr>
        </p:nvSpPr>
        <p:spPr>
          <a:xfrm>
            <a:off x="727950" y="2987150"/>
            <a:ext cx="7688100" cy="158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CA" sz="2200"/>
              <a:t>APS105 Review &amp; ECE244 Preparation</a:t>
            </a:r>
            <a:endParaRPr sz="2200"/>
          </a:p>
          <a:p>
            <a:pPr indent="0" lvl="0" marL="0" rtl="0" algn="ctr">
              <a:spcBef>
                <a:spcPts val="0"/>
              </a:spcBef>
              <a:spcAft>
                <a:spcPts val="0"/>
              </a:spcAft>
              <a:buNone/>
            </a:pPr>
            <a:r>
              <a:rPr lang="en-CA" sz="2000"/>
              <a:t>Day 4</a:t>
            </a:r>
            <a:endParaRPr sz="2000"/>
          </a:p>
          <a:p>
            <a:pPr indent="0" lvl="0" marL="0" rtl="0" algn="ctr">
              <a:spcBef>
                <a:spcPts val="0"/>
              </a:spcBef>
              <a:spcAft>
                <a:spcPts val="0"/>
              </a:spcAft>
              <a:buNone/>
            </a:pPr>
            <a:r>
              <a:t/>
            </a:r>
            <a:endParaRPr sz="2200"/>
          </a:p>
        </p:txBody>
      </p:sp>
      <p:sp>
        <p:nvSpPr>
          <p:cNvPr id="1636" name="Google Shape;1636;p124"/>
          <p:cNvSpPr txBox="1"/>
          <p:nvPr/>
        </p:nvSpPr>
        <p:spPr>
          <a:xfrm>
            <a:off x="729450" y="3840100"/>
            <a:ext cx="629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595959"/>
              </a:solidFill>
              <a:latin typeface="Lato"/>
              <a:ea typeface="Lato"/>
              <a:cs typeface="Lato"/>
              <a:sym typeface="Lat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0" name="Shape 1640"/>
        <p:cNvGrpSpPr/>
        <p:nvPr/>
      </p:nvGrpSpPr>
      <p:grpSpPr>
        <a:xfrm>
          <a:off x="0" y="0"/>
          <a:ext cx="0" cy="0"/>
          <a:chOff x="0" y="0"/>
          <a:chExt cx="0" cy="0"/>
        </a:xfrm>
      </p:grpSpPr>
      <p:sp>
        <p:nvSpPr>
          <p:cNvPr id="1641" name="Google Shape;1641;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Binary Tree</a:t>
            </a:r>
            <a:endParaRPr/>
          </a:p>
        </p:txBody>
      </p:sp>
      <p:sp>
        <p:nvSpPr>
          <p:cNvPr id="1642" name="Google Shape;1642;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A binary tree is a tree structure, with a parent node having at most two children nodes. </a:t>
            </a:r>
            <a:endParaRPr/>
          </a:p>
          <a:p>
            <a:pPr indent="-342900" lvl="0" marL="457200" rtl="0" algn="l">
              <a:spcBef>
                <a:spcPts val="0"/>
              </a:spcBef>
              <a:spcAft>
                <a:spcPts val="0"/>
              </a:spcAft>
              <a:buSzPts val="1800"/>
              <a:buChar char="●"/>
            </a:pPr>
            <a:r>
              <a:rPr lang="en-CA"/>
              <a:t>It is </a:t>
            </a:r>
            <a:r>
              <a:rPr lang="en-CA"/>
              <a:t>represented</a:t>
            </a:r>
            <a:r>
              <a:rPr lang="en-CA"/>
              <a:t> using a pointer to the root node of the binary tree.</a:t>
            </a:r>
            <a:endParaRPr/>
          </a:p>
          <a:p>
            <a:pPr indent="-342900" lvl="0" marL="457200" rtl="0" algn="l">
              <a:spcBef>
                <a:spcPts val="0"/>
              </a:spcBef>
              <a:spcAft>
                <a:spcPts val="0"/>
              </a:spcAft>
              <a:buSzPts val="1800"/>
              <a:buChar char="●"/>
            </a:pPr>
            <a:r>
              <a:rPr lang="en-CA"/>
              <a:t>There is no restriction of how the nodes of a binary tree should be structured, except for at most 2 children nodes per parent node.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6" name="Shape 1646"/>
        <p:cNvGrpSpPr/>
        <p:nvPr/>
      </p:nvGrpSpPr>
      <p:grpSpPr>
        <a:xfrm>
          <a:off x="0" y="0"/>
          <a:ext cx="0" cy="0"/>
          <a:chOff x="0" y="0"/>
          <a:chExt cx="0" cy="0"/>
        </a:xfrm>
      </p:grpSpPr>
      <p:sp>
        <p:nvSpPr>
          <p:cNvPr id="1647" name="Google Shape;1647;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Binary Search Tree</a:t>
            </a:r>
            <a:endParaRPr/>
          </a:p>
        </p:txBody>
      </p:sp>
      <p:sp>
        <p:nvSpPr>
          <p:cNvPr id="1648" name="Google Shape;1648;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A node-based binary tree, with the nodes arranged in an order </a:t>
            </a:r>
            <a:endParaRPr/>
          </a:p>
          <a:p>
            <a:pPr indent="-342900" lvl="0" marL="457200" rtl="0" algn="l">
              <a:spcBef>
                <a:spcPts val="0"/>
              </a:spcBef>
              <a:spcAft>
                <a:spcPts val="0"/>
              </a:spcAft>
              <a:buSzPts val="1800"/>
              <a:buChar char="●"/>
            </a:pPr>
            <a:r>
              <a:rPr lang="en-CA"/>
              <a:t>Value of the left child &lt; value of the parent node</a:t>
            </a:r>
            <a:endParaRPr/>
          </a:p>
          <a:p>
            <a:pPr indent="-342900" lvl="0" marL="457200" rtl="0" algn="l">
              <a:spcBef>
                <a:spcPts val="0"/>
              </a:spcBef>
              <a:spcAft>
                <a:spcPts val="0"/>
              </a:spcAft>
              <a:buSzPts val="1800"/>
              <a:buChar char="●"/>
            </a:pPr>
            <a:r>
              <a:rPr lang="en-CA"/>
              <a:t>Value of the right child &gt; value of the parent node</a:t>
            </a:r>
            <a:endParaRPr/>
          </a:p>
        </p:txBody>
      </p:sp>
      <p:pic>
        <p:nvPicPr>
          <p:cNvPr id="1649" name="Google Shape;1649;p126"/>
          <p:cNvPicPr preferRelativeResize="0"/>
          <p:nvPr/>
        </p:nvPicPr>
        <p:blipFill>
          <a:blip r:embed="rId3">
            <a:alphaModFix/>
          </a:blip>
          <a:stretch>
            <a:fillRect/>
          </a:stretch>
        </p:blipFill>
        <p:spPr>
          <a:xfrm>
            <a:off x="3530475" y="2327725"/>
            <a:ext cx="5153999" cy="2503375"/>
          </a:xfrm>
          <a:prstGeom prst="rect">
            <a:avLst/>
          </a:prstGeom>
          <a:noFill/>
          <a:ln>
            <a:noFill/>
          </a:ln>
        </p:spPr>
      </p:pic>
      <p:sp>
        <p:nvSpPr>
          <p:cNvPr id="1650" name="Google Shape;1650;p126"/>
          <p:cNvSpPr txBox="1"/>
          <p:nvPr/>
        </p:nvSpPr>
        <p:spPr>
          <a:xfrm>
            <a:off x="7290375" y="2371650"/>
            <a:ext cx="13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Root</a:t>
            </a:r>
            <a:endParaRPr>
              <a:latin typeface="Lato"/>
              <a:ea typeface="Lato"/>
              <a:cs typeface="Lato"/>
              <a:sym typeface="Lato"/>
            </a:endParaRPr>
          </a:p>
        </p:txBody>
      </p:sp>
      <p:sp>
        <p:nvSpPr>
          <p:cNvPr id="1651" name="Google Shape;1651;p126"/>
          <p:cNvSpPr/>
          <p:nvPr/>
        </p:nvSpPr>
        <p:spPr>
          <a:xfrm>
            <a:off x="6591075" y="2464950"/>
            <a:ext cx="699300" cy="213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5" name="Shape 1655"/>
        <p:cNvGrpSpPr/>
        <p:nvPr/>
      </p:nvGrpSpPr>
      <p:grpSpPr>
        <a:xfrm>
          <a:off x="0" y="0"/>
          <a:ext cx="0" cy="0"/>
          <a:chOff x="0" y="0"/>
          <a:chExt cx="0" cy="0"/>
        </a:xfrm>
      </p:grpSpPr>
      <p:sp>
        <p:nvSpPr>
          <p:cNvPr id="1656" name="Google Shape;1656;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Define a BST</a:t>
            </a:r>
            <a:endParaRPr/>
          </a:p>
        </p:txBody>
      </p:sp>
      <p:sp>
        <p:nvSpPr>
          <p:cNvPr id="1657" name="Google Shape;1657;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8" name="Google Shape;1658;p127"/>
          <p:cNvPicPr preferRelativeResize="0"/>
          <p:nvPr/>
        </p:nvPicPr>
        <p:blipFill>
          <a:blip r:embed="rId3">
            <a:alphaModFix/>
          </a:blip>
          <a:stretch>
            <a:fillRect/>
          </a:stretch>
        </p:blipFill>
        <p:spPr>
          <a:xfrm>
            <a:off x="729438" y="1466950"/>
            <a:ext cx="7115175" cy="28289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2" name="Shape 1662"/>
        <p:cNvGrpSpPr/>
        <p:nvPr/>
      </p:nvGrpSpPr>
      <p:grpSpPr>
        <a:xfrm>
          <a:off x="0" y="0"/>
          <a:ext cx="0" cy="0"/>
          <a:chOff x="0" y="0"/>
          <a:chExt cx="0" cy="0"/>
        </a:xfrm>
      </p:grpSpPr>
      <p:sp>
        <p:nvSpPr>
          <p:cNvPr id="1663" name="Google Shape;1663;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Create a new node for a BST</a:t>
            </a:r>
            <a:endParaRPr/>
          </a:p>
        </p:txBody>
      </p:sp>
      <p:sp>
        <p:nvSpPr>
          <p:cNvPr id="1664" name="Google Shape;1664;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Default constructor</a:t>
            </a:r>
            <a:endParaRPr/>
          </a:p>
          <a:p>
            <a:pPr indent="-342900" lvl="0" marL="457200" rtl="0" algn="l">
              <a:spcBef>
                <a:spcPts val="0"/>
              </a:spcBef>
              <a:spcAft>
                <a:spcPts val="0"/>
              </a:spcAft>
              <a:buSzPts val="1800"/>
              <a:buChar char="●"/>
            </a:pPr>
            <a:r>
              <a:rPr lang="en-CA"/>
              <a:t>Returns a</a:t>
            </a:r>
            <a:r>
              <a:rPr b="1" lang="en-CA"/>
              <a:t> pointer</a:t>
            </a:r>
            <a:r>
              <a:rPr lang="en-CA"/>
              <a:t> to the BSTNode</a:t>
            </a:r>
            <a:endParaRPr/>
          </a:p>
        </p:txBody>
      </p:sp>
      <p:pic>
        <p:nvPicPr>
          <p:cNvPr id="1665" name="Google Shape;1665;p128"/>
          <p:cNvPicPr preferRelativeResize="0"/>
          <p:nvPr/>
        </p:nvPicPr>
        <p:blipFill>
          <a:blip r:embed="rId3">
            <a:alphaModFix/>
          </a:blip>
          <a:stretch>
            <a:fillRect/>
          </a:stretch>
        </p:blipFill>
        <p:spPr>
          <a:xfrm>
            <a:off x="1071550" y="2139438"/>
            <a:ext cx="7000875" cy="24669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9" name="Shape 1669"/>
        <p:cNvGrpSpPr/>
        <p:nvPr/>
      </p:nvGrpSpPr>
      <p:grpSpPr>
        <a:xfrm>
          <a:off x="0" y="0"/>
          <a:ext cx="0" cy="0"/>
          <a:chOff x="0" y="0"/>
          <a:chExt cx="0" cy="0"/>
        </a:xfrm>
      </p:grpSpPr>
      <p:sp>
        <p:nvSpPr>
          <p:cNvPr id="1670" name="Google Shape;1670;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Insertion in BST</a:t>
            </a:r>
            <a:endParaRPr/>
          </a:p>
        </p:txBody>
      </p:sp>
      <p:sp>
        <p:nvSpPr>
          <p:cNvPr id="1671" name="Google Shape;1671;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Returns the root of the new BST after being modified</a:t>
            </a:r>
            <a:endParaRPr/>
          </a:p>
          <a:p>
            <a:pPr indent="-342900" lvl="0" marL="457200" rtl="0" algn="l">
              <a:spcBef>
                <a:spcPts val="0"/>
              </a:spcBef>
              <a:spcAft>
                <a:spcPts val="0"/>
              </a:spcAft>
              <a:buSzPts val="1800"/>
              <a:buChar char="●"/>
            </a:pPr>
            <a:r>
              <a:rPr lang="en-CA"/>
              <a:t>Determine the order you want the BST to be based on!</a:t>
            </a:r>
            <a:endParaRPr/>
          </a:p>
          <a:p>
            <a:pPr indent="-342900" lvl="0" marL="457200" rtl="0" algn="l">
              <a:spcBef>
                <a:spcPts val="0"/>
              </a:spcBef>
              <a:spcAft>
                <a:spcPts val="0"/>
              </a:spcAft>
              <a:buSzPts val="1800"/>
              <a:buChar char="●"/>
            </a:pPr>
            <a:r>
              <a:rPr lang="en-CA"/>
              <a:t>In this case, “string” is the one being evaluated on to determine the order of the BST.</a:t>
            </a:r>
            <a:endParaRPr/>
          </a:p>
          <a:p>
            <a:pPr indent="-342900" lvl="0" marL="457200" rtl="0" algn="l">
              <a:spcBef>
                <a:spcPts val="0"/>
              </a:spcBef>
              <a:spcAft>
                <a:spcPts val="0"/>
              </a:spcAft>
              <a:buSzPts val="1800"/>
              <a:buChar char="●"/>
            </a:pPr>
            <a:r>
              <a:rPr lang="en-CA"/>
              <a:t>How to determine the order of the strings? How to </a:t>
            </a:r>
            <a:r>
              <a:rPr lang="en-CA"/>
              <a:t>actually</a:t>
            </a:r>
            <a:r>
              <a:rPr lang="en-CA"/>
              <a:t> insert all the nodes based on alphabetical order? </a:t>
            </a:r>
            <a:endParaRPr/>
          </a:p>
          <a:p>
            <a:pPr indent="-342900" lvl="0" marL="457200" rtl="0" algn="l">
              <a:spcBef>
                <a:spcPts val="0"/>
              </a:spcBef>
              <a:spcAft>
                <a:spcPts val="0"/>
              </a:spcAft>
              <a:buSzPts val="1800"/>
              <a:buChar char="●"/>
            </a:pPr>
            <a:r>
              <a:rPr lang="en-CA"/>
              <a:t>Start with the most basic case…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5" name="Shape 1675"/>
        <p:cNvGrpSpPr/>
        <p:nvPr/>
      </p:nvGrpSpPr>
      <p:grpSpPr>
        <a:xfrm>
          <a:off x="0" y="0"/>
          <a:ext cx="0" cy="0"/>
          <a:chOff x="0" y="0"/>
          <a:chExt cx="0" cy="0"/>
        </a:xfrm>
      </p:grpSpPr>
      <p:sp>
        <p:nvSpPr>
          <p:cNvPr id="1676" name="Google Shape;1676;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Insertion of new node</a:t>
            </a:r>
            <a:endParaRPr/>
          </a:p>
        </p:txBody>
      </p:sp>
      <p:sp>
        <p:nvSpPr>
          <p:cNvPr id="1677" name="Google Shape;1677;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Since it is a BST structure, the root will never change when we are inserting the new node after the first node is selected as the root, so we will start from here.</a:t>
            </a:r>
            <a:endParaRPr/>
          </a:p>
          <a:p>
            <a:pPr indent="-342900" lvl="0" marL="457200" rtl="0" algn="l">
              <a:spcBef>
                <a:spcPts val="0"/>
              </a:spcBef>
              <a:spcAft>
                <a:spcPts val="0"/>
              </a:spcAft>
              <a:buSzPts val="1800"/>
              <a:buChar char="●"/>
            </a:pPr>
            <a:r>
              <a:rPr lang="en-CA"/>
              <a:t>The “node” here is the root of the BST to be inserted into.</a:t>
            </a:r>
            <a:endParaRPr/>
          </a:p>
          <a:p>
            <a:pPr indent="-342900" lvl="0" marL="457200" rtl="0" algn="l">
              <a:spcBef>
                <a:spcPts val="0"/>
              </a:spcBef>
              <a:spcAft>
                <a:spcPts val="0"/>
              </a:spcAft>
              <a:buSzPts val="1800"/>
              <a:buChar char="●"/>
            </a:pPr>
            <a:r>
              <a:rPr lang="en-CA"/>
              <a:t>Also important for the recursion process coming later.</a:t>
            </a:r>
            <a:endParaRPr/>
          </a:p>
        </p:txBody>
      </p:sp>
      <p:pic>
        <p:nvPicPr>
          <p:cNvPr id="1678" name="Google Shape;1678;p130"/>
          <p:cNvPicPr preferRelativeResize="0"/>
          <p:nvPr/>
        </p:nvPicPr>
        <p:blipFill>
          <a:blip r:embed="rId3">
            <a:alphaModFix/>
          </a:blip>
          <a:stretch>
            <a:fillRect/>
          </a:stretch>
        </p:blipFill>
        <p:spPr>
          <a:xfrm>
            <a:off x="1800" y="2988366"/>
            <a:ext cx="9143999" cy="165241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2" name="Shape 1682"/>
        <p:cNvGrpSpPr/>
        <p:nvPr/>
      </p:nvGrpSpPr>
      <p:grpSpPr>
        <a:xfrm>
          <a:off x="0" y="0"/>
          <a:ext cx="0" cy="0"/>
          <a:chOff x="0" y="0"/>
          <a:chExt cx="0" cy="0"/>
        </a:xfrm>
      </p:grpSpPr>
      <p:sp>
        <p:nvSpPr>
          <p:cNvPr id="1683" name="Google Shape;1683;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Insertion of new node</a:t>
            </a:r>
            <a:endParaRPr/>
          </a:p>
        </p:txBody>
      </p:sp>
      <p:sp>
        <p:nvSpPr>
          <p:cNvPr id="1684" name="Google Shape;1684;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Compare the strings using strcmp(), to determine the order.</a:t>
            </a:r>
            <a:endParaRPr/>
          </a:p>
          <a:p>
            <a:pPr indent="-342900" lvl="0" marL="457200" rtl="0" algn="l">
              <a:spcBef>
                <a:spcPts val="0"/>
              </a:spcBef>
              <a:spcAft>
                <a:spcPts val="0"/>
              </a:spcAft>
              <a:buSzPts val="1800"/>
              <a:buChar char="●"/>
            </a:pPr>
            <a:r>
              <a:rPr lang="en-CA"/>
              <a:t>Recursion until find the correct location to </a:t>
            </a:r>
            <a:r>
              <a:rPr lang="en-CA"/>
              <a:t>insert the node!</a:t>
            </a:r>
            <a:endParaRPr/>
          </a:p>
        </p:txBody>
      </p:sp>
      <p:pic>
        <p:nvPicPr>
          <p:cNvPr id="1685" name="Google Shape;1685;p131"/>
          <p:cNvPicPr preferRelativeResize="0"/>
          <p:nvPr/>
        </p:nvPicPr>
        <p:blipFill>
          <a:blip r:embed="rId3">
            <a:alphaModFix/>
          </a:blip>
          <a:stretch>
            <a:fillRect/>
          </a:stretch>
        </p:blipFill>
        <p:spPr>
          <a:xfrm>
            <a:off x="949501" y="2029425"/>
            <a:ext cx="7244999" cy="3114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2D Array</a:t>
            </a:r>
            <a:endParaRPr/>
          </a:p>
        </p:txBody>
      </p:sp>
      <p:grpSp>
        <p:nvGrpSpPr>
          <p:cNvPr id="241" name="Google Shape;241;p24"/>
          <p:cNvGrpSpPr/>
          <p:nvPr/>
        </p:nvGrpSpPr>
        <p:grpSpPr>
          <a:xfrm>
            <a:off x="727650" y="1422854"/>
            <a:ext cx="4152601" cy="2963634"/>
            <a:chOff x="727651" y="1422825"/>
            <a:chExt cx="4152601" cy="2917249"/>
          </a:xfrm>
        </p:grpSpPr>
        <p:pic>
          <p:nvPicPr>
            <p:cNvPr id="242" name="Google Shape;242;p24"/>
            <p:cNvPicPr preferRelativeResize="0"/>
            <p:nvPr/>
          </p:nvPicPr>
          <p:blipFill rotWithShape="1">
            <a:blip r:embed="rId3">
              <a:alphaModFix/>
            </a:blip>
            <a:srcRect b="60296" l="0" r="21365" t="0"/>
            <a:stretch/>
          </p:blipFill>
          <p:spPr>
            <a:xfrm>
              <a:off x="727651" y="1422825"/>
              <a:ext cx="4152601" cy="2038826"/>
            </a:xfrm>
            <a:prstGeom prst="rect">
              <a:avLst/>
            </a:prstGeom>
            <a:noFill/>
            <a:ln>
              <a:noFill/>
            </a:ln>
          </p:spPr>
        </p:pic>
        <p:pic>
          <p:nvPicPr>
            <p:cNvPr id="243" name="Google Shape;243;p24"/>
            <p:cNvPicPr preferRelativeResize="0"/>
            <p:nvPr/>
          </p:nvPicPr>
          <p:blipFill rotWithShape="1">
            <a:blip r:embed="rId3">
              <a:alphaModFix/>
            </a:blip>
            <a:srcRect b="0" l="0" r="21365" t="82688"/>
            <a:stretch/>
          </p:blipFill>
          <p:spPr>
            <a:xfrm>
              <a:off x="727651" y="3451125"/>
              <a:ext cx="4152601" cy="888949"/>
            </a:xfrm>
            <a:prstGeom prst="rect">
              <a:avLst/>
            </a:prstGeom>
            <a:noFill/>
            <a:ln>
              <a:noFill/>
            </a:ln>
          </p:spPr>
        </p:pic>
      </p:grpSp>
      <p:pic>
        <p:nvPicPr>
          <p:cNvPr id="244" name="Google Shape;244;p24"/>
          <p:cNvPicPr preferRelativeResize="0"/>
          <p:nvPr/>
        </p:nvPicPr>
        <p:blipFill>
          <a:blip r:embed="rId4">
            <a:alphaModFix/>
          </a:blip>
          <a:stretch>
            <a:fillRect/>
          </a:stretch>
        </p:blipFill>
        <p:spPr>
          <a:xfrm>
            <a:off x="5272887" y="1422850"/>
            <a:ext cx="3143475" cy="2132275"/>
          </a:xfrm>
          <a:prstGeom prst="rect">
            <a:avLst/>
          </a:prstGeom>
          <a:noFill/>
          <a:ln>
            <a:noFill/>
          </a:ln>
        </p:spPr>
      </p:pic>
      <p:sp>
        <p:nvSpPr>
          <p:cNvPr id="245" name="Google Shape;245;p24"/>
          <p:cNvSpPr txBox="1"/>
          <p:nvPr/>
        </p:nvSpPr>
        <p:spPr>
          <a:xfrm>
            <a:off x="4880250" y="3555100"/>
            <a:ext cx="3536100" cy="831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2D Array is a matrix-like data structure that organizes its elements in rows and columns</a:t>
            </a:r>
            <a:endParaRPr>
              <a:latin typeface="Lato"/>
              <a:ea typeface="Lato"/>
              <a:cs typeface="Lato"/>
              <a:sym typeface="La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9" name="Shape 1689"/>
        <p:cNvGrpSpPr/>
        <p:nvPr/>
      </p:nvGrpSpPr>
      <p:grpSpPr>
        <a:xfrm>
          <a:off x="0" y="0"/>
          <a:ext cx="0" cy="0"/>
          <a:chOff x="0" y="0"/>
          <a:chExt cx="0" cy="0"/>
        </a:xfrm>
      </p:grpSpPr>
      <p:sp>
        <p:nvSpPr>
          <p:cNvPr id="1690" name="Google Shape;1690;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Avoid duplicate values</a:t>
            </a:r>
            <a:endParaRPr/>
          </a:p>
        </p:txBody>
      </p:sp>
      <p:sp>
        <p:nvSpPr>
          <p:cNvPr id="1691" name="Google Shape;1691;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By definition, BST cannot have duplicate values for the order key.</a:t>
            </a:r>
            <a:endParaRPr/>
          </a:p>
          <a:p>
            <a:pPr indent="-342900" lvl="0" marL="457200" rtl="0" algn="l">
              <a:spcBef>
                <a:spcPts val="0"/>
              </a:spcBef>
              <a:spcAft>
                <a:spcPts val="0"/>
              </a:spcAft>
              <a:buSzPts val="1800"/>
              <a:buChar char="●"/>
            </a:pPr>
            <a:r>
              <a:rPr lang="en-CA"/>
              <a:t>Either use another key to determine the “secondary order”, or do not insert the value at all.</a:t>
            </a:r>
            <a:endParaRPr/>
          </a:p>
          <a:p>
            <a:pPr indent="-342900" lvl="0" marL="457200" rtl="0" algn="l">
              <a:spcBef>
                <a:spcPts val="0"/>
              </a:spcBef>
              <a:spcAft>
                <a:spcPts val="0"/>
              </a:spcAft>
              <a:buSzPts val="1800"/>
              <a:buChar char="●"/>
            </a:pPr>
            <a:r>
              <a:rPr lang="en-CA"/>
              <a:t>If you </a:t>
            </a:r>
            <a:r>
              <a:rPr lang="en-CA"/>
              <a:t>decide to use another key to determine the secondary order, make sure to account for it in your deletion algorithm as well.</a:t>
            </a:r>
            <a:endParaRPr/>
          </a:p>
        </p:txBody>
      </p:sp>
      <p:pic>
        <p:nvPicPr>
          <p:cNvPr id="1692" name="Google Shape;1692;p132"/>
          <p:cNvPicPr preferRelativeResize="0"/>
          <p:nvPr/>
        </p:nvPicPr>
        <p:blipFill>
          <a:blip r:embed="rId3">
            <a:alphaModFix/>
          </a:blip>
          <a:stretch>
            <a:fillRect/>
          </a:stretch>
        </p:blipFill>
        <p:spPr>
          <a:xfrm>
            <a:off x="1800" y="3115827"/>
            <a:ext cx="9144001" cy="122419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6" name="Shape 1696"/>
        <p:cNvGrpSpPr/>
        <p:nvPr/>
      </p:nvGrpSpPr>
      <p:grpSpPr>
        <a:xfrm>
          <a:off x="0" y="0"/>
          <a:ext cx="0" cy="0"/>
          <a:chOff x="0" y="0"/>
          <a:chExt cx="0" cy="0"/>
        </a:xfrm>
      </p:grpSpPr>
      <p:sp>
        <p:nvSpPr>
          <p:cNvPr id="1697" name="Google Shape;1697;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Searching in BST</a:t>
            </a:r>
            <a:endParaRPr/>
          </a:p>
        </p:txBody>
      </p:sp>
      <p:sp>
        <p:nvSpPr>
          <p:cNvPr id="1698" name="Google Shape;1698;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Use strcmp to compare the key and the root’s string, if no match, then based on the value, go into either the right or left subtree and do recursion.</a:t>
            </a:r>
            <a:endParaRPr/>
          </a:p>
        </p:txBody>
      </p:sp>
      <p:pic>
        <p:nvPicPr>
          <p:cNvPr id="1699" name="Google Shape;1699;p133"/>
          <p:cNvPicPr preferRelativeResize="0"/>
          <p:nvPr/>
        </p:nvPicPr>
        <p:blipFill>
          <a:blip r:embed="rId3">
            <a:alphaModFix/>
          </a:blip>
          <a:stretch>
            <a:fillRect/>
          </a:stretch>
        </p:blipFill>
        <p:spPr>
          <a:xfrm>
            <a:off x="2464512" y="2093725"/>
            <a:ext cx="4214975" cy="30497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3" name="Shape 1703"/>
        <p:cNvGrpSpPr/>
        <p:nvPr/>
      </p:nvGrpSpPr>
      <p:grpSpPr>
        <a:xfrm>
          <a:off x="0" y="0"/>
          <a:ext cx="0" cy="0"/>
          <a:chOff x="0" y="0"/>
          <a:chExt cx="0" cy="0"/>
        </a:xfrm>
      </p:grpSpPr>
      <p:sp>
        <p:nvSpPr>
          <p:cNvPr id="1704" name="Google Shape;1704;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Deletion in BST</a:t>
            </a:r>
            <a:endParaRPr/>
          </a:p>
        </p:txBody>
      </p:sp>
      <p:sp>
        <p:nvSpPr>
          <p:cNvPr id="1705" name="Google Shape;1705;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Deletion is a bit complex in BST, just because after deletion, the BST has to still remain sorted.</a:t>
            </a:r>
            <a:endParaRPr/>
          </a:p>
          <a:p>
            <a:pPr indent="-342900" lvl="0" marL="457200" rtl="0" algn="l">
              <a:spcBef>
                <a:spcPts val="0"/>
              </a:spcBef>
              <a:spcAft>
                <a:spcPts val="0"/>
              </a:spcAft>
              <a:buSzPts val="1800"/>
              <a:buChar char="●"/>
            </a:pPr>
            <a:r>
              <a:rPr lang="en-CA"/>
              <a:t>You have to search for the matching BSTNode first, and then delete it following the rules of the BST. You don’t have to search for the things that sorts the list (in our case, the string), but you have to use the thing that sorts the list to arrange the BST after deletion.</a:t>
            </a:r>
            <a:endParaRPr/>
          </a:p>
          <a:p>
            <a:pPr indent="-342900" lvl="0" marL="457200" rtl="0" algn="l">
              <a:spcBef>
                <a:spcPts val="0"/>
              </a:spcBef>
              <a:spcAft>
                <a:spcPts val="0"/>
              </a:spcAft>
              <a:buSzPts val="1800"/>
              <a:buChar char="●"/>
            </a:pPr>
            <a:r>
              <a:rPr lang="en-CA"/>
              <a:t>Again, let’s use divide and conquer approach, starting from the most basic case…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9" name="Shape 1709"/>
        <p:cNvGrpSpPr/>
        <p:nvPr/>
      </p:nvGrpSpPr>
      <p:grpSpPr>
        <a:xfrm>
          <a:off x="0" y="0"/>
          <a:ext cx="0" cy="0"/>
          <a:chOff x="0" y="0"/>
          <a:chExt cx="0" cy="0"/>
        </a:xfrm>
      </p:grpSpPr>
      <p:sp>
        <p:nvSpPr>
          <p:cNvPr id="1710" name="Google Shape;1710;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Deletion in BST</a:t>
            </a:r>
            <a:endParaRPr/>
          </a:p>
        </p:txBody>
      </p:sp>
      <p:sp>
        <p:nvSpPr>
          <p:cNvPr id="1711" name="Google Shape;1711;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Basic case 1: The matching node has no children. In this case, we have to delete and free the node, go back to the parent node and make it points to NULL.</a:t>
            </a:r>
            <a:endParaRPr/>
          </a:p>
          <a:p>
            <a:pPr indent="-342900" lvl="0" marL="457200" rtl="0" algn="l">
              <a:spcBef>
                <a:spcPts val="0"/>
              </a:spcBef>
              <a:spcAft>
                <a:spcPts val="0"/>
              </a:spcAft>
              <a:buSzPts val="1800"/>
              <a:buChar char="●"/>
            </a:pPr>
            <a:r>
              <a:rPr lang="en-CA"/>
              <a:t>Basic case 2: The matching node has only one children. In this case, we only have to make the parent node of the deleted node pointing to its only children, and delete and free the node.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5" name="Shape 1715"/>
        <p:cNvGrpSpPr/>
        <p:nvPr/>
      </p:nvGrpSpPr>
      <p:grpSpPr>
        <a:xfrm>
          <a:off x="0" y="0"/>
          <a:ext cx="0" cy="0"/>
          <a:chOff x="0" y="0"/>
          <a:chExt cx="0" cy="0"/>
        </a:xfrm>
      </p:grpSpPr>
      <p:sp>
        <p:nvSpPr>
          <p:cNvPr id="1716" name="Google Shape;1716;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Deletion in BST - </a:t>
            </a:r>
            <a:r>
              <a:rPr lang="en-CA"/>
              <a:t>Basic</a:t>
            </a:r>
            <a:r>
              <a:rPr lang="en-CA"/>
              <a:t> case</a:t>
            </a:r>
            <a:endParaRPr/>
          </a:p>
        </p:txBody>
      </p:sp>
      <p:sp>
        <p:nvSpPr>
          <p:cNvPr id="1717" name="Google Shape;1717;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8" name="Google Shape;1718;p136"/>
          <p:cNvPicPr preferRelativeResize="0"/>
          <p:nvPr/>
        </p:nvPicPr>
        <p:blipFill>
          <a:blip r:embed="rId3">
            <a:alphaModFix/>
          </a:blip>
          <a:stretch>
            <a:fillRect/>
          </a:stretch>
        </p:blipFill>
        <p:spPr>
          <a:xfrm>
            <a:off x="1571881" y="1331025"/>
            <a:ext cx="6000244" cy="37206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2" name="Shape 1722"/>
        <p:cNvGrpSpPr/>
        <p:nvPr/>
      </p:nvGrpSpPr>
      <p:grpSpPr>
        <a:xfrm>
          <a:off x="0" y="0"/>
          <a:ext cx="0" cy="0"/>
          <a:chOff x="0" y="0"/>
          <a:chExt cx="0" cy="0"/>
        </a:xfrm>
      </p:grpSpPr>
      <p:sp>
        <p:nvSpPr>
          <p:cNvPr id="1723" name="Google Shape;1723;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Deletion in BST - 2 children</a:t>
            </a:r>
            <a:endParaRPr/>
          </a:p>
        </p:txBody>
      </p:sp>
      <p:sp>
        <p:nvSpPr>
          <p:cNvPr id="1724" name="Google Shape;1724;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So, what if there are 2 children for the BSTNode of the matching key?</a:t>
            </a:r>
            <a:endParaRPr/>
          </a:p>
          <a:p>
            <a:pPr indent="-342900" lvl="0" marL="457200" rtl="0" algn="l">
              <a:spcBef>
                <a:spcPts val="0"/>
              </a:spcBef>
              <a:spcAft>
                <a:spcPts val="0"/>
              </a:spcAft>
              <a:buSzPts val="1800"/>
              <a:buChar char="●"/>
            </a:pPr>
            <a:r>
              <a:rPr lang="en-CA"/>
              <a:t>Get the in order successor (in this case, the smallest key in this BST that is larger than the matching key), “replace” the deleted node with it. </a:t>
            </a:r>
            <a:endParaRPr/>
          </a:p>
          <a:p>
            <a:pPr indent="-342900" lvl="0" marL="457200" rtl="0" algn="l">
              <a:spcBef>
                <a:spcPts val="0"/>
              </a:spcBef>
              <a:spcAft>
                <a:spcPts val="0"/>
              </a:spcAft>
              <a:buSzPts val="1800"/>
              <a:buChar char="●"/>
            </a:pPr>
            <a:r>
              <a:rPr lang="en-CA"/>
              <a:t>We need a helper function that finds the in order successor, which is the left most node of the right subtree of the original BST.</a:t>
            </a:r>
            <a:endParaRPr/>
          </a:p>
        </p:txBody>
      </p:sp>
      <p:pic>
        <p:nvPicPr>
          <p:cNvPr id="1725" name="Google Shape;1725;p137"/>
          <p:cNvPicPr preferRelativeResize="0"/>
          <p:nvPr/>
        </p:nvPicPr>
        <p:blipFill>
          <a:blip r:embed="rId3">
            <a:alphaModFix/>
          </a:blip>
          <a:stretch>
            <a:fillRect/>
          </a:stretch>
        </p:blipFill>
        <p:spPr>
          <a:xfrm>
            <a:off x="4995075" y="3039100"/>
            <a:ext cx="3689400" cy="1792000"/>
          </a:xfrm>
          <a:prstGeom prst="rect">
            <a:avLst/>
          </a:prstGeom>
          <a:noFill/>
          <a:ln>
            <a:noFill/>
          </a:ln>
        </p:spPr>
      </p:pic>
      <p:sp>
        <p:nvSpPr>
          <p:cNvPr id="1726" name="Google Shape;1726;p137"/>
          <p:cNvSpPr/>
          <p:nvPr/>
        </p:nvSpPr>
        <p:spPr>
          <a:xfrm>
            <a:off x="6863350" y="4431825"/>
            <a:ext cx="352500" cy="20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7"/>
          <p:cNvSpPr txBox="1"/>
          <p:nvPr/>
        </p:nvSpPr>
        <p:spPr>
          <a:xfrm>
            <a:off x="6558850" y="3724425"/>
            <a:ext cx="96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In order successor</a:t>
            </a:r>
            <a:endParaRPr>
              <a:latin typeface="Lato"/>
              <a:ea typeface="Lato"/>
              <a:cs typeface="Lato"/>
              <a:sym typeface="Lato"/>
            </a:endParaRPr>
          </a:p>
        </p:txBody>
      </p:sp>
      <p:pic>
        <p:nvPicPr>
          <p:cNvPr id="1728" name="Google Shape;1728;p137"/>
          <p:cNvPicPr preferRelativeResize="0"/>
          <p:nvPr/>
        </p:nvPicPr>
        <p:blipFill>
          <a:blip r:embed="rId4">
            <a:alphaModFix/>
          </a:blip>
          <a:stretch>
            <a:fillRect/>
          </a:stretch>
        </p:blipFill>
        <p:spPr>
          <a:xfrm>
            <a:off x="0" y="3505244"/>
            <a:ext cx="4995075" cy="163825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2" name="Shape 1732"/>
        <p:cNvGrpSpPr/>
        <p:nvPr/>
      </p:nvGrpSpPr>
      <p:grpSpPr>
        <a:xfrm>
          <a:off x="0" y="0"/>
          <a:ext cx="0" cy="0"/>
          <a:chOff x="0" y="0"/>
          <a:chExt cx="0" cy="0"/>
        </a:xfrm>
      </p:grpSpPr>
      <p:sp>
        <p:nvSpPr>
          <p:cNvPr id="1733" name="Google Shape;1733;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Deletion in BST: 2 children</a:t>
            </a:r>
            <a:endParaRPr/>
          </a:p>
        </p:txBody>
      </p:sp>
      <p:sp>
        <p:nvSpPr>
          <p:cNvPr id="1734" name="Google Shape;1734;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It is like a chain reaction, you are replacing the deleted node </a:t>
            </a:r>
            <a:r>
              <a:rPr lang="en-CA"/>
              <a:t>with</a:t>
            </a:r>
            <a:r>
              <a:rPr lang="en-CA"/>
              <a:t> its inorder successor, but that will also cause the original inorder successor node to be “deleted”, so you have to go delete that node and update the root of the subtree</a:t>
            </a:r>
            <a:r>
              <a:rPr lang="en-CA"/>
              <a:t>.</a:t>
            </a:r>
            <a:endParaRPr/>
          </a:p>
        </p:txBody>
      </p:sp>
      <p:pic>
        <p:nvPicPr>
          <p:cNvPr id="1735" name="Google Shape;1735;p138"/>
          <p:cNvPicPr preferRelativeResize="0"/>
          <p:nvPr/>
        </p:nvPicPr>
        <p:blipFill>
          <a:blip r:embed="rId3">
            <a:alphaModFix/>
          </a:blip>
          <a:stretch>
            <a:fillRect/>
          </a:stretch>
        </p:blipFill>
        <p:spPr>
          <a:xfrm>
            <a:off x="0" y="2449202"/>
            <a:ext cx="9143999" cy="269429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9" name="Shape 1739"/>
        <p:cNvGrpSpPr/>
        <p:nvPr/>
      </p:nvGrpSpPr>
      <p:grpSpPr>
        <a:xfrm>
          <a:off x="0" y="0"/>
          <a:ext cx="0" cy="0"/>
          <a:chOff x="0" y="0"/>
          <a:chExt cx="0" cy="0"/>
        </a:xfrm>
      </p:grpSpPr>
      <p:sp>
        <p:nvSpPr>
          <p:cNvPr id="1740" name="Google Shape;1740;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Deletion in BST: recursion</a:t>
            </a:r>
            <a:endParaRPr/>
          </a:p>
        </p:txBody>
      </p:sp>
      <p:sp>
        <p:nvSpPr>
          <p:cNvPr id="1741" name="Google Shape;1741;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Now we add the last part of the deletion: recursion, which if the string is larger than the root’s string value, we move to the right subtree of the BST, and vice versa. </a:t>
            </a:r>
            <a:endParaRPr/>
          </a:p>
          <a:p>
            <a:pPr indent="-342900" lvl="0" marL="457200" rtl="0" algn="l">
              <a:spcBef>
                <a:spcPts val="0"/>
              </a:spcBef>
              <a:spcAft>
                <a:spcPts val="0"/>
              </a:spcAft>
              <a:buSzPts val="1800"/>
              <a:buChar char="●"/>
            </a:pPr>
            <a:r>
              <a:rPr lang="en-CA"/>
              <a:t>You can find the sample completed solution in your materials.</a:t>
            </a:r>
            <a:endParaRPr/>
          </a:p>
        </p:txBody>
      </p:sp>
      <p:pic>
        <p:nvPicPr>
          <p:cNvPr id="1742" name="Google Shape;1742;p139"/>
          <p:cNvPicPr preferRelativeResize="0"/>
          <p:nvPr/>
        </p:nvPicPr>
        <p:blipFill>
          <a:blip r:embed="rId3">
            <a:alphaModFix/>
          </a:blip>
          <a:stretch>
            <a:fillRect/>
          </a:stretch>
        </p:blipFill>
        <p:spPr>
          <a:xfrm>
            <a:off x="2354475" y="2730288"/>
            <a:ext cx="4438650" cy="16097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6" name="Shape 1746"/>
        <p:cNvGrpSpPr/>
        <p:nvPr/>
      </p:nvGrpSpPr>
      <p:grpSpPr>
        <a:xfrm>
          <a:off x="0" y="0"/>
          <a:ext cx="0" cy="0"/>
          <a:chOff x="0" y="0"/>
          <a:chExt cx="0" cy="0"/>
        </a:xfrm>
      </p:grpSpPr>
      <p:sp>
        <p:nvSpPr>
          <p:cNvPr id="1747" name="Google Shape;1747;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Traversal in BST</a:t>
            </a:r>
            <a:endParaRPr/>
          </a:p>
        </p:txBody>
      </p:sp>
      <p:sp>
        <p:nvSpPr>
          <p:cNvPr id="1748" name="Google Shape;1748;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In order traversal: left -&gt; node -&gt; right</a:t>
            </a:r>
            <a:endParaRPr/>
          </a:p>
          <a:p>
            <a:pPr indent="-342900" lvl="0" marL="457200" rtl="0" algn="l">
              <a:spcBef>
                <a:spcPts val="0"/>
              </a:spcBef>
              <a:spcAft>
                <a:spcPts val="0"/>
              </a:spcAft>
              <a:buSzPts val="1800"/>
              <a:buChar char="●"/>
            </a:pPr>
            <a:r>
              <a:rPr lang="en-CA"/>
              <a:t>Pre order traversal: node -&gt; left -&gt; right</a:t>
            </a:r>
            <a:endParaRPr/>
          </a:p>
          <a:p>
            <a:pPr indent="-342900" lvl="0" marL="457200" rtl="0" algn="l">
              <a:spcBef>
                <a:spcPts val="0"/>
              </a:spcBef>
              <a:spcAft>
                <a:spcPts val="0"/>
              </a:spcAft>
              <a:buSzPts val="1800"/>
              <a:buChar char="●"/>
            </a:pPr>
            <a:r>
              <a:rPr lang="en-CA"/>
              <a:t>Past order traversal: left -&gt; right -&gt; node</a:t>
            </a:r>
            <a:endParaRPr/>
          </a:p>
          <a:p>
            <a:pPr indent="-342900" lvl="0" marL="457200" rtl="0" algn="l">
              <a:spcBef>
                <a:spcPts val="0"/>
              </a:spcBef>
              <a:spcAft>
                <a:spcPts val="0"/>
              </a:spcAft>
              <a:buSzPts val="1800"/>
              <a:buChar char="●"/>
            </a:pPr>
            <a:r>
              <a:rPr lang="en-CA"/>
              <a:t>For BST, the in order traversal will get all the </a:t>
            </a:r>
            <a:r>
              <a:rPr lang="en-CA"/>
              <a:t>elements</a:t>
            </a:r>
            <a:r>
              <a:rPr lang="en-CA"/>
              <a:t> traversed in the ascending order (and hence the in order successor in the deletion part).</a:t>
            </a:r>
            <a:endParaRPr/>
          </a:p>
          <a:p>
            <a:pPr indent="0" lvl="0" marL="0" rtl="0" algn="l">
              <a:spcBef>
                <a:spcPts val="1200"/>
              </a:spcBef>
              <a:spcAft>
                <a:spcPts val="1200"/>
              </a:spcAft>
              <a:buNone/>
            </a:pPr>
            <a:r>
              <a:rPr lang="en-CA"/>
              <a:t> </a:t>
            </a:r>
            <a:endParaRPr/>
          </a:p>
        </p:txBody>
      </p:sp>
      <p:pic>
        <p:nvPicPr>
          <p:cNvPr id="1749" name="Google Shape;1749;p140"/>
          <p:cNvPicPr preferRelativeResize="0"/>
          <p:nvPr/>
        </p:nvPicPr>
        <p:blipFill>
          <a:blip r:embed="rId3">
            <a:alphaModFix/>
          </a:blip>
          <a:stretch>
            <a:fillRect/>
          </a:stretch>
        </p:blipFill>
        <p:spPr>
          <a:xfrm>
            <a:off x="2352675" y="2963075"/>
            <a:ext cx="4438650" cy="19240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3" name="Shape 1753"/>
        <p:cNvGrpSpPr/>
        <p:nvPr/>
      </p:nvGrpSpPr>
      <p:grpSpPr>
        <a:xfrm>
          <a:off x="0" y="0"/>
          <a:ext cx="0" cy="0"/>
          <a:chOff x="0" y="0"/>
          <a:chExt cx="0" cy="0"/>
        </a:xfrm>
      </p:grpSpPr>
      <p:sp>
        <p:nvSpPr>
          <p:cNvPr id="1754" name="Google Shape;1754;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 on BST</a:t>
            </a:r>
            <a:endParaRPr/>
          </a:p>
        </p:txBody>
      </p:sp>
      <p:sp>
        <p:nvSpPr>
          <p:cNvPr id="1755" name="Google Shape;1755;p141"/>
          <p:cNvSpPr txBox="1"/>
          <p:nvPr>
            <p:ph idx="1" type="body"/>
          </p:nvPr>
        </p:nvSpPr>
        <p:spPr>
          <a:xfrm>
            <a:off x="729450" y="1422825"/>
            <a:ext cx="78804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Go to the following website for </a:t>
            </a:r>
            <a:r>
              <a:rPr lang="en-CA"/>
              <a:t>example LeetCode questions and complete them to test your understandings.</a:t>
            </a:r>
            <a:endParaRPr/>
          </a:p>
          <a:p>
            <a:pPr indent="-342900" lvl="0" marL="457200" rtl="0" algn="l">
              <a:spcBef>
                <a:spcPts val="0"/>
              </a:spcBef>
              <a:spcAft>
                <a:spcPts val="0"/>
              </a:spcAft>
              <a:buSzPts val="1800"/>
              <a:buChar char="●"/>
            </a:pPr>
            <a:r>
              <a:rPr lang="en-CA"/>
              <a:t>If you don’t have a LeetCode account, you can register one quickly.</a:t>
            </a:r>
            <a:endParaRPr/>
          </a:p>
          <a:p>
            <a:pPr indent="-342900" lvl="0" marL="457200" rtl="0" algn="l">
              <a:spcBef>
                <a:spcPts val="0"/>
              </a:spcBef>
              <a:spcAft>
                <a:spcPts val="0"/>
              </a:spcAft>
              <a:buSzPts val="1800"/>
              <a:buChar char="●"/>
            </a:pPr>
            <a:r>
              <a:rPr lang="en-CA"/>
              <a:t>If there are any questions, feel free to reach out to us!</a:t>
            </a:r>
            <a:endParaRPr/>
          </a:p>
          <a:p>
            <a:pPr indent="-317500" lvl="1" marL="914400" rtl="0" algn="l">
              <a:spcBef>
                <a:spcPts val="0"/>
              </a:spcBef>
              <a:spcAft>
                <a:spcPts val="0"/>
              </a:spcAft>
              <a:buSzPts val="1400"/>
              <a:buChar char="○"/>
            </a:pPr>
            <a:r>
              <a:rPr lang="en-CA" u="sng">
                <a:solidFill>
                  <a:schemeClr val="hlink"/>
                </a:solidFill>
                <a:hlinkClick r:id="rId3"/>
              </a:rPr>
              <a:t>https://leetcode.com/problems/search-in-a-binary-search-tree/</a:t>
            </a:r>
            <a:endParaRPr/>
          </a:p>
          <a:p>
            <a:pPr indent="-317500" lvl="1" marL="914400" rtl="0" algn="l">
              <a:spcBef>
                <a:spcPts val="0"/>
              </a:spcBef>
              <a:spcAft>
                <a:spcPts val="0"/>
              </a:spcAft>
              <a:buSzPts val="1400"/>
              <a:buChar char="○"/>
            </a:pPr>
            <a:r>
              <a:rPr lang="en-CA"/>
              <a:t>https://leetcode.com/problems/convert-sorted-array-to-binary-search-tree/</a:t>
            </a:r>
            <a:endParaRPr/>
          </a:p>
          <a:p>
            <a:pPr indent="-317500" lvl="1" marL="914400" rtl="0" algn="l">
              <a:spcBef>
                <a:spcPts val="0"/>
              </a:spcBef>
              <a:spcAft>
                <a:spcPts val="0"/>
              </a:spcAft>
              <a:buSzPts val="1400"/>
              <a:buChar char="○"/>
            </a:pPr>
            <a:r>
              <a:rPr lang="en-CA" u="sng">
                <a:solidFill>
                  <a:schemeClr val="hlink"/>
                </a:solidFill>
                <a:hlinkClick r:id="rId4"/>
              </a:rPr>
              <a:t>https://leetcode.com/problems/validate-binary-search-tree/</a:t>
            </a:r>
            <a:endParaRPr/>
          </a:p>
          <a:p>
            <a:pPr indent="-317500" lvl="1" marL="914400" rtl="0" algn="l">
              <a:spcBef>
                <a:spcPts val="0"/>
              </a:spcBef>
              <a:spcAft>
                <a:spcPts val="0"/>
              </a:spcAft>
              <a:buSzPts val="1400"/>
              <a:buChar char="○"/>
            </a:pPr>
            <a:r>
              <a:rPr lang="en-CA" u="sng">
                <a:solidFill>
                  <a:schemeClr val="hlink"/>
                </a:solidFill>
                <a:hlinkClick r:id="rId5"/>
              </a:rPr>
              <a:t>https://leetcode.com/problems/insert-into-a-binary-search-tree/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What a 2D Array looks like</a:t>
            </a:r>
            <a:endParaRPr/>
          </a:p>
        </p:txBody>
      </p:sp>
      <p:sp>
        <p:nvSpPr>
          <p:cNvPr id="251" name="Google Shape;251;p25"/>
          <p:cNvSpPr txBox="1"/>
          <p:nvPr>
            <p:ph idx="1" type="body"/>
          </p:nvPr>
        </p:nvSpPr>
        <p:spPr>
          <a:xfrm>
            <a:off x="311700" y="1152475"/>
            <a:ext cx="8520600" cy="3416400"/>
          </a:xfrm>
          <a:prstGeom prst="rect">
            <a:avLst/>
          </a:prstGeom>
          <a:solidFill>
            <a:schemeClr val="accent6"/>
          </a:solidFill>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2" name="Google Shape;252;p25"/>
          <p:cNvSpPr txBox="1"/>
          <p:nvPr/>
        </p:nvSpPr>
        <p:spPr>
          <a:xfrm>
            <a:off x="729450" y="3492900"/>
            <a:ext cx="7688700" cy="847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600">
                <a:solidFill>
                  <a:srgbClr val="595959"/>
                </a:solidFill>
                <a:latin typeface="Lato"/>
                <a:ea typeface="Lato"/>
                <a:cs typeface="Lato"/>
                <a:sym typeface="Lato"/>
              </a:rPr>
              <a:t>In the memory, a 2D array is, in fact, just a 1D array</a:t>
            </a:r>
            <a:endParaRPr sz="1600">
              <a:solidFill>
                <a:srgbClr val="595959"/>
              </a:solidFill>
              <a:latin typeface="Lato"/>
              <a:ea typeface="Lato"/>
              <a:cs typeface="Lato"/>
              <a:sym typeface="Lato"/>
            </a:endParaRPr>
          </a:p>
          <a:p>
            <a:pPr indent="0" lvl="0" marL="0" rtl="0" algn="l">
              <a:spcBef>
                <a:spcPts val="0"/>
              </a:spcBef>
              <a:spcAft>
                <a:spcPts val="0"/>
              </a:spcAft>
              <a:buNone/>
            </a:pPr>
            <a:r>
              <a:rPr lang="en-CA" sz="1600">
                <a:solidFill>
                  <a:srgbClr val="595959"/>
                </a:solidFill>
                <a:latin typeface="Lato"/>
                <a:ea typeface="Lato"/>
                <a:cs typeface="Lato"/>
                <a:sym typeface="Lato"/>
              </a:rPr>
              <a:t>We are just treating a 1D array as a 2D array</a:t>
            </a:r>
            <a:endParaRPr sz="1600">
              <a:solidFill>
                <a:srgbClr val="595959"/>
              </a:solidFill>
              <a:latin typeface="Lato"/>
              <a:ea typeface="Lato"/>
              <a:cs typeface="Lato"/>
              <a:sym typeface="Lato"/>
            </a:endParaRPr>
          </a:p>
          <a:p>
            <a:pPr indent="0" lvl="0" marL="0" rtl="0" algn="l">
              <a:spcBef>
                <a:spcPts val="0"/>
              </a:spcBef>
              <a:spcAft>
                <a:spcPts val="0"/>
              </a:spcAft>
              <a:buNone/>
            </a:pPr>
            <a:r>
              <a:rPr lang="en-CA" sz="1600">
                <a:solidFill>
                  <a:srgbClr val="595959"/>
                </a:solidFill>
                <a:latin typeface="Lato"/>
                <a:ea typeface="Lato"/>
                <a:cs typeface="Lato"/>
                <a:sym typeface="Lato"/>
              </a:rPr>
              <a:t>n-D arrays are the same</a:t>
            </a:r>
            <a:endParaRPr sz="1600">
              <a:solidFill>
                <a:srgbClr val="595959"/>
              </a:solidFill>
              <a:latin typeface="Lato"/>
              <a:ea typeface="Lato"/>
              <a:cs typeface="Lato"/>
              <a:sym typeface="Lato"/>
            </a:endParaRPr>
          </a:p>
        </p:txBody>
      </p:sp>
      <p:pic>
        <p:nvPicPr>
          <p:cNvPr id="253" name="Google Shape;253;p25"/>
          <p:cNvPicPr preferRelativeResize="0"/>
          <p:nvPr/>
        </p:nvPicPr>
        <p:blipFill>
          <a:blip r:embed="rId3">
            <a:alphaModFix/>
          </a:blip>
          <a:stretch>
            <a:fillRect/>
          </a:stretch>
        </p:blipFill>
        <p:spPr>
          <a:xfrm>
            <a:off x="3731850" y="1511700"/>
            <a:ext cx="4686300" cy="1504950"/>
          </a:xfrm>
          <a:prstGeom prst="rect">
            <a:avLst/>
          </a:prstGeom>
          <a:noFill/>
          <a:ln>
            <a:noFill/>
          </a:ln>
        </p:spPr>
      </p:pic>
      <p:pic>
        <p:nvPicPr>
          <p:cNvPr id="254" name="Google Shape;254;p25"/>
          <p:cNvPicPr preferRelativeResize="0"/>
          <p:nvPr/>
        </p:nvPicPr>
        <p:blipFill>
          <a:blip r:embed="rId4">
            <a:alphaModFix/>
          </a:blip>
          <a:stretch>
            <a:fillRect/>
          </a:stretch>
        </p:blipFill>
        <p:spPr>
          <a:xfrm>
            <a:off x="727638" y="1511700"/>
            <a:ext cx="2867025" cy="1981200"/>
          </a:xfrm>
          <a:prstGeom prst="rect">
            <a:avLst/>
          </a:prstGeom>
          <a:noFill/>
          <a:ln>
            <a:noFill/>
          </a:ln>
        </p:spPr>
      </p:pic>
      <p:pic>
        <p:nvPicPr>
          <p:cNvPr id="255" name="Google Shape;255;p25"/>
          <p:cNvPicPr preferRelativeResize="0"/>
          <p:nvPr/>
        </p:nvPicPr>
        <p:blipFill>
          <a:blip r:embed="rId5">
            <a:alphaModFix/>
          </a:blip>
          <a:stretch>
            <a:fillRect/>
          </a:stretch>
        </p:blipFill>
        <p:spPr>
          <a:xfrm>
            <a:off x="3731850" y="3197325"/>
            <a:ext cx="4686300" cy="292065"/>
          </a:xfrm>
          <a:prstGeom prst="rect">
            <a:avLst/>
          </a:prstGeom>
          <a:noFill/>
          <a:ln>
            <a:noFill/>
          </a:ln>
        </p:spPr>
      </p:pic>
      <p:sp>
        <p:nvSpPr>
          <p:cNvPr id="256" name="Google Shape;256;p25"/>
          <p:cNvSpPr/>
          <p:nvPr/>
        </p:nvSpPr>
        <p:spPr>
          <a:xfrm flipH="1">
            <a:off x="4676250" y="1848925"/>
            <a:ext cx="3740100" cy="847200"/>
          </a:xfrm>
          <a:prstGeom prst="corner">
            <a:avLst>
              <a:gd fmla="val 72958" name="adj1"/>
              <a:gd fmla="val 325198"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9" name="Shape 1759"/>
        <p:cNvGrpSpPr/>
        <p:nvPr/>
      </p:nvGrpSpPr>
      <p:grpSpPr>
        <a:xfrm>
          <a:off x="0" y="0"/>
          <a:ext cx="0" cy="0"/>
          <a:chOff x="0" y="0"/>
          <a:chExt cx="0" cy="0"/>
        </a:xfrm>
      </p:grpSpPr>
      <p:sp>
        <p:nvSpPr>
          <p:cNvPr id="1760" name="Google Shape;1760;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Header files, modularity and project organization</a:t>
            </a:r>
            <a:endParaRPr/>
          </a:p>
        </p:txBody>
      </p:sp>
      <p:sp>
        <p:nvSpPr>
          <p:cNvPr id="1761" name="Google Shape;1761;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Makes no difference to the compiler, but makes a lot of difference to you and your co-workers!</a:t>
            </a:r>
            <a:endParaRPr/>
          </a:p>
          <a:p>
            <a:pPr indent="-342900" lvl="0" marL="457200" rtl="0" algn="l">
              <a:spcBef>
                <a:spcPts val="0"/>
              </a:spcBef>
              <a:spcAft>
                <a:spcPts val="0"/>
              </a:spcAft>
              <a:buSzPts val="1800"/>
              <a:buChar char="●"/>
            </a:pPr>
            <a:r>
              <a:rPr lang="en-CA"/>
              <a:t>Imagine</a:t>
            </a:r>
            <a:r>
              <a:rPr lang="en-CA"/>
              <a:t> working on a project that involves million lines of codes…</a:t>
            </a:r>
            <a:endParaRPr/>
          </a:p>
          <a:p>
            <a:pPr indent="-342900" lvl="0" marL="457200" rtl="0" algn="l">
              <a:spcBef>
                <a:spcPts val="0"/>
              </a:spcBef>
              <a:spcAft>
                <a:spcPts val="0"/>
              </a:spcAft>
              <a:buSzPts val="1800"/>
              <a:buChar char="●"/>
            </a:pPr>
            <a:r>
              <a:rPr lang="en-CA"/>
              <a:t>Split the codes into different </a:t>
            </a:r>
            <a:r>
              <a:rPr lang="en-CA"/>
              <a:t>functions</a:t>
            </a:r>
            <a:r>
              <a:rPr lang="en-CA"/>
              <a:t>, and put different functions into different files.</a:t>
            </a:r>
            <a:endParaRPr/>
          </a:p>
          <a:p>
            <a:pPr indent="-342900" lvl="0" marL="457200" rtl="0" algn="l">
              <a:spcBef>
                <a:spcPts val="0"/>
              </a:spcBef>
              <a:spcAft>
                <a:spcPts val="0"/>
              </a:spcAft>
              <a:buSzPts val="1800"/>
              <a:buChar char="●"/>
            </a:pPr>
            <a:r>
              <a:rPr lang="en-CA"/>
              <a:t>Potential benefits:</a:t>
            </a:r>
            <a:endParaRPr/>
          </a:p>
          <a:p>
            <a:pPr indent="-317500" lvl="1" marL="914400" rtl="0" algn="l">
              <a:spcBef>
                <a:spcPts val="0"/>
              </a:spcBef>
              <a:spcAft>
                <a:spcPts val="0"/>
              </a:spcAft>
              <a:buSzPts val="1400"/>
              <a:buChar char="○"/>
            </a:pPr>
            <a:r>
              <a:rPr lang="en-CA"/>
              <a:t>Division of work between you and your co-workers</a:t>
            </a:r>
            <a:endParaRPr/>
          </a:p>
          <a:p>
            <a:pPr indent="-317500" lvl="1" marL="914400" rtl="0" algn="l">
              <a:spcBef>
                <a:spcPts val="0"/>
              </a:spcBef>
              <a:spcAft>
                <a:spcPts val="0"/>
              </a:spcAft>
              <a:buSzPts val="1400"/>
              <a:buChar char="○"/>
            </a:pPr>
            <a:r>
              <a:rPr lang="en-CA"/>
              <a:t>Easier to debug and maintain the code</a:t>
            </a:r>
            <a:endParaRPr/>
          </a:p>
          <a:p>
            <a:pPr indent="-317500" lvl="1" marL="914400" rtl="0" algn="l">
              <a:spcBef>
                <a:spcPts val="0"/>
              </a:spcBef>
              <a:spcAft>
                <a:spcPts val="0"/>
              </a:spcAft>
              <a:buSzPts val="1400"/>
              <a:buChar char="○"/>
            </a:pPr>
            <a:r>
              <a:rPr lang="en-CA"/>
              <a:t>Easier for others to add more things to your code without causing conflicts or problems!</a:t>
            </a:r>
            <a:endParaRPr/>
          </a:p>
          <a:p>
            <a:pPr indent="-342900" lvl="0" marL="457200" rtl="0" algn="l">
              <a:spcBef>
                <a:spcPts val="0"/>
              </a:spcBef>
              <a:spcAft>
                <a:spcPts val="0"/>
              </a:spcAft>
              <a:buSzPts val="1800"/>
              <a:buChar char="●"/>
            </a:pPr>
            <a:r>
              <a:rPr lang="en-CA"/>
              <a:t>You will understand the importance of it in ECE297…</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5" name="Shape 1765"/>
        <p:cNvGrpSpPr/>
        <p:nvPr/>
      </p:nvGrpSpPr>
      <p:grpSpPr>
        <a:xfrm>
          <a:off x="0" y="0"/>
          <a:ext cx="0" cy="0"/>
          <a:chOff x="0" y="0"/>
          <a:chExt cx="0" cy="0"/>
        </a:xfrm>
      </p:grpSpPr>
      <p:sp>
        <p:nvSpPr>
          <p:cNvPr id="1766" name="Google Shape;1766;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Header files</a:t>
            </a:r>
            <a:endParaRPr/>
          </a:p>
        </p:txBody>
      </p:sp>
      <p:sp>
        <p:nvSpPr>
          <p:cNvPr id="1767" name="Google Shape;1767;p143"/>
          <p:cNvSpPr txBox="1"/>
          <p:nvPr>
            <p:ph idx="1" type="body"/>
          </p:nvPr>
        </p:nvSpPr>
        <p:spPr>
          <a:xfrm>
            <a:off x="729450" y="1422825"/>
            <a:ext cx="58266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Each header file (.h) has its own matching source files (.c), where usually header files includes the function declaration, and the source file includes the function definition. </a:t>
            </a:r>
            <a:endParaRPr/>
          </a:p>
          <a:p>
            <a:pPr indent="-342900" lvl="0" marL="457200" rtl="0" algn="l">
              <a:spcBef>
                <a:spcPts val="0"/>
              </a:spcBef>
              <a:spcAft>
                <a:spcPts val="0"/>
              </a:spcAft>
              <a:buSzPts val="1800"/>
              <a:buChar char="●"/>
            </a:pPr>
            <a:r>
              <a:rPr lang="en-CA"/>
              <a:t>By including the header files, you are able to use the functions defined in its source files.</a:t>
            </a:r>
            <a:endParaRPr/>
          </a:p>
          <a:p>
            <a:pPr indent="-342900" lvl="0" marL="457200" rtl="0" algn="l">
              <a:spcBef>
                <a:spcPts val="0"/>
              </a:spcBef>
              <a:spcAft>
                <a:spcPts val="0"/>
              </a:spcAft>
              <a:buSzPts val="1800"/>
              <a:buChar char="●"/>
            </a:pPr>
            <a:r>
              <a:rPr lang="en-CA"/>
              <a:t>Example: One of the files in our ECE297 mapper project</a:t>
            </a:r>
            <a:endParaRPr/>
          </a:p>
        </p:txBody>
      </p:sp>
      <p:pic>
        <p:nvPicPr>
          <p:cNvPr id="1768" name="Google Shape;1768;p143"/>
          <p:cNvPicPr preferRelativeResize="0"/>
          <p:nvPr/>
        </p:nvPicPr>
        <p:blipFill>
          <a:blip r:embed="rId3">
            <a:alphaModFix/>
          </a:blip>
          <a:stretch>
            <a:fillRect/>
          </a:stretch>
        </p:blipFill>
        <p:spPr>
          <a:xfrm>
            <a:off x="6556125" y="924025"/>
            <a:ext cx="2152650" cy="39147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2" name="Shape 1772"/>
        <p:cNvGrpSpPr/>
        <p:nvPr/>
      </p:nvGrpSpPr>
      <p:grpSpPr>
        <a:xfrm>
          <a:off x="0" y="0"/>
          <a:ext cx="0" cy="0"/>
          <a:chOff x="0" y="0"/>
          <a:chExt cx="0" cy="0"/>
        </a:xfrm>
      </p:grpSpPr>
      <p:sp>
        <p:nvSpPr>
          <p:cNvPr id="1773" name="Google Shape;1773;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Header Files</a:t>
            </a:r>
            <a:endParaRPr/>
          </a:p>
        </p:txBody>
      </p:sp>
      <p:sp>
        <p:nvSpPr>
          <p:cNvPr id="1774" name="Google Shape;1774;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It is a good practice to write comment in the header files about what the function does, so without knowing what the actual code is in the source file, others will know how to use those functions.</a:t>
            </a:r>
            <a:endParaRPr/>
          </a:p>
          <a:p>
            <a:pPr indent="-342900" lvl="0" marL="457200" rtl="0" algn="l">
              <a:spcBef>
                <a:spcPts val="0"/>
              </a:spcBef>
              <a:spcAft>
                <a:spcPts val="0"/>
              </a:spcAft>
              <a:buSzPts val="1800"/>
              <a:buChar char="●"/>
            </a:pPr>
            <a:r>
              <a:rPr lang="en-CA"/>
              <a:t>Connection to Black Box Method and business collaboration…</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8" name="Shape 1778"/>
        <p:cNvGrpSpPr/>
        <p:nvPr/>
      </p:nvGrpSpPr>
      <p:grpSpPr>
        <a:xfrm>
          <a:off x="0" y="0"/>
          <a:ext cx="0" cy="0"/>
          <a:chOff x="0" y="0"/>
          <a:chExt cx="0" cy="0"/>
        </a:xfrm>
      </p:grpSpPr>
      <p:sp>
        <p:nvSpPr>
          <p:cNvPr id="1779" name="Google Shape;1779;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Same header files being included multiple times</a:t>
            </a:r>
            <a:endParaRPr/>
          </a:p>
        </p:txBody>
      </p:sp>
      <p:sp>
        <p:nvSpPr>
          <p:cNvPr id="1780" name="Google Shape;1780;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Causes compilation errors!</a:t>
            </a:r>
            <a:endParaRPr/>
          </a:p>
          <a:p>
            <a:pPr indent="-342900" lvl="0" marL="457200" rtl="0" algn="l">
              <a:spcBef>
                <a:spcPts val="0"/>
              </a:spcBef>
              <a:spcAft>
                <a:spcPts val="0"/>
              </a:spcAft>
              <a:buSzPts val="1800"/>
              <a:buChar char="●"/>
            </a:pPr>
            <a:r>
              <a:rPr lang="en-CA"/>
              <a:t>Equivalent to multiple declaration of the same functions</a:t>
            </a:r>
            <a:endParaRPr/>
          </a:p>
          <a:p>
            <a:pPr indent="-342900" lvl="0" marL="457200" rtl="0" algn="l">
              <a:spcBef>
                <a:spcPts val="0"/>
              </a:spcBef>
              <a:spcAft>
                <a:spcPts val="0"/>
              </a:spcAft>
              <a:buSzPts val="1800"/>
              <a:buChar char="●"/>
            </a:pPr>
            <a:r>
              <a:rPr lang="en-CA"/>
              <a:t>Solution: guard the header files!</a:t>
            </a:r>
            <a:endParaRPr/>
          </a:p>
        </p:txBody>
      </p:sp>
      <p:pic>
        <p:nvPicPr>
          <p:cNvPr id="1781" name="Google Shape;1781;p145"/>
          <p:cNvPicPr preferRelativeResize="0"/>
          <p:nvPr/>
        </p:nvPicPr>
        <p:blipFill>
          <a:blip r:embed="rId3">
            <a:alphaModFix/>
          </a:blip>
          <a:stretch>
            <a:fillRect/>
          </a:stretch>
        </p:blipFill>
        <p:spPr>
          <a:xfrm>
            <a:off x="3311725" y="2846000"/>
            <a:ext cx="2524125" cy="10858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5" name="Shape 1785"/>
        <p:cNvGrpSpPr/>
        <p:nvPr/>
      </p:nvGrpSpPr>
      <p:grpSpPr>
        <a:xfrm>
          <a:off x="0" y="0"/>
          <a:ext cx="0" cy="0"/>
          <a:chOff x="0" y="0"/>
          <a:chExt cx="0" cy="0"/>
        </a:xfrm>
      </p:grpSpPr>
      <p:sp>
        <p:nvSpPr>
          <p:cNvPr id="1786" name="Google Shape;1786;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Hash Table</a:t>
            </a:r>
            <a:endParaRPr/>
          </a:p>
        </p:txBody>
      </p:sp>
      <p:sp>
        <p:nvSpPr>
          <p:cNvPr id="1787" name="Google Shape;1787;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Key, data and index.</a:t>
            </a:r>
            <a:endParaRPr/>
          </a:p>
          <a:p>
            <a:pPr indent="-342900" lvl="0" marL="457200" rtl="0" algn="l">
              <a:spcBef>
                <a:spcPts val="0"/>
              </a:spcBef>
              <a:spcAft>
                <a:spcPts val="0"/>
              </a:spcAft>
              <a:buSzPts val="1800"/>
              <a:buChar char="●"/>
            </a:pPr>
            <a:r>
              <a:rPr lang="en-CA"/>
              <a:t>Use a function to convert the key to the index in the hash table (usually a big array), which stores a pointer to a struct with all the data in there.</a:t>
            </a:r>
            <a:endParaRPr/>
          </a:p>
          <a:p>
            <a:pPr indent="-342900" lvl="0" marL="457200" rtl="0" algn="l">
              <a:spcBef>
                <a:spcPts val="0"/>
              </a:spcBef>
              <a:spcAft>
                <a:spcPts val="0"/>
              </a:spcAft>
              <a:buSzPts val="1800"/>
              <a:buChar char="●"/>
            </a:pPr>
            <a:r>
              <a:rPr lang="en-CA"/>
              <a:t>It gets much </a:t>
            </a:r>
            <a:r>
              <a:rPr lang="en-CA"/>
              <a:t>easier</a:t>
            </a:r>
            <a:r>
              <a:rPr lang="en-CA"/>
              <a:t> to use in C++, which you have access to:</a:t>
            </a:r>
            <a:endParaRPr/>
          </a:p>
          <a:p>
            <a:pPr indent="-317500" lvl="1" marL="914400" rtl="0" algn="l">
              <a:spcBef>
                <a:spcPts val="0"/>
              </a:spcBef>
              <a:spcAft>
                <a:spcPts val="0"/>
              </a:spcAft>
              <a:buSzPts val="1400"/>
              <a:buChar char="○"/>
            </a:pPr>
            <a:r>
              <a:rPr lang="en-CA"/>
              <a:t>Vector</a:t>
            </a:r>
            <a:endParaRPr/>
          </a:p>
          <a:p>
            <a:pPr indent="-317500" lvl="1" marL="914400" rtl="0" algn="l">
              <a:spcBef>
                <a:spcPts val="0"/>
              </a:spcBef>
              <a:spcAft>
                <a:spcPts val="0"/>
              </a:spcAft>
              <a:buSzPts val="1400"/>
              <a:buChar char="○"/>
            </a:pPr>
            <a:r>
              <a:rPr lang="en-CA"/>
              <a:t>Class and objects</a:t>
            </a:r>
            <a:endParaRPr/>
          </a:p>
          <a:p>
            <a:pPr indent="-317500" lvl="1" marL="914400" rtl="0" algn="l">
              <a:spcBef>
                <a:spcPts val="0"/>
              </a:spcBef>
              <a:spcAft>
                <a:spcPts val="0"/>
              </a:spcAft>
              <a:buSzPts val="1400"/>
              <a:buChar char="○"/>
            </a:pPr>
            <a:r>
              <a:rPr lang="en-CA"/>
              <a:t>Operator overloading</a:t>
            </a:r>
            <a:endParaRPr/>
          </a:p>
        </p:txBody>
      </p:sp>
      <p:pic>
        <p:nvPicPr>
          <p:cNvPr id="1788" name="Google Shape;1788;p146"/>
          <p:cNvPicPr preferRelativeResize="0"/>
          <p:nvPr/>
        </p:nvPicPr>
        <p:blipFill>
          <a:blip r:embed="rId3">
            <a:alphaModFix/>
          </a:blip>
          <a:stretch>
            <a:fillRect/>
          </a:stretch>
        </p:blipFill>
        <p:spPr>
          <a:xfrm>
            <a:off x="4395749" y="2476999"/>
            <a:ext cx="4419650" cy="23760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2" name="Shape 1792"/>
        <p:cNvGrpSpPr/>
        <p:nvPr/>
      </p:nvGrpSpPr>
      <p:grpSpPr>
        <a:xfrm>
          <a:off x="0" y="0"/>
          <a:ext cx="0" cy="0"/>
          <a:chOff x="0" y="0"/>
          <a:chExt cx="0" cy="0"/>
        </a:xfrm>
      </p:grpSpPr>
      <p:sp>
        <p:nvSpPr>
          <p:cNvPr id="1793" name="Google Shape;1793;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Hashing functions</a:t>
            </a:r>
            <a:endParaRPr/>
          </a:p>
        </p:txBody>
      </p:sp>
      <p:sp>
        <p:nvSpPr>
          <p:cNvPr id="1794" name="Google Shape;1794;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Example  hashing function:</a:t>
            </a:r>
            <a:endParaRPr/>
          </a:p>
          <a:p>
            <a:pPr indent="0" lvl="0" marL="0" rtl="0" algn="l">
              <a:spcBef>
                <a:spcPts val="1200"/>
              </a:spcBef>
              <a:spcAft>
                <a:spcPts val="1200"/>
              </a:spcAft>
              <a:buNone/>
            </a:pPr>
            <a:r>
              <a:rPr lang="en-CA"/>
              <a:t>Index by division: h(k) = k % m, which m is the size of the table</a:t>
            </a:r>
            <a:endParaRPr/>
          </a:p>
        </p:txBody>
      </p:sp>
      <p:pic>
        <p:nvPicPr>
          <p:cNvPr id="1795" name="Google Shape;1795;p147"/>
          <p:cNvPicPr preferRelativeResize="0"/>
          <p:nvPr/>
        </p:nvPicPr>
        <p:blipFill>
          <a:blip r:embed="rId3">
            <a:alphaModFix/>
          </a:blip>
          <a:stretch>
            <a:fillRect/>
          </a:stretch>
        </p:blipFill>
        <p:spPr>
          <a:xfrm>
            <a:off x="2510297" y="2398185"/>
            <a:ext cx="4123399" cy="2277775"/>
          </a:xfrm>
          <a:prstGeom prst="rect">
            <a:avLst/>
          </a:prstGeom>
          <a:noFill/>
          <a:ln>
            <a:noFill/>
          </a:ln>
        </p:spPr>
      </p:pic>
      <p:sp>
        <p:nvSpPr>
          <p:cNvPr id="1796" name="Google Shape;1796;p147"/>
          <p:cNvSpPr txBox="1"/>
          <p:nvPr/>
        </p:nvSpPr>
        <p:spPr>
          <a:xfrm>
            <a:off x="727650" y="3336963"/>
            <a:ext cx="132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Key</a:t>
            </a:r>
            <a:endParaRPr>
              <a:latin typeface="Lato"/>
              <a:ea typeface="Lato"/>
              <a:cs typeface="Lato"/>
              <a:sym typeface="Lato"/>
            </a:endParaRPr>
          </a:p>
        </p:txBody>
      </p:sp>
      <p:sp>
        <p:nvSpPr>
          <p:cNvPr id="1797" name="Google Shape;1797;p147"/>
          <p:cNvSpPr txBox="1"/>
          <p:nvPr/>
        </p:nvSpPr>
        <p:spPr>
          <a:xfrm>
            <a:off x="7814100" y="3336963"/>
            <a:ext cx="132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Index</a:t>
            </a:r>
            <a:endParaRPr>
              <a:latin typeface="Lato"/>
              <a:ea typeface="Lato"/>
              <a:cs typeface="Lato"/>
              <a:sym typeface="Lato"/>
            </a:endParaRPr>
          </a:p>
        </p:txBody>
      </p:sp>
      <p:sp>
        <p:nvSpPr>
          <p:cNvPr id="1798" name="Google Shape;1798;p147"/>
          <p:cNvSpPr/>
          <p:nvPr/>
        </p:nvSpPr>
        <p:spPr>
          <a:xfrm>
            <a:off x="1511525" y="3428325"/>
            <a:ext cx="881400" cy="21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47"/>
          <p:cNvSpPr/>
          <p:nvPr/>
        </p:nvSpPr>
        <p:spPr>
          <a:xfrm>
            <a:off x="6932700" y="3428313"/>
            <a:ext cx="881400" cy="21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3" name="Shape 1803"/>
        <p:cNvGrpSpPr/>
        <p:nvPr/>
      </p:nvGrpSpPr>
      <p:grpSpPr>
        <a:xfrm>
          <a:off x="0" y="0"/>
          <a:ext cx="0" cy="0"/>
          <a:chOff x="0" y="0"/>
          <a:chExt cx="0" cy="0"/>
        </a:xfrm>
      </p:grpSpPr>
      <p:sp>
        <p:nvSpPr>
          <p:cNvPr id="1804" name="Google Shape;1804;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Collision resolution</a:t>
            </a:r>
            <a:endParaRPr/>
          </a:p>
        </p:txBody>
      </p:sp>
      <p:sp>
        <p:nvSpPr>
          <p:cNvPr id="1805" name="Google Shape;1805;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Sometimes the hashing function will get the same index for two different keys, which will then cause collision</a:t>
            </a:r>
            <a:endParaRPr/>
          </a:p>
          <a:p>
            <a:pPr indent="-342900" lvl="0" marL="457200" rtl="0" algn="l">
              <a:spcBef>
                <a:spcPts val="0"/>
              </a:spcBef>
              <a:spcAft>
                <a:spcPts val="0"/>
              </a:spcAft>
              <a:buSzPts val="1800"/>
              <a:buChar char="●"/>
            </a:pPr>
            <a:r>
              <a:rPr lang="en-CA"/>
              <a:t>Commonly, there will be 2 resolution methods: </a:t>
            </a:r>
            <a:endParaRPr/>
          </a:p>
          <a:p>
            <a:pPr indent="-317500" lvl="1" marL="914400" rtl="0" algn="l">
              <a:spcBef>
                <a:spcPts val="0"/>
              </a:spcBef>
              <a:spcAft>
                <a:spcPts val="0"/>
              </a:spcAft>
              <a:buSzPts val="1400"/>
              <a:buChar char="○"/>
            </a:pPr>
            <a:r>
              <a:rPr lang="en-CA"/>
              <a:t>Chaining</a:t>
            </a:r>
            <a:endParaRPr/>
          </a:p>
          <a:p>
            <a:pPr indent="-317500" lvl="1" marL="914400" rtl="0" algn="l">
              <a:spcBef>
                <a:spcPts val="0"/>
              </a:spcBef>
              <a:spcAft>
                <a:spcPts val="0"/>
              </a:spcAft>
              <a:buSzPts val="1400"/>
              <a:buChar char="○"/>
            </a:pPr>
            <a:r>
              <a:rPr lang="en-CA"/>
              <a:t>Open addressing/linear probing</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9" name="Shape 1809"/>
        <p:cNvGrpSpPr/>
        <p:nvPr/>
      </p:nvGrpSpPr>
      <p:grpSpPr>
        <a:xfrm>
          <a:off x="0" y="0"/>
          <a:ext cx="0" cy="0"/>
          <a:chOff x="0" y="0"/>
          <a:chExt cx="0" cy="0"/>
        </a:xfrm>
      </p:grpSpPr>
      <p:sp>
        <p:nvSpPr>
          <p:cNvPr id="1810" name="Google Shape;1810;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Chaining</a:t>
            </a:r>
            <a:endParaRPr/>
          </a:p>
        </p:txBody>
      </p:sp>
      <p:sp>
        <p:nvSpPr>
          <p:cNvPr id="1811" name="Google Shape;1811;p149"/>
          <p:cNvSpPr txBox="1"/>
          <p:nvPr>
            <p:ph idx="1" type="body"/>
          </p:nvPr>
        </p:nvSpPr>
        <p:spPr>
          <a:xfrm>
            <a:off x="729450" y="1422825"/>
            <a:ext cx="3227400" cy="291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CA"/>
              <a:t>Similar to linked list!</a:t>
            </a:r>
            <a:endParaRPr/>
          </a:p>
          <a:p>
            <a:pPr indent="-342900" lvl="0" marL="457200" rtl="0" algn="l">
              <a:spcBef>
                <a:spcPts val="0"/>
              </a:spcBef>
              <a:spcAft>
                <a:spcPts val="0"/>
              </a:spcAft>
              <a:buSzPts val="1800"/>
              <a:buChar char="●"/>
            </a:pPr>
            <a:r>
              <a:rPr lang="en-CA"/>
              <a:t>Link the conflict struct as linked list after the first one</a:t>
            </a:r>
            <a:endParaRPr/>
          </a:p>
          <a:p>
            <a:pPr indent="-342900" lvl="0" marL="457200" rtl="0" algn="l">
              <a:spcBef>
                <a:spcPts val="0"/>
              </a:spcBef>
              <a:spcAft>
                <a:spcPts val="0"/>
              </a:spcAft>
              <a:buSzPts val="1800"/>
              <a:buChar char="●"/>
            </a:pPr>
            <a:r>
              <a:rPr lang="en-CA"/>
              <a:t>Construct the struct with a pointer to the next struct, set to NULL by default (just like how we did in linked list). </a:t>
            </a:r>
            <a:endParaRPr/>
          </a:p>
        </p:txBody>
      </p:sp>
      <p:pic>
        <p:nvPicPr>
          <p:cNvPr id="1812" name="Google Shape;1812;p149"/>
          <p:cNvPicPr preferRelativeResize="0"/>
          <p:nvPr/>
        </p:nvPicPr>
        <p:blipFill>
          <a:blip r:embed="rId3">
            <a:alphaModFix/>
          </a:blip>
          <a:stretch>
            <a:fillRect/>
          </a:stretch>
        </p:blipFill>
        <p:spPr>
          <a:xfrm>
            <a:off x="3956905" y="1647175"/>
            <a:ext cx="5267195" cy="22880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6" name="Shape 1816"/>
        <p:cNvGrpSpPr/>
        <p:nvPr/>
      </p:nvGrpSpPr>
      <p:grpSpPr>
        <a:xfrm>
          <a:off x="0" y="0"/>
          <a:ext cx="0" cy="0"/>
          <a:chOff x="0" y="0"/>
          <a:chExt cx="0" cy="0"/>
        </a:xfrm>
      </p:grpSpPr>
      <p:sp>
        <p:nvSpPr>
          <p:cNvPr id="1817" name="Google Shape;1817;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Open addressing/linear probing</a:t>
            </a:r>
            <a:endParaRPr/>
          </a:p>
        </p:txBody>
      </p:sp>
      <p:sp>
        <p:nvSpPr>
          <p:cNvPr id="1818" name="Google Shape;1818;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Change the original hashing function into a recursive one.</a:t>
            </a:r>
            <a:endParaRPr/>
          </a:p>
          <a:p>
            <a:pPr indent="-342900" lvl="0" marL="457200" rtl="0" algn="l">
              <a:spcBef>
                <a:spcPts val="0"/>
              </a:spcBef>
              <a:spcAft>
                <a:spcPts val="0"/>
              </a:spcAft>
              <a:buSzPts val="1800"/>
              <a:buChar char="●"/>
            </a:pPr>
            <a:r>
              <a:rPr lang="en-CA"/>
              <a:t>If the index is not </a:t>
            </a:r>
            <a:r>
              <a:rPr lang="en-CA"/>
              <a:t>available, keep doing recursion until an available slot is found.</a:t>
            </a:r>
            <a:endParaRPr/>
          </a:p>
          <a:p>
            <a:pPr indent="-342900" lvl="0" marL="457200" rtl="0" algn="l">
              <a:spcBef>
                <a:spcPts val="0"/>
              </a:spcBef>
              <a:spcAft>
                <a:spcPts val="0"/>
              </a:spcAft>
              <a:buSzPts val="1800"/>
              <a:buChar char="●"/>
            </a:pPr>
            <a:r>
              <a:rPr lang="en-CA"/>
              <a:t>Depends on the purpose of the hash table, it may increase the time complexity, of accessing the data stored.</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2" name="Shape 1822"/>
        <p:cNvGrpSpPr/>
        <p:nvPr/>
      </p:nvGrpSpPr>
      <p:grpSpPr>
        <a:xfrm>
          <a:off x="0" y="0"/>
          <a:ext cx="0" cy="0"/>
          <a:chOff x="0" y="0"/>
          <a:chExt cx="0" cy="0"/>
        </a:xfrm>
      </p:grpSpPr>
      <p:sp>
        <p:nvSpPr>
          <p:cNvPr id="1823" name="Google Shape;1823;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Open addressing/linear probing</a:t>
            </a:r>
            <a:endParaRPr/>
          </a:p>
        </p:txBody>
      </p:sp>
      <p:sp>
        <p:nvSpPr>
          <p:cNvPr id="1824" name="Google Shape;1824;p1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5" name="Google Shape;1825;p151"/>
          <p:cNvPicPr preferRelativeResize="0"/>
          <p:nvPr/>
        </p:nvPicPr>
        <p:blipFill>
          <a:blip r:embed="rId3">
            <a:alphaModFix/>
          </a:blip>
          <a:stretch>
            <a:fillRect/>
          </a:stretch>
        </p:blipFill>
        <p:spPr>
          <a:xfrm>
            <a:off x="1900690" y="1422825"/>
            <a:ext cx="5346208" cy="3098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 name="Shape 260"/>
        <p:cNvGrpSpPr/>
        <p:nvPr/>
      </p:nvGrpSpPr>
      <p:grpSpPr>
        <a:xfrm>
          <a:off x="0" y="0"/>
          <a:ext cx="0" cy="0"/>
          <a:chOff x="0" y="0"/>
          <a:chExt cx="0" cy="0"/>
        </a:xfrm>
      </p:grpSpPr>
      <p:sp>
        <p:nvSpPr>
          <p:cNvPr id="261" name="Google Shape;26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lang="en-CA" sz="2500"/>
              <a:t>Strings</a:t>
            </a:r>
            <a:endParaRPr sz="2500"/>
          </a:p>
        </p:txBody>
      </p:sp>
      <p:sp>
        <p:nvSpPr>
          <p:cNvPr id="262" name="Google Shape;26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rgbClr val="1A1A1A"/>
              </a:buClr>
              <a:buSzPts val="2300"/>
              <a:buChar char="●"/>
            </a:pPr>
            <a:r>
              <a:rPr lang="en-CA" sz="2300">
                <a:solidFill>
                  <a:srgbClr val="1A1A1A"/>
                </a:solidFill>
              </a:rPr>
              <a:t>Character array terminated by a NULL character</a:t>
            </a:r>
            <a:endParaRPr sz="2300">
              <a:solidFill>
                <a:srgbClr val="1A1A1A"/>
              </a:solidFill>
            </a:endParaRPr>
          </a:p>
          <a:p>
            <a:pPr indent="-374650" lvl="0" marL="457200" rtl="0" algn="l">
              <a:spcBef>
                <a:spcPts val="0"/>
              </a:spcBef>
              <a:spcAft>
                <a:spcPts val="0"/>
              </a:spcAft>
              <a:buClr>
                <a:srgbClr val="1A1A1A"/>
              </a:buClr>
              <a:buSzPts val="2300"/>
              <a:buChar char="●"/>
            </a:pPr>
            <a:r>
              <a:rPr lang="en-CA" sz="2300">
                <a:solidFill>
                  <a:srgbClr val="1A1A1A"/>
                </a:solidFill>
              </a:rPr>
              <a:t>Initializing  a string in C language:</a:t>
            </a:r>
            <a:endParaRPr sz="2300">
              <a:solidFill>
                <a:srgbClr val="1A1A1A"/>
              </a:solidFill>
            </a:endParaRPr>
          </a:p>
          <a:p>
            <a:pPr indent="-374650" lvl="1" marL="914400" rtl="0" algn="l">
              <a:spcBef>
                <a:spcPts val="0"/>
              </a:spcBef>
              <a:spcAft>
                <a:spcPts val="0"/>
              </a:spcAft>
              <a:buClr>
                <a:srgbClr val="1A1A1A"/>
              </a:buClr>
              <a:buSzPts val="2300"/>
              <a:buChar char="○"/>
            </a:pPr>
            <a:r>
              <a:rPr lang="en-CA" sz="2300">
                <a:solidFill>
                  <a:srgbClr val="1A1A1A"/>
                </a:solidFill>
                <a:latin typeface="Arial"/>
                <a:ea typeface="Arial"/>
                <a:cs typeface="Arial"/>
                <a:sym typeface="Arial"/>
              </a:rPr>
              <a:t>char greeting[6] = {'H', 'e', 'l', 'l', 'o', '\0'};</a:t>
            </a:r>
            <a:endParaRPr sz="2300">
              <a:solidFill>
                <a:srgbClr val="1A1A1A"/>
              </a:solidFill>
              <a:latin typeface="Arial"/>
              <a:ea typeface="Arial"/>
              <a:cs typeface="Arial"/>
              <a:sym typeface="Arial"/>
            </a:endParaRPr>
          </a:p>
          <a:p>
            <a:pPr indent="-374650" lvl="1" marL="914400" rtl="0" algn="l">
              <a:spcBef>
                <a:spcPts val="0"/>
              </a:spcBef>
              <a:spcAft>
                <a:spcPts val="0"/>
              </a:spcAft>
              <a:buClr>
                <a:srgbClr val="1A1A1A"/>
              </a:buClr>
              <a:buSzPts val="2300"/>
              <a:buChar char="○"/>
            </a:pPr>
            <a:r>
              <a:rPr lang="en-CA" sz="2300">
                <a:solidFill>
                  <a:srgbClr val="000000"/>
                </a:solidFill>
              </a:rPr>
              <a:t>char greeting[] = "Hello";</a:t>
            </a:r>
            <a:endParaRPr sz="2300">
              <a:solidFill>
                <a:srgbClr val="1A1A1A"/>
              </a:solidFill>
              <a:latin typeface="Arial"/>
              <a:ea typeface="Arial"/>
              <a:cs typeface="Arial"/>
              <a:sym typeface="Arial"/>
            </a:endParaRPr>
          </a:p>
          <a:p>
            <a:pPr indent="-374650" lvl="0" marL="457200" rtl="0" algn="l">
              <a:spcBef>
                <a:spcPts val="0"/>
              </a:spcBef>
              <a:spcAft>
                <a:spcPts val="0"/>
              </a:spcAft>
              <a:buSzPts val="2300"/>
              <a:buChar char="●"/>
            </a:pPr>
            <a:r>
              <a:t/>
            </a:r>
            <a:endParaRPr sz="2300"/>
          </a:p>
          <a:p>
            <a:pPr indent="0" lvl="0" marL="0" rtl="0" algn="l">
              <a:spcBef>
                <a:spcPts val="1200"/>
              </a:spcBef>
              <a:spcAft>
                <a:spcPts val="1200"/>
              </a:spcAft>
              <a:buNone/>
            </a:pPr>
            <a:r>
              <a:t/>
            </a:r>
            <a:endParaRPr sz="2300"/>
          </a:p>
        </p:txBody>
      </p:sp>
      <p:pic>
        <p:nvPicPr>
          <p:cNvPr id="263" name="Google Shape;263;p26"/>
          <p:cNvPicPr preferRelativeResize="0"/>
          <p:nvPr/>
        </p:nvPicPr>
        <p:blipFill>
          <a:blip r:embed="rId3">
            <a:alphaModFix/>
          </a:blip>
          <a:stretch>
            <a:fillRect/>
          </a:stretch>
        </p:blipFill>
        <p:spPr>
          <a:xfrm>
            <a:off x="1317225" y="3218675"/>
            <a:ext cx="5043599" cy="17021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9" name="Shape 1829"/>
        <p:cNvGrpSpPr/>
        <p:nvPr/>
      </p:nvGrpSpPr>
      <p:grpSpPr>
        <a:xfrm>
          <a:off x="0" y="0"/>
          <a:ext cx="0" cy="0"/>
          <a:chOff x="0" y="0"/>
          <a:chExt cx="0" cy="0"/>
        </a:xfrm>
      </p:grpSpPr>
      <p:sp>
        <p:nvSpPr>
          <p:cNvPr id="1830" name="Google Shape;1830;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Q&amp;A Session</a:t>
            </a:r>
            <a:endParaRPr/>
          </a:p>
        </p:txBody>
      </p:sp>
      <p:sp>
        <p:nvSpPr>
          <p:cNvPr id="1831" name="Google Shape;1831;p1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Ask us anything!</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pic>
        <p:nvPicPr>
          <p:cNvPr id="1836" name="Google Shape;1836;p153"/>
          <p:cNvPicPr preferRelativeResize="0"/>
          <p:nvPr/>
        </p:nvPicPr>
        <p:blipFill rotWithShape="1">
          <a:blip r:embed="rId3">
            <a:alphaModFix/>
          </a:blip>
          <a:srcRect b="11452" l="0" r="0" t="12904"/>
          <a:stretch/>
        </p:blipFill>
        <p:spPr>
          <a:xfrm>
            <a:off x="6931100" y="3458675"/>
            <a:ext cx="2101725" cy="1589750"/>
          </a:xfrm>
          <a:prstGeom prst="rect">
            <a:avLst/>
          </a:prstGeom>
          <a:noFill/>
          <a:ln>
            <a:noFill/>
          </a:ln>
        </p:spPr>
      </p:pic>
      <p:sp>
        <p:nvSpPr>
          <p:cNvPr id="1837" name="Google Shape;1837;p15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CA"/>
              <a:t>ECE Summer Workshop</a:t>
            </a:r>
            <a:endParaRPr/>
          </a:p>
          <a:p>
            <a:pPr indent="0" lvl="0" marL="0" rtl="0" algn="ctr">
              <a:spcBef>
                <a:spcPts val="0"/>
              </a:spcBef>
              <a:spcAft>
                <a:spcPts val="0"/>
              </a:spcAft>
              <a:buNone/>
            </a:pPr>
            <a:r>
              <a:rPr lang="en-CA"/>
              <a:t>Software</a:t>
            </a:r>
            <a:endParaRPr/>
          </a:p>
        </p:txBody>
      </p:sp>
      <p:sp>
        <p:nvSpPr>
          <p:cNvPr id="1838" name="Google Shape;1838;p153"/>
          <p:cNvSpPr txBox="1"/>
          <p:nvPr>
            <p:ph idx="1" type="subTitle"/>
          </p:nvPr>
        </p:nvSpPr>
        <p:spPr>
          <a:xfrm>
            <a:off x="727950" y="2987150"/>
            <a:ext cx="7688100" cy="158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CA" sz="2200"/>
              <a:t>ECE244 Preparation</a:t>
            </a:r>
            <a:endParaRPr sz="2200"/>
          </a:p>
          <a:p>
            <a:pPr indent="0" lvl="0" marL="0" rtl="0" algn="ctr">
              <a:spcBef>
                <a:spcPts val="0"/>
              </a:spcBef>
              <a:spcAft>
                <a:spcPts val="0"/>
              </a:spcAft>
              <a:buNone/>
            </a:pPr>
            <a:r>
              <a:rPr lang="en-CA" sz="2000"/>
              <a:t>Day 3</a:t>
            </a:r>
            <a:endParaRPr sz="2000"/>
          </a:p>
          <a:p>
            <a:pPr indent="0" lvl="0" marL="0" rtl="0" algn="ctr">
              <a:spcBef>
                <a:spcPts val="0"/>
              </a:spcBef>
              <a:spcAft>
                <a:spcPts val="0"/>
              </a:spcAft>
              <a:buNone/>
            </a:pPr>
            <a:r>
              <a:t/>
            </a:r>
            <a:endParaRPr sz="2200"/>
          </a:p>
        </p:txBody>
      </p:sp>
      <p:sp>
        <p:nvSpPr>
          <p:cNvPr id="1839" name="Google Shape;1839;p153"/>
          <p:cNvSpPr txBox="1"/>
          <p:nvPr/>
        </p:nvSpPr>
        <p:spPr>
          <a:xfrm>
            <a:off x="729450" y="3840100"/>
            <a:ext cx="629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595959"/>
              </a:solidFill>
              <a:latin typeface="Lato"/>
              <a:ea typeface="Lato"/>
              <a:cs typeface="Lato"/>
              <a:sym typeface="Lat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54"/>
          <p:cNvSpPr txBox="1"/>
          <p:nvPr>
            <p:ph idx="1" type="body"/>
          </p:nvPr>
        </p:nvSpPr>
        <p:spPr>
          <a:xfrm>
            <a:off x="727650" y="1773200"/>
            <a:ext cx="7688700" cy="29172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2"/>
              </a:buClr>
              <a:buSzPts val="2300"/>
              <a:buChar char="●"/>
            </a:pPr>
            <a:r>
              <a:rPr lang="en-CA" sz="2300">
                <a:solidFill>
                  <a:schemeClr val="dk2"/>
                </a:solidFill>
              </a:rPr>
              <a:t>Comparison of C and C++</a:t>
            </a:r>
            <a:endParaRPr sz="2300">
              <a:solidFill>
                <a:schemeClr val="dk2"/>
              </a:solidFill>
            </a:endParaRPr>
          </a:p>
          <a:p>
            <a:pPr indent="-374650" lvl="0" marL="457200" rtl="0" algn="l">
              <a:spcBef>
                <a:spcPts val="0"/>
              </a:spcBef>
              <a:spcAft>
                <a:spcPts val="0"/>
              </a:spcAft>
              <a:buClr>
                <a:schemeClr val="dk2"/>
              </a:buClr>
              <a:buSzPts val="2300"/>
              <a:buChar char="●"/>
            </a:pPr>
            <a:r>
              <a:rPr lang="en-CA" sz="2300">
                <a:solidFill>
                  <a:schemeClr val="dk2"/>
                </a:solidFill>
              </a:rPr>
              <a:t>I/O and Strings</a:t>
            </a:r>
            <a:endParaRPr sz="2300">
              <a:solidFill>
                <a:schemeClr val="dk2"/>
              </a:solidFill>
            </a:endParaRPr>
          </a:p>
          <a:p>
            <a:pPr indent="-374650" lvl="0" marL="457200" rtl="0" algn="l">
              <a:spcBef>
                <a:spcPts val="0"/>
              </a:spcBef>
              <a:spcAft>
                <a:spcPts val="0"/>
              </a:spcAft>
              <a:buClr>
                <a:schemeClr val="dk2"/>
              </a:buClr>
              <a:buSzPts val="2300"/>
              <a:buChar char="●"/>
            </a:pPr>
            <a:r>
              <a:rPr lang="en-CA" sz="2300">
                <a:solidFill>
                  <a:schemeClr val="dk2"/>
                </a:solidFill>
              </a:rPr>
              <a:t>Object Oriented Programming and Classes</a:t>
            </a:r>
            <a:endParaRPr sz="2300">
              <a:solidFill>
                <a:schemeClr val="dk2"/>
              </a:solidFill>
            </a:endParaRPr>
          </a:p>
          <a:p>
            <a:pPr indent="-374650" lvl="0" marL="457200" rtl="0" algn="l">
              <a:spcBef>
                <a:spcPts val="0"/>
              </a:spcBef>
              <a:spcAft>
                <a:spcPts val="0"/>
              </a:spcAft>
              <a:buClr>
                <a:schemeClr val="dk2"/>
              </a:buClr>
              <a:buSzPts val="2300"/>
              <a:buChar char="●"/>
            </a:pPr>
            <a:r>
              <a:rPr lang="en-CA" sz="2300">
                <a:solidFill>
                  <a:schemeClr val="dk2"/>
                </a:solidFill>
              </a:rPr>
              <a:t>Accessors and Mutators</a:t>
            </a:r>
            <a:endParaRPr sz="2300">
              <a:solidFill>
                <a:schemeClr val="dk2"/>
              </a:solidFill>
            </a:endParaRPr>
          </a:p>
          <a:p>
            <a:pPr indent="-374650" lvl="0" marL="457200" rtl="0" algn="l">
              <a:spcBef>
                <a:spcPts val="0"/>
              </a:spcBef>
              <a:spcAft>
                <a:spcPts val="0"/>
              </a:spcAft>
              <a:buClr>
                <a:schemeClr val="dk2"/>
              </a:buClr>
              <a:buSzPts val="2300"/>
              <a:buChar char="●"/>
            </a:pPr>
            <a:r>
              <a:rPr lang="en-CA" sz="2300">
                <a:solidFill>
                  <a:schemeClr val="dk2"/>
                </a:solidFill>
              </a:rPr>
              <a:t>Constructors and Destructors</a:t>
            </a:r>
            <a:endParaRPr sz="2300">
              <a:solidFill>
                <a:schemeClr val="dk2"/>
              </a:solidFill>
            </a:endParaRPr>
          </a:p>
        </p:txBody>
      </p:sp>
      <p:sp>
        <p:nvSpPr>
          <p:cNvPr id="1845" name="Google Shape;1845;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Today we will be covering:</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9" name="Shape 1849"/>
        <p:cNvGrpSpPr/>
        <p:nvPr/>
      </p:nvGrpSpPr>
      <p:grpSpPr>
        <a:xfrm>
          <a:off x="0" y="0"/>
          <a:ext cx="0" cy="0"/>
          <a:chOff x="0" y="0"/>
          <a:chExt cx="0" cy="0"/>
        </a:xfrm>
      </p:grpSpPr>
      <p:sp>
        <p:nvSpPr>
          <p:cNvPr id="1850" name="Google Shape;1850;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Difference between C and C++</a:t>
            </a:r>
            <a:endParaRPr/>
          </a:p>
        </p:txBody>
      </p:sp>
      <p:sp>
        <p:nvSpPr>
          <p:cNvPr id="1851" name="Google Shape;1851;p1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Although C is completely compatible in C++, the main idea is different. C is a procedural language and C++ is object oriented. Because of that, C++ can be used to build more complex applications in a better and more efficient way.</a:t>
            </a:r>
            <a:endParaRPr/>
          </a:p>
          <a:p>
            <a:pPr indent="-342900" lvl="0" marL="457200" rtl="0" algn="l">
              <a:spcBef>
                <a:spcPts val="0"/>
              </a:spcBef>
              <a:spcAft>
                <a:spcPts val="0"/>
              </a:spcAft>
              <a:buSzPts val="1800"/>
              <a:buChar char="●"/>
            </a:pPr>
            <a:r>
              <a:rPr lang="en-CA"/>
              <a:t>And now we are going to take a look at the things in C++ and compare it </a:t>
            </a:r>
            <a:r>
              <a:rPr lang="en-CA"/>
              <a:t>with how we originally do it in C.</a:t>
            </a:r>
            <a:endParaRPr/>
          </a:p>
          <a:p>
            <a:pPr indent="-342900" lvl="0" marL="457200" rtl="0" algn="l">
              <a:spcBef>
                <a:spcPts val="0"/>
              </a:spcBef>
              <a:spcAft>
                <a:spcPts val="0"/>
              </a:spcAft>
              <a:buSzPts val="1800"/>
              <a:buChar char="●"/>
            </a:pPr>
            <a:r>
              <a:rPr lang="en-CA"/>
              <a:t>Remember: you can always just write C in C++, but now you have a better tool so why bother…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Difference between C and C++</a:t>
            </a:r>
            <a:endParaRPr/>
          </a:p>
        </p:txBody>
      </p:sp>
      <p:sp>
        <p:nvSpPr>
          <p:cNvPr id="1857" name="Google Shape;1857;p156"/>
          <p:cNvSpPr txBox="1"/>
          <p:nvPr>
            <p:ph idx="1" type="body"/>
          </p:nvPr>
        </p:nvSpPr>
        <p:spPr>
          <a:xfrm>
            <a:off x="729450" y="1422825"/>
            <a:ext cx="38424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Procedural Language</a:t>
            </a:r>
            <a:endParaRPr/>
          </a:p>
          <a:p>
            <a:pPr indent="-317500" lvl="1" marL="914400" rtl="0" algn="l">
              <a:spcBef>
                <a:spcPts val="0"/>
              </a:spcBef>
              <a:spcAft>
                <a:spcPts val="0"/>
              </a:spcAft>
              <a:buSzPts val="1400"/>
              <a:buChar char="○"/>
            </a:pPr>
            <a:r>
              <a:rPr lang="en-CA"/>
              <a:t>Code executes top to bottom</a:t>
            </a:r>
            <a:br>
              <a:rPr lang="en-CA"/>
            </a:br>
            <a:endParaRPr/>
          </a:p>
          <a:p>
            <a:pPr indent="-342900" lvl="0" marL="457200" rtl="0" algn="l">
              <a:spcBef>
                <a:spcPts val="0"/>
              </a:spcBef>
              <a:spcAft>
                <a:spcPts val="0"/>
              </a:spcAft>
              <a:buSzPts val="1800"/>
              <a:buChar char="●"/>
            </a:pPr>
            <a:r>
              <a:rPr lang="en-CA"/>
              <a:t>Lower level language</a:t>
            </a:r>
            <a:endParaRPr/>
          </a:p>
          <a:p>
            <a:pPr indent="-317500" lvl="1" marL="914400" rtl="0" algn="l">
              <a:spcBef>
                <a:spcPts val="0"/>
              </a:spcBef>
              <a:spcAft>
                <a:spcPts val="0"/>
              </a:spcAft>
              <a:buSzPts val="1400"/>
              <a:buChar char="○"/>
            </a:pPr>
            <a:r>
              <a:rPr lang="en-CA"/>
              <a:t>Faster to compile</a:t>
            </a:r>
            <a:endParaRPr/>
          </a:p>
          <a:p>
            <a:pPr indent="-317500" lvl="1" marL="914400" rtl="0" algn="l">
              <a:spcBef>
                <a:spcPts val="0"/>
              </a:spcBef>
              <a:spcAft>
                <a:spcPts val="0"/>
              </a:spcAft>
              <a:buSzPts val="1400"/>
              <a:buChar char="○"/>
            </a:pPr>
            <a:r>
              <a:rPr lang="en-CA"/>
              <a:t>Better for hardware</a:t>
            </a:r>
            <a:endParaRPr/>
          </a:p>
        </p:txBody>
      </p:sp>
      <p:sp>
        <p:nvSpPr>
          <p:cNvPr id="1858" name="Google Shape;1858;p156"/>
          <p:cNvSpPr txBox="1"/>
          <p:nvPr>
            <p:ph idx="1" type="body"/>
          </p:nvPr>
        </p:nvSpPr>
        <p:spPr>
          <a:xfrm>
            <a:off x="4648050" y="1422825"/>
            <a:ext cx="38424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Object Oriented Language</a:t>
            </a:r>
            <a:endParaRPr/>
          </a:p>
          <a:p>
            <a:pPr indent="-317500" lvl="1" marL="914400" rtl="0" algn="l">
              <a:spcBef>
                <a:spcPts val="0"/>
              </a:spcBef>
              <a:spcAft>
                <a:spcPts val="0"/>
              </a:spcAft>
              <a:buSzPts val="1400"/>
              <a:buChar char="○"/>
            </a:pPr>
            <a:r>
              <a:rPr lang="en-CA"/>
              <a:t>Code is organized into objects and namespaces</a:t>
            </a:r>
            <a:endParaRPr/>
          </a:p>
          <a:p>
            <a:pPr indent="-342900" lvl="0" marL="457200" rtl="0" algn="l">
              <a:spcBef>
                <a:spcPts val="0"/>
              </a:spcBef>
              <a:spcAft>
                <a:spcPts val="0"/>
              </a:spcAft>
              <a:buSzPts val="1800"/>
              <a:buChar char="●"/>
            </a:pPr>
            <a:r>
              <a:rPr lang="en-CA"/>
              <a:t>Higher level language </a:t>
            </a:r>
            <a:endParaRPr/>
          </a:p>
          <a:p>
            <a:pPr indent="-317500" lvl="1" marL="914400" rtl="0" algn="l">
              <a:spcBef>
                <a:spcPts val="0"/>
              </a:spcBef>
              <a:spcAft>
                <a:spcPts val="0"/>
              </a:spcAft>
              <a:buSzPts val="1400"/>
              <a:buChar char="○"/>
            </a:pPr>
            <a:r>
              <a:rPr lang="en-CA"/>
              <a:t>Takes longer to compile but it’s easier to code/read</a:t>
            </a:r>
            <a:endParaRPr/>
          </a:p>
          <a:p>
            <a:pPr indent="-317500" lvl="1" marL="914400" rtl="0" algn="l">
              <a:spcBef>
                <a:spcPts val="0"/>
              </a:spcBef>
              <a:spcAft>
                <a:spcPts val="0"/>
              </a:spcAft>
              <a:buSzPts val="1400"/>
              <a:buChar char="○"/>
            </a:pPr>
            <a:r>
              <a:rPr lang="en-CA"/>
              <a:t>Better for software</a:t>
            </a:r>
            <a:endParaRPr/>
          </a:p>
        </p:txBody>
      </p:sp>
      <p:sp>
        <p:nvSpPr>
          <p:cNvPr id="1859" name="Google Shape;1859;p156"/>
          <p:cNvSpPr/>
          <p:nvPr/>
        </p:nvSpPr>
        <p:spPr>
          <a:xfrm rot="5400000">
            <a:off x="4408675" y="-17925"/>
            <a:ext cx="4494000" cy="3322500"/>
          </a:xfrm>
          <a:prstGeom prst="bracePair">
            <a:avLst/>
          </a:prstGeom>
          <a:noFill/>
          <a:ln cap="flat" cmpd="sng" w="9525">
            <a:solidFill>
              <a:srgbClr val="D10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56"/>
          <p:cNvSpPr txBox="1"/>
          <p:nvPr/>
        </p:nvSpPr>
        <p:spPr>
          <a:xfrm>
            <a:off x="1959425" y="3890325"/>
            <a:ext cx="5846400" cy="1046700"/>
          </a:xfrm>
          <a:prstGeom prst="rect">
            <a:avLst/>
          </a:prstGeom>
          <a:noFill/>
          <a:ln cap="flat" cmpd="sng" w="9525">
            <a:solidFill>
              <a:srgbClr val="D1002E"/>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D1002E"/>
                </a:solidFill>
                <a:latin typeface="Lato"/>
                <a:ea typeface="Lato"/>
                <a:cs typeface="Lato"/>
                <a:sym typeface="Lato"/>
              </a:rPr>
              <a:t>Important because:</a:t>
            </a:r>
            <a:endParaRPr>
              <a:solidFill>
                <a:srgbClr val="D1002E"/>
              </a:solidFill>
              <a:latin typeface="Lato"/>
              <a:ea typeface="Lato"/>
              <a:cs typeface="Lato"/>
              <a:sym typeface="Lato"/>
            </a:endParaRPr>
          </a:p>
          <a:p>
            <a:pPr indent="-317500" lvl="0" marL="457200" rtl="0" algn="l">
              <a:spcBef>
                <a:spcPts val="0"/>
              </a:spcBef>
              <a:spcAft>
                <a:spcPts val="0"/>
              </a:spcAft>
              <a:buClr>
                <a:srgbClr val="D1002E"/>
              </a:buClr>
              <a:buSzPts val="1400"/>
              <a:buFont typeface="Lato"/>
              <a:buAutoNum type="arabicPeriod"/>
            </a:pPr>
            <a:r>
              <a:rPr lang="en-CA">
                <a:solidFill>
                  <a:srgbClr val="D1002E"/>
                </a:solidFill>
                <a:latin typeface="Lato"/>
                <a:ea typeface="Lato"/>
                <a:cs typeface="Lato"/>
                <a:sym typeface="Lato"/>
              </a:rPr>
              <a:t>As programs get bigger, upfront planning becomes especially important and the structure from objects help with this</a:t>
            </a:r>
            <a:endParaRPr>
              <a:solidFill>
                <a:srgbClr val="D1002E"/>
              </a:solidFill>
              <a:latin typeface="Lato"/>
              <a:ea typeface="Lato"/>
              <a:cs typeface="Lato"/>
              <a:sym typeface="Lato"/>
            </a:endParaRPr>
          </a:p>
          <a:p>
            <a:pPr indent="-317500" lvl="0" marL="457200" rtl="0" algn="l">
              <a:spcBef>
                <a:spcPts val="0"/>
              </a:spcBef>
              <a:spcAft>
                <a:spcPts val="0"/>
              </a:spcAft>
              <a:buClr>
                <a:srgbClr val="D1002E"/>
              </a:buClr>
              <a:buSzPts val="1400"/>
              <a:buFont typeface="Lato"/>
              <a:buAutoNum type="arabicPeriod"/>
            </a:pPr>
            <a:r>
              <a:rPr lang="en-CA">
                <a:solidFill>
                  <a:srgbClr val="D1002E"/>
                </a:solidFill>
                <a:latin typeface="Lato"/>
                <a:ea typeface="Lato"/>
                <a:cs typeface="Lato"/>
                <a:sym typeface="Lato"/>
              </a:rPr>
              <a:t>Allows programmers to join projects faster (smoother onboarding)</a:t>
            </a:r>
            <a:endParaRPr>
              <a:solidFill>
                <a:srgbClr val="D1002E"/>
              </a:solidFill>
              <a:latin typeface="Lato"/>
              <a:ea typeface="Lato"/>
              <a:cs typeface="Lato"/>
              <a:sym typeface="Lat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Difference between C and C++ Cont’d</a:t>
            </a:r>
            <a:endParaRPr/>
          </a:p>
        </p:txBody>
      </p:sp>
      <p:sp>
        <p:nvSpPr>
          <p:cNvPr id="1866" name="Google Shape;1866;p157"/>
          <p:cNvSpPr txBox="1"/>
          <p:nvPr>
            <p:ph idx="1" type="body"/>
          </p:nvPr>
        </p:nvSpPr>
        <p:spPr>
          <a:xfrm>
            <a:off x="729450" y="1422825"/>
            <a:ext cx="7023000" cy="291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sz="2000"/>
              <a:t>We’ll go through:</a:t>
            </a:r>
            <a:endParaRPr sz="2000"/>
          </a:p>
          <a:p>
            <a:pPr indent="-355600" lvl="0" marL="457200" rtl="0" algn="l">
              <a:spcBef>
                <a:spcPts val="1200"/>
              </a:spcBef>
              <a:spcAft>
                <a:spcPts val="0"/>
              </a:spcAft>
              <a:buSzPts val="2000"/>
              <a:buAutoNum type="arabicPeriod"/>
            </a:pPr>
            <a:r>
              <a:rPr lang="en-CA" sz="2000"/>
              <a:t>Syntax difference</a:t>
            </a:r>
            <a:endParaRPr sz="2000"/>
          </a:p>
          <a:p>
            <a:pPr indent="-355600" lvl="0" marL="457200" rtl="0" algn="l">
              <a:spcBef>
                <a:spcPts val="0"/>
              </a:spcBef>
              <a:spcAft>
                <a:spcPts val="0"/>
              </a:spcAft>
              <a:buSzPts val="2000"/>
              <a:buAutoNum type="arabicPeriod"/>
            </a:pPr>
            <a:r>
              <a:rPr lang="en-CA" sz="2000"/>
              <a:t>Underlying functionality difference (where necessary)</a:t>
            </a:r>
            <a:endParaRPr sz="20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User I/O Syntax</a:t>
            </a:r>
            <a:endParaRPr/>
          </a:p>
        </p:txBody>
      </p:sp>
      <p:sp>
        <p:nvSpPr>
          <p:cNvPr id="1872" name="Google Shape;1872;p158"/>
          <p:cNvSpPr txBox="1"/>
          <p:nvPr>
            <p:ph idx="1" type="body"/>
          </p:nvPr>
        </p:nvSpPr>
        <p:spPr>
          <a:xfrm>
            <a:off x="729450" y="1422825"/>
            <a:ext cx="38427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In C, you have to specify the type of input and output, and consider the spaces in input and output </a:t>
            </a:r>
            <a:endParaRPr/>
          </a:p>
          <a:p>
            <a:pPr indent="0" lvl="0" marL="0" rtl="0" algn="l">
              <a:spcBef>
                <a:spcPts val="1200"/>
              </a:spcBef>
              <a:spcAft>
                <a:spcPts val="1200"/>
              </a:spcAft>
              <a:buNone/>
            </a:pPr>
            <a:r>
              <a:t/>
            </a:r>
            <a:endParaRPr/>
          </a:p>
        </p:txBody>
      </p:sp>
      <p:sp>
        <p:nvSpPr>
          <p:cNvPr id="1873" name="Google Shape;1873;p158"/>
          <p:cNvSpPr txBox="1"/>
          <p:nvPr>
            <p:ph idx="4294967295" type="body"/>
          </p:nvPr>
        </p:nvSpPr>
        <p:spPr>
          <a:xfrm>
            <a:off x="4643600" y="1422775"/>
            <a:ext cx="3774300" cy="2917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CA" sz="1600"/>
              <a:t>In C++, you do not have to specify the type, and you do not need to take consideration of the spaces when user inputs</a:t>
            </a:r>
            <a:endParaRPr sz="1600"/>
          </a:p>
          <a:p>
            <a:pPr indent="-330200" lvl="0" marL="457200" rtl="0" algn="l">
              <a:spcBef>
                <a:spcPts val="0"/>
              </a:spcBef>
              <a:spcAft>
                <a:spcPts val="0"/>
              </a:spcAft>
              <a:buSzPts val="1600"/>
              <a:buChar char="●"/>
            </a:pPr>
            <a:r>
              <a:rPr lang="en-CA" sz="1600"/>
              <a:t>Both cin and cout are objects of the class iostream</a:t>
            </a:r>
            <a:endParaRPr sz="1600"/>
          </a:p>
        </p:txBody>
      </p:sp>
      <p:pic>
        <p:nvPicPr>
          <p:cNvPr id="1874" name="Google Shape;1874;p158"/>
          <p:cNvPicPr preferRelativeResize="0"/>
          <p:nvPr/>
        </p:nvPicPr>
        <p:blipFill>
          <a:blip r:embed="rId3">
            <a:alphaModFix/>
          </a:blip>
          <a:stretch>
            <a:fillRect/>
          </a:stretch>
        </p:blipFill>
        <p:spPr>
          <a:xfrm>
            <a:off x="745800" y="4195738"/>
            <a:ext cx="3810000" cy="542925"/>
          </a:xfrm>
          <a:prstGeom prst="rect">
            <a:avLst/>
          </a:prstGeom>
          <a:noFill/>
          <a:ln>
            <a:noFill/>
          </a:ln>
        </p:spPr>
      </p:pic>
      <p:pic>
        <p:nvPicPr>
          <p:cNvPr id="1875" name="Google Shape;1875;p158"/>
          <p:cNvPicPr preferRelativeResize="0"/>
          <p:nvPr/>
        </p:nvPicPr>
        <p:blipFill>
          <a:blip r:embed="rId4">
            <a:alphaModFix/>
          </a:blip>
          <a:stretch>
            <a:fillRect/>
          </a:stretch>
        </p:blipFill>
        <p:spPr>
          <a:xfrm>
            <a:off x="745800" y="3597125"/>
            <a:ext cx="2009775" cy="257175"/>
          </a:xfrm>
          <a:prstGeom prst="rect">
            <a:avLst/>
          </a:prstGeom>
          <a:noFill/>
          <a:ln>
            <a:noFill/>
          </a:ln>
        </p:spPr>
      </p:pic>
      <p:pic>
        <p:nvPicPr>
          <p:cNvPr id="1876" name="Google Shape;1876;p158"/>
          <p:cNvPicPr preferRelativeResize="0"/>
          <p:nvPr/>
        </p:nvPicPr>
        <p:blipFill>
          <a:blip r:embed="rId5">
            <a:alphaModFix/>
          </a:blip>
          <a:stretch>
            <a:fillRect/>
          </a:stretch>
        </p:blipFill>
        <p:spPr>
          <a:xfrm>
            <a:off x="4893450" y="3597125"/>
            <a:ext cx="2286000" cy="495300"/>
          </a:xfrm>
          <a:prstGeom prst="rect">
            <a:avLst/>
          </a:prstGeom>
          <a:noFill/>
          <a:ln>
            <a:noFill/>
          </a:ln>
        </p:spPr>
      </p:pic>
      <p:pic>
        <p:nvPicPr>
          <p:cNvPr id="1877" name="Google Shape;1877;p158"/>
          <p:cNvPicPr preferRelativeResize="0"/>
          <p:nvPr/>
        </p:nvPicPr>
        <p:blipFill>
          <a:blip r:embed="rId6">
            <a:alphaModFix/>
          </a:blip>
          <a:stretch>
            <a:fillRect/>
          </a:stretch>
        </p:blipFill>
        <p:spPr>
          <a:xfrm>
            <a:off x="4893450" y="4195750"/>
            <a:ext cx="3927723" cy="54292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I/O Underlying Functionality</a:t>
            </a:r>
            <a:endParaRPr/>
          </a:p>
        </p:txBody>
      </p:sp>
      <p:sp>
        <p:nvSpPr>
          <p:cNvPr id="1883" name="Google Shape;1883;p1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The library is called &lt;iostream&gt; because the input and output flow in and out of the program</a:t>
            </a:r>
            <a:endParaRPr/>
          </a:p>
          <a:p>
            <a:pPr indent="-342900" lvl="0" marL="914400" rtl="0" algn="l">
              <a:spcBef>
                <a:spcPts val="0"/>
              </a:spcBef>
              <a:spcAft>
                <a:spcPts val="0"/>
              </a:spcAft>
              <a:buSzPts val="1800"/>
              <a:buAutoNum type="alphaLcPeriod"/>
            </a:pPr>
            <a:r>
              <a:rPr lang="en-CA"/>
              <a:t>The input flows from the </a:t>
            </a:r>
            <a:r>
              <a:rPr i="1" lang="en-CA"/>
              <a:t>cin</a:t>
            </a:r>
            <a:r>
              <a:rPr lang="en-CA"/>
              <a:t> stream into program</a:t>
            </a:r>
            <a:endParaRPr/>
          </a:p>
          <a:p>
            <a:pPr indent="-342900" lvl="0" marL="914400" rtl="0" algn="l">
              <a:spcBef>
                <a:spcPts val="0"/>
              </a:spcBef>
              <a:spcAft>
                <a:spcPts val="0"/>
              </a:spcAft>
              <a:buSzPts val="1800"/>
              <a:buAutoNum type="alphaLcPeriod"/>
            </a:pPr>
            <a:r>
              <a:rPr lang="en-CA"/>
              <a:t>The output flows from the program into the </a:t>
            </a:r>
            <a:r>
              <a:rPr i="1" lang="en-CA"/>
              <a:t>cout</a:t>
            </a:r>
            <a:r>
              <a:rPr lang="en-CA"/>
              <a:t> stream</a:t>
            </a:r>
            <a:br>
              <a:rPr lang="en-CA"/>
            </a:br>
            <a:endParaRPr/>
          </a:p>
        </p:txBody>
      </p:sp>
      <p:pic>
        <p:nvPicPr>
          <p:cNvPr id="1884" name="Google Shape;1884;p159"/>
          <p:cNvPicPr preferRelativeResize="0"/>
          <p:nvPr/>
        </p:nvPicPr>
        <p:blipFill>
          <a:blip r:embed="rId3">
            <a:alphaModFix/>
          </a:blip>
          <a:stretch>
            <a:fillRect/>
          </a:stretch>
        </p:blipFill>
        <p:spPr>
          <a:xfrm>
            <a:off x="1994175" y="3290600"/>
            <a:ext cx="5159250" cy="713150"/>
          </a:xfrm>
          <a:prstGeom prst="rect">
            <a:avLst/>
          </a:prstGeom>
          <a:noFill/>
          <a:ln>
            <a:noFill/>
          </a:ln>
        </p:spPr>
      </p:pic>
      <p:sp>
        <p:nvSpPr>
          <p:cNvPr id="1885" name="Google Shape;1885;p159"/>
          <p:cNvSpPr/>
          <p:nvPr/>
        </p:nvSpPr>
        <p:spPr>
          <a:xfrm>
            <a:off x="2374750" y="3184076"/>
            <a:ext cx="535200" cy="535200"/>
          </a:xfrm>
          <a:prstGeom prst="ellipse">
            <a:avLst/>
          </a:prstGeom>
          <a:noFill/>
          <a:ln cap="flat" cmpd="sng" w="28575">
            <a:solidFill>
              <a:srgbClr val="24B8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59"/>
          <p:cNvSpPr/>
          <p:nvPr/>
        </p:nvSpPr>
        <p:spPr>
          <a:xfrm>
            <a:off x="3794375" y="3528151"/>
            <a:ext cx="535200" cy="535200"/>
          </a:xfrm>
          <a:prstGeom prst="ellipse">
            <a:avLst/>
          </a:prstGeom>
          <a:noFill/>
          <a:ln cap="flat" cmpd="sng" w="28575">
            <a:solidFill>
              <a:srgbClr val="24B8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1000"/>
                                        <p:tgtEl>
                                          <p:spTgt spid="18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Strings Syntax</a:t>
            </a:r>
            <a:endParaRPr/>
          </a:p>
        </p:txBody>
      </p:sp>
      <p:sp>
        <p:nvSpPr>
          <p:cNvPr id="1892" name="Google Shape;1892;p160"/>
          <p:cNvSpPr txBox="1"/>
          <p:nvPr>
            <p:ph idx="1" type="body"/>
          </p:nvPr>
        </p:nvSpPr>
        <p:spPr>
          <a:xfrm>
            <a:off x="729450" y="1422825"/>
            <a:ext cx="38427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In C, a string is represented as an array of characters, with a pointer to the start of the array.</a:t>
            </a:r>
            <a:endParaRPr/>
          </a:p>
          <a:p>
            <a:pPr indent="-342900" lvl="0" marL="457200" rtl="0" algn="l">
              <a:spcBef>
                <a:spcPts val="0"/>
              </a:spcBef>
              <a:spcAft>
                <a:spcPts val="0"/>
              </a:spcAft>
              <a:buSzPts val="1800"/>
              <a:buChar char="●"/>
            </a:pPr>
            <a:r>
              <a:rPr lang="en-CA"/>
              <a:t>You use different independent string handling functions to do actions to strings like duplication and comparison.</a:t>
            </a:r>
            <a:endParaRPr/>
          </a:p>
        </p:txBody>
      </p:sp>
      <p:sp>
        <p:nvSpPr>
          <p:cNvPr id="1893" name="Google Shape;1893;p160"/>
          <p:cNvSpPr txBox="1"/>
          <p:nvPr>
            <p:ph idx="4294967295" type="body"/>
          </p:nvPr>
        </p:nvSpPr>
        <p:spPr>
          <a:xfrm>
            <a:off x="4643600" y="1422775"/>
            <a:ext cx="3774300" cy="2917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CA" sz="1600"/>
              <a:t>In C++, with the &lt;string&gt; </a:t>
            </a:r>
            <a:r>
              <a:rPr lang="en-CA" sz="1600"/>
              <a:t>library,</a:t>
            </a:r>
            <a:r>
              <a:rPr lang="en-CA" sz="1600"/>
              <a:t> string can be handled just like other variable types like int or char.</a:t>
            </a:r>
            <a:endParaRPr sz="1600"/>
          </a:p>
          <a:p>
            <a:pPr indent="-330200" lvl="0" marL="457200" rtl="0" algn="l">
              <a:spcBef>
                <a:spcPts val="0"/>
              </a:spcBef>
              <a:spcAft>
                <a:spcPts val="0"/>
              </a:spcAft>
              <a:buSzPts val="1600"/>
              <a:buChar char="●"/>
            </a:pPr>
            <a:r>
              <a:rPr lang="en-CA" sz="1600"/>
              <a:t>C++ strings do not need independent functions like in C</a:t>
            </a:r>
            <a:endParaRPr sz="1600"/>
          </a:p>
        </p:txBody>
      </p:sp>
      <p:pic>
        <p:nvPicPr>
          <p:cNvPr id="1894" name="Google Shape;1894;p160"/>
          <p:cNvPicPr preferRelativeResize="0"/>
          <p:nvPr/>
        </p:nvPicPr>
        <p:blipFill>
          <a:blip r:embed="rId3">
            <a:alphaModFix/>
          </a:blip>
          <a:stretch>
            <a:fillRect/>
          </a:stretch>
        </p:blipFill>
        <p:spPr>
          <a:xfrm>
            <a:off x="1017300" y="3778650"/>
            <a:ext cx="3335200" cy="1136250"/>
          </a:xfrm>
          <a:prstGeom prst="rect">
            <a:avLst/>
          </a:prstGeom>
          <a:noFill/>
          <a:ln>
            <a:noFill/>
          </a:ln>
        </p:spPr>
      </p:pic>
      <p:pic>
        <p:nvPicPr>
          <p:cNvPr id="1895" name="Google Shape;1895;p160"/>
          <p:cNvPicPr preferRelativeResize="0"/>
          <p:nvPr/>
        </p:nvPicPr>
        <p:blipFill>
          <a:blip r:embed="rId4">
            <a:alphaModFix/>
          </a:blip>
          <a:stretch>
            <a:fillRect/>
          </a:stretch>
        </p:blipFill>
        <p:spPr>
          <a:xfrm>
            <a:off x="5014825" y="3701305"/>
            <a:ext cx="3335200" cy="121359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In this activity, you will follow the instances that we have given to you, input the required information and output them. The skeleton code is given to you.</a:t>
            </a:r>
            <a:endParaRPr/>
          </a:p>
          <a:p>
            <a:pPr indent="0" lvl="0" marL="0" rtl="0" algn="l">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lang="en-CA" sz="3200"/>
              <a:t>https://codeboard.io/projects/390663</a:t>
            </a:r>
            <a:endParaRPr sz="3200"/>
          </a:p>
        </p:txBody>
      </p:sp>
      <p:sp>
        <p:nvSpPr>
          <p:cNvPr id="1901" name="Google Shape;1901;p1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rgbClr val="000000"/>
              </a:buClr>
              <a:buSzPct val="36666"/>
              <a:buFont typeface="Arial"/>
              <a:buNone/>
            </a:pPr>
            <a:r>
              <a:rPr lang="en-CA" sz="2700">
                <a:solidFill>
                  <a:srgbClr val="000000"/>
                </a:solidFill>
              </a:rPr>
              <a:t>String Functions - 1</a:t>
            </a:r>
            <a:endParaRPr sz="2700">
              <a:solidFill>
                <a:srgbClr val="000000"/>
              </a:solidFill>
            </a:endParaRPr>
          </a:p>
          <a:p>
            <a:pPr indent="0" lvl="0" marL="0" rtl="0" algn="l">
              <a:spcBef>
                <a:spcPts val="1200"/>
              </a:spcBef>
              <a:spcAft>
                <a:spcPts val="0"/>
              </a:spcAft>
              <a:buNone/>
            </a:pPr>
            <a:r>
              <a:t/>
            </a:r>
            <a:endParaRPr/>
          </a:p>
        </p:txBody>
      </p:sp>
      <p:sp>
        <p:nvSpPr>
          <p:cNvPr id="269" name="Google Shape;269;p27"/>
          <p:cNvSpPr txBox="1"/>
          <p:nvPr>
            <p:ph idx="1" type="body"/>
          </p:nvPr>
        </p:nvSpPr>
        <p:spPr>
          <a:xfrm>
            <a:off x="727650" y="1280250"/>
            <a:ext cx="7688700" cy="46308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Clr>
                <a:schemeClr val="dk1"/>
              </a:buClr>
              <a:buSzPts val="2000"/>
              <a:buChar char="●"/>
            </a:pPr>
            <a:r>
              <a:rPr lang="en-CA" sz="2000">
                <a:solidFill>
                  <a:schemeClr val="dk1"/>
                </a:solidFill>
                <a:highlight>
                  <a:srgbClr val="FFFFFF"/>
                </a:highlight>
              </a:rPr>
              <a:t>strcpy(s1, s2);</a:t>
            </a:r>
            <a:endParaRPr sz="2000">
              <a:solidFill>
                <a:schemeClr val="dk1"/>
              </a:solidFill>
              <a:highlight>
                <a:srgbClr val="FFFFFF"/>
              </a:highlight>
            </a:endParaRPr>
          </a:p>
          <a:p>
            <a:pPr indent="0" lvl="0" marL="0" rtl="0" algn="just">
              <a:spcBef>
                <a:spcPts val="0"/>
              </a:spcBef>
              <a:spcAft>
                <a:spcPts val="0"/>
              </a:spcAft>
              <a:buNone/>
            </a:pPr>
            <a:r>
              <a:rPr lang="en-CA" sz="2000">
                <a:solidFill>
                  <a:srgbClr val="191C1F"/>
                </a:solidFill>
                <a:highlight>
                  <a:srgbClr val="FFFFFF"/>
                </a:highlight>
              </a:rPr>
              <a:t>Copies string s2 into string s1.</a:t>
            </a:r>
            <a:endParaRPr sz="2000">
              <a:solidFill>
                <a:srgbClr val="191C1F"/>
              </a:solidFill>
              <a:highlight>
                <a:srgbClr val="FFFFFF"/>
              </a:highlight>
            </a:endParaRPr>
          </a:p>
          <a:p>
            <a:pPr indent="-355600" lvl="0" marL="457200" rtl="0" algn="just">
              <a:spcBef>
                <a:spcPts val="0"/>
              </a:spcBef>
              <a:spcAft>
                <a:spcPts val="0"/>
              </a:spcAft>
              <a:buClr>
                <a:schemeClr val="dk1"/>
              </a:buClr>
              <a:buSzPts val="2000"/>
              <a:buChar char="●"/>
            </a:pPr>
            <a:r>
              <a:rPr lang="en-CA" sz="2000">
                <a:solidFill>
                  <a:schemeClr val="dk1"/>
                </a:solidFill>
                <a:highlight>
                  <a:srgbClr val="FFFFFF"/>
                </a:highlight>
              </a:rPr>
              <a:t>strcat(s1, s2);</a:t>
            </a:r>
            <a:endParaRPr sz="2000">
              <a:solidFill>
                <a:schemeClr val="dk1"/>
              </a:solidFill>
              <a:highlight>
                <a:srgbClr val="FFFFFF"/>
              </a:highlight>
            </a:endParaRPr>
          </a:p>
          <a:p>
            <a:pPr indent="0" lvl="0" marL="0" rtl="0" algn="l">
              <a:spcBef>
                <a:spcPts val="0"/>
              </a:spcBef>
              <a:spcAft>
                <a:spcPts val="0"/>
              </a:spcAft>
              <a:buNone/>
            </a:pPr>
            <a:r>
              <a:rPr lang="en-CA" sz="2000">
                <a:solidFill>
                  <a:srgbClr val="191C1F"/>
                </a:solidFill>
                <a:highlight>
                  <a:srgbClr val="FFFFFF"/>
                </a:highlight>
              </a:rPr>
              <a:t>Concatenates string s2 onto the end of string s1.</a:t>
            </a:r>
            <a:endParaRPr sz="2000">
              <a:solidFill>
                <a:srgbClr val="191C1F"/>
              </a:solidFill>
              <a:highlight>
                <a:srgbClr val="FFFFFF"/>
              </a:highlight>
            </a:endParaRPr>
          </a:p>
          <a:p>
            <a:pPr indent="-355600" lvl="0" marL="457200" rtl="0" algn="just">
              <a:spcBef>
                <a:spcPts val="0"/>
              </a:spcBef>
              <a:spcAft>
                <a:spcPts val="0"/>
              </a:spcAft>
              <a:buClr>
                <a:schemeClr val="dk1"/>
              </a:buClr>
              <a:buSzPts val="2000"/>
              <a:buChar char="●"/>
            </a:pPr>
            <a:r>
              <a:rPr lang="en-CA" sz="2000">
                <a:solidFill>
                  <a:schemeClr val="dk1"/>
                </a:solidFill>
                <a:highlight>
                  <a:srgbClr val="FFFFFF"/>
                </a:highlight>
              </a:rPr>
              <a:t>strlen(s1);</a:t>
            </a:r>
            <a:endParaRPr sz="2000">
              <a:solidFill>
                <a:schemeClr val="dk1"/>
              </a:solidFill>
              <a:highlight>
                <a:srgbClr val="FFFFFF"/>
              </a:highlight>
            </a:endParaRPr>
          </a:p>
          <a:p>
            <a:pPr indent="0" lvl="0" marL="0" rtl="0" algn="l">
              <a:spcBef>
                <a:spcPts val="0"/>
              </a:spcBef>
              <a:spcAft>
                <a:spcPts val="0"/>
              </a:spcAft>
              <a:buNone/>
            </a:pPr>
            <a:r>
              <a:rPr lang="en-CA" sz="2000">
                <a:solidFill>
                  <a:srgbClr val="191C1F"/>
                </a:solidFill>
                <a:highlight>
                  <a:srgbClr val="FFFFFF"/>
                </a:highlight>
              </a:rPr>
              <a:t>Returns the length of string s1.</a:t>
            </a:r>
            <a:endParaRPr sz="2000">
              <a:solidFill>
                <a:srgbClr val="191C1F"/>
              </a:solidFill>
              <a:highlight>
                <a:srgbClr val="FFFFFF"/>
              </a:highlight>
            </a:endParaRPr>
          </a:p>
          <a:p>
            <a:pPr indent="-355600" lvl="0" marL="457200" rtl="0" algn="just">
              <a:spcBef>
                <a:spcPts val="0"/>
              </a:spcBef>
              <a:spcAft>
                <a:spcPts val="0"/>
              </a:spcAft>
              <a:buClr>
                <a:schemeClr val="dk1"/>
              </a:buClr>
              <a:buSzPts val="2000"/>
              <a:buChar char="●"/>
            </a:pPr>
            <a:r>
              <a:rPr lang="en-CA" sz="2000">
                <a:solidFill>
                  <a:schemeClr val="dk1"/>
                </a:solidFill>
                <a:highlight>
                  <a:srgbClr val="FFFFFF"/>
                </a:highlight>
              </a:rPr>
              <a:t>strcmp(s1, s2);</a:t>
            </a:r>
            <a:endParaRPr sz="2000">
              <a:solidFill>
                <a:schemeClr val="dk1"/>
              </a:solidFill>
              <a:highlight>
                <a:srgbClr val="FFFFFF"/>
              </a:highlight>
            </a:endParaRPr>
          </a:p>
          <a:p>
            <a:pPr indent="0" lvl="0" marL="0" rtl="0" algn="l">
              <a:spcBef>
                <a:spcPts val="0"/>
              </a:spcBef>
              <a:spcAft>
                <a:spcPts val="0"/>
              </a:spcAft>
              <a:buNone/>
            </a:pPr>
            <a:r>
              <a:rPr lang="en-CA" sz="2000">
                <a:solidFill>
                  <a:srgbClr val="191C1F"/>
                </a:solidFill>
                <a:highlight>
                  <a:srgbClr val="FFFFFF"/>
                </a:highlight>
              </a:rPr>
              <a:t>Returns 0 if s1 and s2 are the same; less than 0 if s1&lt;s2; greater than 0 if s1&gt;s2.</a:t>
            </a:r>
            <a:endParaRPr sz="2000">
              <a:solidFill>
                <a:srgbClr val="191C1F"/>
              </a:solidFill>
              <a:highlight>
                <a:srgbClr val="FFFFFF"/>
              </a:highlight>
            </a:endParaRPr>
          </a:p>
          <a:p>
            <a:pPr indent="0" lvl="0" marL="0" rtl="0" algn="l">
              <a:spcBef>
                <a:spcPts val="0"/>
              </a:spcBef>
              <a:spcAft>
                <a:spcPts val="0"/>
              </a:spcAft>
              <a:buNone/>
            </a:pPr>
            <a:r>
              <a:rPr lang="en-CA" sz="2000">
                <a:solidFill>
                  <a:srgbClr val="000000"/>
                </a:solidFill>
              </a:rPr>
              <a:t>Case sensitive, meaning ‘A’ and ‘a’ are treated as different letters. </a:t>
            </a:r>
            <a:endParaRPr sz="2000">
              <a:solidFill>
                <a:srgbClr val="000000"/>
              </a:solidFill>
            </a:endParaRPr>
          </a:p>
          <a:p>
            <a:pPr indent="0" lvl="0" marL="0" rtl="0" algn="l">
              <a:spcBef>
                <a:spcPts val="0"/>
              </a:spcBef>
              <a:spcAft>
                <a:spcPts val="0"/>
              </a:spcAft>
              <a:buNone/>
            </a:pPr>
            <a:r>
              <a:t/>
            </a:r>
            <a:endParaRPr sz="2300">
              <a:solidFill>
                <a:srgbClr val="191C1F"/>
              </a:solidFill>
              <a:highlight>
                <a:srgbClr val="FFFFFF"/>
              </a:highlight>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5" name="Shape 1905"/>
        <p:cNvGrpSpPr/>
        <p:nvPr/>
      </p:nvGrpSpPr>
      <p:grpSpPr>
        <a:xfrm>
          <a:off x="0" y="0"/>
          <a:ext cx="0" cy="0"/>
          <a:chOff x="0" y="0"/>
          <a:chExt cx="0" cy="0"/>
        </a:xfrm>
      </p:grpSpPr>
      <p:sp>
        <p:nvSpPr>
          <p:cNvPr id="1906" name="Google Shape;1906;p1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Input string with spaces</a:t>
            </a:r>
            <a:endParaRPr/>
          </a:p>
        </p:txBody>
      </p:sp>
      <p:sp>
        <p:nvSpPr>
          <p:cNvPr id="1907" name="Google Shape;1907;p162"/>
          <p:cNvSpPr txBox="1"/>
          <p:nvPr>
            <p:ph idx="1" type="body"/>
          </p:nvPr>
        </p:nvSpPr>
        <p:spPr>
          <a:xfrm>
            <a:off x="729450" y="1430975"/>
            <a:ext cx="76887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Sometimes we want to have spaces be part of the input.</a:t>
            </a:r>
            <a:endParaRPr/>
          </a:p>
          <a:p>
            <a:pPr indent="-342900" lvl="0" marL="457200" rtl="0" algn="l">
              <a:spcBef>
                <a:spcPts val="0"/>
              </a:spcBef>
              <a:spcAft>
                <a:spcPts val="0"/>
              </a:spcAft>
              <a:buSzPts val="1800"/>
              <a:buChar char="●"/>
            </a:pPr>
            <a:r>
              <a:rPr lang="en-CA"/>
              <a:t>We then use a getline(), function defined in &lt;string&gt;</a:t>
            </a:r>
            <a:endParaRPr/>
          </a:p>
          <a:p>
            <a:pPr indent="-342900" lvl="0" marL="457200" rtl="0" algn="l">
              <a:spcBef>
                <a:spcPts val="0"/>
              </a:spcBef>
              <a:spcAft>
                <a:spcPts val="0"/>
              </a:spcAft>
              <a:buSzPts val="1800"/>
              <a:buChar char="●"/>
            </a:pPr>
            <a:r>
              <a:rPr lang="en-CA"/>
              <a:t>It takes in two parameters, the cin object and the string you want to be input in.</a:t>
            </a:r>
            <a:endParaRPr/>
          </a:p>
          <a:p>
            <a:pPr indent="-342900" lvl="0" marL="457200" rtl="0" algn="l">
              <a:spcBef>
                <a:spcPts val="0"/>
              </a:spcBef>
              <a:spcAft>
                <a:spcPts val="0"/>
              </a:spcAft>
              <a:buSzPts val="1800"/>
              <a:buChar char="●"/>
            </a:pPr>
            <a:r>
              <a:rPr lang="en-CA"/>
              <a:t>This will result the string to contain all the input until the end of the line.</a:t>
            </a:r>
            <a:endParaRPr/>
          </a:p>
        </p:txBody>
      </p:sp>
      <p:pic>
        <p:nvPicPr>
          <p:cNvPr id="1908" name="Google Shape;1908;p162"/>
          <p:cNvPicPr preferRelativeResize="0"/>
          <p:nvPr/>
        </p:nvPicPr>
        <p:blipFill>
          <a:blip r:embed="rId3">
            <a:alphaModFix/>
          </a:blip>
          <a:stretch>
            <a:fillRect/>
          </a:stretch>
        </p:blipFill>
        <p:spPr>
          <a:xfrm>
            <a:off x="2929878" y="2712600"/>
            <a:ext cx="3287825" cy="1425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2" name="Shape 1912"/>
        <p:cNvGrpSpPr/>
        <p:nvPr/>
      </p:nvGrpSpPr>
      <p:grpSpPr>
        <a:xfrm>
          <a:off x="0" y="0"/>
          <a:ext cx="0" cy="0"/>
          <a:chOff x="0" y="0"/>
          <a:chExt cx="0" cy="0"/>
        </a:xfrm>
      </p:grpSpPr>
      <p:sp>
        <p:nvSpPr>
          <p:cNvPr id="1913" name="Google Shape;1913;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StringStream</a:t>
            </a:r>
            <a:endParaRPr/>
          </a:p>
        </p:txBody>
      </p:sp>
      <p:sp>
        <p:nvSpPr>
          <p:cNvPr id="1914" name="Google Shape;1914;p1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Sometimes we use the getline to get all the input, but then we might want extract inputs from the string, which is where we use stringStream. </a:t>
            </a:r>
            <a:endParaRPr/>
          </a:p>
          <a:p>
            <a:pPr indent="-342900" lvl="0" marL="457200" rtl="0" algn="l">
              <a:spcBef>
                <a:spcPts val="0"/>
              </a:spcBef>
              <a:spcAft>
                <a:spcPts val="0"/>
              </a:spcAft>
              <a:buSzPts val="1800"/>
              <a:buChar char="●"/>
            </a:pPr>
            <a:r>
              <a:rPr lang="en-CA"/>
              <a:t>Similar to cin, you also do not have to specify the type of the variable, but you do need to initialize the stream from the string that you want to parse. </a:t>
            </a:r>
            <a:endParaRPr/>
          </a:p>
        </p:txBody>
      </p:sp>
      <p:pic>
        <p:nvPicPr>
          <p:cNvPr id="1915" name="Google Shape;1915;p163"/>
          <p:cNvPicPr preferRelativeResize="0"/>
          <p:nvPr/>
        </p:nvPicPr>
        <p:blipFill>
          <a:blip r:embed="rId3">
            <a:alphaModFix/>
          </a:blip>
          <a:stretch>
            <a:fillRect/>
          </a:stretch>
        </p:blipFill>
        <p:spPr>
          <a:xfrm>
            <a:off x="2414575" y="2943213"/>
            <a:ext cx="4314825" cy="22002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9" name="Shape 1919"/>
        <p:cNvGrpSpPr/>
        <p:nvPr/>
      </p:nvGrpSpPr>
      <p:grpSpPr>
        <a:xfrm>
          <a:off x="0" y="0"/>
          <a:ext cx="0" cy="0"/>
          <a:chOff x="0" y="0"/>
          <a:chExt cx="0" cy="0"/>
        </a:xfrm>
      </p:grpSpPr>
      <p:sp>
        <p:nvSpPr>
          <p:cNvPr id="1920" name="Google Shape;1920;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StringStream</a:t>
            </a:r>
            <a:endParaRPr/>
          </a:p>
        </p:txBody>
      </p:sp>
      <p:sp>
        <p:nvSpPr>
          <p:cNvPr id="1921" name="Google Shape;1921;p1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What if the stream fails?</a:t>
            </a:r>
            <a:endParaRPr/>
          </a:p>
          <a:p>
            <a:pPr indent="-342900" lvl="0" marL="457200" rtl="0" algn="l">
              <a:spcBef>
                <a:spcPts val="0"/>
              </a:spcBef>
              <a:spcAft>
                <a:spcPts val="0"/>
              </a:spcAft>
              <a:buSzPts val="1800"/>
              <a:buChar char="●"/>
            </a:pPr>
            <a:r>
              <a:rPr lang="en-CA"/>
              <a:t>Either due to the type mismatch, reach the end of the string, etc.</a:t>
            </a:r>
            <a:endParaRPr/>
          </a:p>
          <a:p>
            <a:pPr indent="-342900" lvl="0" marL="457200" rtl="0" algn="l">
              <a:spcBef>
                <a:spcPts val="0"/>
              </a:spcBef>
              <a:spcAft>
                <a:spcPts val="0"/>
              </a:spcAft>
              <a:buSzPts val="1800"/>
              <a:buChar char="●"/>
            </a:pPr>
            <a:r>
              <a:rPr lang="en-CA"/>
              <a:t>You can check the reason and decide the action by its member functions.</a:t>
            </a:r>
            <a:endParaRPr/>
          </a:p>
        </p:txBody>
      </p:sp>
      <p:pic>
        <p:nvPicPr>
          <p:cNvPr id="1922" name="Google Shape;1922;p164"/>
          <p:cNvPicPr preferRelativeResize="0"/>
          <p:nvPr/>
        </p:nvPicPr>
        <p:blipFill>
          <a:blip r:embed="rId3">
            <a:alphaModFix/>
          </a:blip>
          <a:stretch>
            <a:fillRect/>
          </a:stretch>
        </p:blipFill>
        <p:spPr>
          <a:xfrm>
            <a:off x="1602000" y="2302213"/>
            <a:ext cx="5943600" cy="27527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6" name="Shape 1926"/>
        <p:cNvGrpSpPr/>
        <p:nvPr/>
      </p:nvGrpSpPr>
      <p:grpSpPr>
        <a:xfrm>
          <a:off x="0" y="0"/>
          <a:ext cx="0" cy="0"/>
          <a:chOff x="0" y="0"/>
          <a:chExt cx="0" cy="0"/>
        </a:xfrm>
      </p:grpSpPr>
      <p:sp>
        <p:nvSpPr>
          <p:cNvPr id="1927" name="Google Shape;1927;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a:t>
            </a:r>
            <a:endParaRPr/>
          </a:p>
        </p:txBody>
      </p:sp>
      <p:sp>
        <p:nvSpPr>
          <p:cNvPr id="1928" name="Google Shape;1928;p1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In this activity, you will help a student to only output the numeric grades while you have  a string of </a:t>
            </a:r>
            <a:r>
              <a:rPr lang="en-CA"/>
              <a:t>his </a:t>
            </a:r>
            <a:r>
              <a:rPr lang="en-CA"/>
              <a:t>grades with numeric and letter grades. You are not allowed to create new variables to stream in the letter grades. The skeleton code is giving to you.</a:t>
            </a:r>
            <a:endParaRPr/>
          </a:p>
          <a:p>
            <a:pPr indent="-342900" lvl="0" marL="457200" rtl="0" algn="l">
              <a:spcBef>
                <a:spcPts val="0"/>
              </a:spcBef>
              <a:spcAft>
                <a:spcPts val="0"/>
              </a:spcAft>
              <a:buSzPts val="1800"/>
              <a:buChar char="●"/>
            </a:pPr>
            <a:r>
              <a:rPr lang="en-CA"/>
              <a:t>https://codeboard.io/projects/390664</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1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Objected Oriented vs Procedural</a:t>
            </a:r>
            <a:endParaRPr sz="2600"/>
          </a:p>
          <a:p>
            <a:pPr indent="0" lvl="0" marL="0" rtl="0" algn="l">
              <a:spcBef>
                <a:spcPts val="0"/>
              </a:spcBef>
              <a:spcAft>
                <a:spcPts val="0"/>
              </a:spcAft>
              <a:buNone/>
            </a:pPr>
            <a:r>
              <a:t/>
            </a:r>
            <a:endParaRPr/>
          </a:p>
        </p:txBody>
      </p:sp>
      <p:graphicFrame>
        <p:nvGraphicFramePr>
          <p:cNvPr id="1934" name="Google Shape;1934;p166"/>
          <p:cNvGraphicFramePr/>
          <p:nvPr/>
        </p:nvGraphicFramePr>
        <p:xfrm>
          <a:off x="727625" y="1619250"/>
          <a:ext cx="3000000" cy="3000000"/>
        </p:xfrm>
        <a:graphic>
          <a:graphicData uri="http://schemas.openxmlformats.org/drawingml/2006/table">
            <a:tbl>
              <a:tblPr>
                <a:noFill/>
                <a:tableStyleId>{922D4BED-CDD2-4C69-B550-753357D6FD16}</a:tableStyleId>
              </a:tblPr>
              <a:tblGrid>
                <a:gridCol w="1611325"/>
                <a:gridCol w="3038700"/>
                <a:gridCol w="3038700"/>
              </a:tblGrid>
              <a:tr h="426700">
                <a:tc>
                  <a:txBody>
                    <a:bodyPr/>
                    <a:lstStyle/>
                    <a:p>
                      <a:pPr indent="0" lvl="0" marL="0" rtl="0" algn="ctr">
                        <a:spcBef>
                          <a:spcPts val="0"/>
                        </a:spcBef>
                        <a:spcAft>
                          <a:spcPts val="0"/>
                        </a:spcAft>
                        <a:buNone/>
                      </a:pPr>
                      <a:r>
                        <a:t/>
                      </a:r>
                      <a:endParaRPr b="1" sz="1600">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CA" sz="1600">
                          <a:solidFill>
                            <a:schemeClr val="lt1"/>
                          </a:solidFill>
                        </a:rPr>
                        <a:t>Objected Oriented</a:t>
                      </a:r>
                      <a:endParaRPr b="1" sz="1600">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CA" sz="1600">
                          <a:solidFill>
                            <a:schemeClr val="lt1"/>
                          </a:solidFill>
                        </a:rPr>
                        <a:t>Procedural</a:t>
                      </a:r>
                      <a:endParaRPr b="1" sz="1600">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r>
              <a:tr h="822925">
                <a:tc>
                  <a:txBody>
                    <a:bodyPr/>
                    <a:lstStyle/>
                    <a:p>
                      <a:pPr indent="0" lvl="0" marL="0" rtl="0" algn="ctr">
                        <a:spcBef>
                          <a:spcPts val="0"/>
                        </a:spcBef>
                        <a:spcAft>
                          <a:spcPts val="0"/>
                        </a:spcAft>
                        <a:buNone/>
                      </a:pPr>
                      <a:r>
                        <a:rPr b="1" lang="en-CA" sz="1600">
                          <a:solidFill>
                            <a:schemeClr val="lt1"/>
                          </a:solidFill>
                        </a:rPr>
                        <a:t>Pros</a:t>
                      </a:r>
                      <a:endParaRPr b="1" sz="1600">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CA">
                          <a:solidFill>
                            <a:schemeClr val="lt1"/>
                          </a:solidFill>
                        </a:rPr>
                        <a:t>Reusable, customizable</a:t>
                      </a:r>
                      <a:endParaRPr b="1">
                        <a:solidFill>
                          <a:schemeClr val="lt1"/>
                        </a:solidFill>
                      </a:endParaRPr>
                    </a:p>
                    <a:p>
                      <a:pPr indent="0" lvl="0" marL="0" rtl="0" algn="ctr">
                        <a:spcBef>
                          <a:spcPts val="0"/>
                        </a:spcBef>
                        <a:spcAft>
                          <a:spcPts val="0"/>
                        </a:spcAft>
                        <a:buNone/>
                      </a:pPr>
                      <a:r>
                        <a:rPr b="1" lang="en-CA">
                          <a:solidFill>
                            <a:schemeClr val="lt1"/>
                          </a:solidFill>
                        </a:rPr>
                        <a:t>Encapsulation, </a:t>
                      </a:r>
                      <a:r>
                        <a:rPr b="1" lang="en-CA">
                          <a:solidFill>
                            <a:schemeClr val="lt1"/>
                          </a:solidFill>
                        </a:rPr>
                        <a:t>Inheritance, Polymorphism</a:t>
                      </a:r>
                      <a:endParaRPr b="1">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CA">
                          <a:solidFill>
                            <a:schemeClr val="lt1"/>
                          </a:solidFill>
                        </a:rPr>
                        <a:t>Easy-to-learn</a:t>
                      </a:r>
                      <a:endParaRPr b="1">
                        <a:solidFill>
                          <a:schemeClr val="lt1"/>
                        </a:solidFill>
                      </a:endParaRPr>
                    </a:p>
                    <a:p>
                      <a:pPr indent="0" lvl="0" marL="0" rtl="0" algn="ctr">
                        <a:spcBef>
                          <a:spcPts val="0"/>
                        </a:spcBef>
                        <a:spcAft>
                          <a:spcPts val="0"/>
                        </a:spcAft>
                        <a:buNone/>
                      </a:pPr>
                      <a:r>
                        <a:rPr b="1" lang="en-CA">
                          <a:solidFill>
                            <a:schemeClr val="lt1"/>
                          </a:solidFill>
                        </a:rPr>
                        <a:t>Fast &amp; Efficient</a:t>
                      </a:r>
                      <a:endParaRPr b="1">
                        <a:solidFill>
                          <a:schemeClr val="lt1"/>
                        </a:solidFill>
                      </a:endParaRPr>
                    </a:p>
                    <a:p>
                      <a:pPr indent="0" lvl="0" marL="0" rtl="0" algn="ctr">
                        <a:spcBef>
                          <a:spcPts val="0"/>
                        </a:spcBef>
                        <a:spcAft>
                          <a:spcPts val="0"/>
                        </a:spcAft>
                        <a:buNone/>
                      </a:pPr>
                      <a:r>
                        <a:rPr b="1" lang="en-CA">
                          <a:solidFill>
                            <a:schemeClr val="lt1"/>
                          </a:solidFill>
                        </a:rPr>
                        <a:t>Suitable for small-scale projects</a:t>
                      </a:r>
                      <a:endParaRPr b="1">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r>
              <a:tr h="609575">
                <a:tc>
                  <a:txBody>
                    <a:bodyPr/>
                    <a:lstStyle/>
                    <a:p>
                      <a:pPr indent="0" lvl="0" marL="0" rtl="0" algn="ctr">
                        <a:spcBef>
                          <a:spcPts val="0"/>
                        </a:spcBef>
                        <a:spcAft>
                          <a:spcPts val="0"/>
                        </a:spcAft>
                        <a:buNone/>
                      </a:pPr>
                      <a:r>
                        <a:rPr b="1" lang="en-CA" sz="1600">
                          <a:solidFill>
                            <a:schemeClr val="lt1"/>
                          </a:solidFill>
                        </a:rPr>
                        <a:t>Cons</a:t>
                      </a:r>
                      <a:endParaRPr b="1" sz="1600">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CA">
                          <a:solidFill>
                            <a:schemeClr val="lt1"/>
                          </a:solidFill>
                        </a:rPr>
                        <a:t>Hard-to-read</a:t>
                      </a:r>
                      <a:endParaRPr b="1">
                        <a:solidFill>
                          <a:schemeClr val="lt1"/>
                        </a:solidFill>
                      </a:endParaRPr>
                    </a:p>
                    <a:p>
                      <a:pPr indent="0" lvl="0" marL="0" rtl="0" algn="ctr">
                        <a:spcBef>
                          <a:spcPts val="0"/>
                        </a:spcBef>
                        <a:spcAft>
                          <a:spcPts val="0"/>
                        </a:spcAft>
                        <a:buNone/>
                      </a:pPr>
                      <a:r>
                        <a:rPr b="1" lang="en-CA">
                          <a:solidFill>
                            <a:schemeClr val="lt1"/>
                          </a:solidFill>
                        </a:rPr>
                        <a:t>Representing actual world</a:t>
                      </a:r>
                      <a:endParaRPr b="1">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CA">
                          <a:solidFill>
                            <a:schemeClr val="lt1"/>
                          </a:solidFill>
                        </a:rPr>
                        <a:t>Not reusable, customizable</a:t>
                      </a:r>
                      <a:endParaRPr b="1">
                        <a:solidFill>
                          <a:schemeClr val="lt1"/>
                        </a:solidFill>
                      </a:endParaRPr>
                    </a:p>
                    <a:p>
                      <a:pPr indent="0" lvl="0" marL="0" rtl="0" algn="ctr">
                        <a:spcBef>
                          <a:spcPts val="0"/>
                        </a:spcBef>
                        <a:spcAft>
                          <a:spcPts val="0"/>
                        </a:spcAft>
                        <a:buNone/>
                      </a:pPr>
                      <a:r>
                        <a:rPr b="1" lang="en-CA">
                          <a:solidFill>
                            <a:schemeClr val="lt1"/>
                          </a:solidFill>
                        </a:rPr>
                        <a:t>Not intuitive</a:t>
                      </a:r>
                      <a:endParaRPr b="1">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r>
              <a:tr h="426700">
                <a:tc>
                  <a:txBody>
                    <a:bodyPr/>
                    <a:lstStyle/>
                    <a:p>
                      <a:pPr indent="0" lvl="0" marL="0" rtl="0" algn="ctr">
                        <a:spcBef>
                          <a:spcPts val="0"/>
                        </a:spcBef>
                        <a:spcAft>
                          <a:spcPts val="0"/>
                        </a:spcAft>
                        <a:buNone/>
                      </a:pPr>
                      <a:r>
                        <a:rPr b="1" lang="en-CA" sz="1600">
                          <a:solidFill>
                            <a:schemeClr val="lt1"/>
                          </a:solidFill>
                        </a:rPr>
                        <a:t>Components</a:t>
                      </a:r>
                      <a:endParaRPr b="1" sz="1600">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CA" sz="1600">
                          <a:solidFill>
                            <a:schemeClr val="lt1"/>
                          </a:solidFill>
                        </a:rPr>
                        <a:t>Classes, Objects</a:t>
                      </a:r>
                      <a:endParaRPr b="1" sz="1600">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CA" sz="1600">
                          <a:solidFill>
                            <a:schemeClr val="lt1"/>
                          </a:solidFill>
                        </a:rPr>
                        <a:t>Modulus, Functions</a:t>
                      </a:r>
                      <a:endParaRPr b="1" sz="1600">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r>
              <a:tr h="426700">
                <a:tc>
                  <a:txBody>
                    <a:bodyPr/>
                    <a:lstStyle/>
                    <a:p>
                      <a:pPr indent="0" lvl="0" marL="0" rtl="0" algn="ctr">
                        <a:spcBef>
                          <a:spcPts val="0"/>
                        </a:spcBef>
                        <a:spcAft>
                          <a:spcPts val="0"/>
                        </a:spcAft>
                        <a:buNone/>
                      </a:pPr>
                      <a:r>
                        <a:rPr b="1" lang="en-CA" sz="1600">
                          <a:solidFill>
                            <a:schemeClr val="lt1"/>
                          </a:solidFill>
                        </a:rPr>
                        <a:t>Languages</a:t>
                      </a:r>
                      <a:endParaRPr b="1" sz="1600">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CA" sz="1600">
                          <a:solidFill>
                            <a:schemeClr val="lt1"/>
                          </a:solidFill>
                        </a:rPr>
                        <a:t>C++, Java, Ruby, Python</a:t>
                      </a:r>
                      <a:endParaRPr b="1" sz="1600">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CA" sz="1600">
                          <a:solidFill>
                            <a:schemeClr val="lt1"/>
                          </a:solidFill>
                        </a:rPr>
                        <a:t>C, BASIC, FORTRAN</a:t>
                      </a:r>
                      <a:endParaRPr b="1" sz="1600">
                        <a:solidFill>
                          <a:schemeClr val="lt1"/>
                        </a:solidFill>
                      </a:endParaRPr>
                    </a:p>
                  </a:txBody>
                  <a:tcPr marT="91425" marB="91425" marR="91425" marL="91425">
                    <a:lnL cap="flat" cmpd="sng" w="28575">
                      <a:solidFill>
                        <a:srgbClr val="274E13"/>
                      </a:solidFill>
                      <a:prstDash val="solid"/>
                      <a:round/>
                      <a:headEnd len="sm" w="sm" type="none"/>
                      <a:tailEnd len="sm" w="sm" type="none"/>
                    </a:lnL>
                    <a:lnR cap="flat" cmpd="sng" w="28575">
                      <a:solidFill>
                        <a:srgbClr val="274E13"/>
                      </a:solidFill>
                      <a:prstDash val="solid"/>
                      <a:round/>
                      <a:headEnd len="sm" w="sm" type="none"/>
                      <a:tailEnd len="sm" w="sm" type="none"/>
                    </a:lnR>
                    <a:lnT cap="flat" cmpd="sng" w="28575">
                      <a:solidFill>
                        <a:srgbClr val="274E13"/>
                      </a:solidFill>
                      <a:prstDash val="solid"/>
                      <a:round/>
                      <a:headEnd len="sm" w="sm" type="none"/>
                      <a:tailEnd len="sm" w="sm" type="none"/>
                    </a:lnT>
                    <a:lnB cap="flat" cmpd="sng" w="28575">
                      <a:solidFill>
                        <a:srgbClr val="274E13"/>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Objected Oriented vs Procedural</a:t>
            </a:r>
            <a:endParaRPr sz="2600"/>
          </a:p>
          <a:p>
            <a:pPr indent="0" lvl="0" marL="0" rtl="0" algn="l">
              <a:spcBef>
                <a:spcPts val="0"/>
              </a:spcBef>
              <a:spcAft>
                <a:spcPts val="0"/>
              </a:spcAft>
              <a:buNone/>
            </a:pPr>
            <a:r>
              <a:t/>
            </a:r>
            <a:endParaRPr/>
          </a:p>
        </p:txBody>
      </p:sp>
      <p:sp>
        <p:nvSpPr>
          <p:cNvPr id="1940" name="Google Shape;1940;p167"/>
          <p:cNvSpPr txBox="1"/>
          <p:nvPr>
            <p:ph idx="1" type="body"/>
          </p:nvPr>
        </p:nvSpPr>
        <p:spPr>
          <a:xfrm>
            <a:off x="729450" y="1422825"/>
            <a:ext cx="7688700" cy="3208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CA">
                <a:solidFill>
                  <a:srgbClr val="1A1A1A"/>
                </a:solidFill>
              </a:rPr>
              <a:t>The most important difference between Object Oriented and Procedural is</a:t>
            </a:r>
            <a:r>
              <a:rPr b="1" lang="en-CA"/>
              <a:t> </a:t>
            </a:r>
            <a:r>
              <a:rPr b="1" lang="en-CA">
                <a:solidFill>
                  <a:srgbClr val="D1002E"/>
                </a:solidFill>
              </a:rPr>
              <a:t>where the data is stored</a:t>
            </a:r>
            <a:endParaRPr b="1">
              <a:solidFill>
                <a:srgbClr val="D1002E"/>
              </a:solidFill>
            </a:endParaRPr>
          </a:p>
          <a:p>
            <a:pPr indent="0" lvl="0" marL="0" rtl="0" algn="l">
              <a:spcBef>
                <a:spcPts val="1200"/>
              </a:spcBef>
              <a:spcAft>
                <a:spcPts val="0"/>
              </a:spcAft>
              <a:buNone/>
            </a:pPr>
            <a:r>
              <a:rPr lang="en-CA">
                <a:solidFill>
                  <a:srgbClr val="1A1A1A"/>
                </a:solidFill>
              </a:rPr>
              <a:t>In procedural languages, the data can be stored only as a </a:t>
            </a:r>
            <a:r>
              <a:rPr b="1" lang="en-CA">
                <a:solidFill>
                  <a:srgbClr val="1A1A1A"/>
                </a:solidFill>
              </a:rPr>
              <a:t>local variable</a:t>
            </a:r>
            <a:r>
              <a:rPr lang="en-CA">
                <a:solidFill>
                  <a:srgbClr val="1A1A1A"/>
                </a:solidFill>
              </a:rPr>
              <a:t> (inside the function) or as a </a:t>
            </a:r>
            <a:r>
              <a:rPr b="1" lang="en-CA">
                <a:solidFill>
                  <a:srgbClr val="1A1A1A"/>
                </a:solidFill>
              </a:rPr>
              <a:t>global variable</a:t>
            </a:r>
            <a:r>
              <a:rPr lang="en-CA">
                <a:solidFill>
                  <a:srgbClr val="1A1A1A"/>
                </a:solidFill>
              </a:rPr>
              <a:t> (outside of the function). The </a:t>
            </a:r>
            <a:r>
              <a:rPr b="1" lang="en-CA">
                <a:solidFill>
                  <a:srgbClr val="1A1A1A"/>
                </a:solidFill>
              </a:rPr>
              <a:t>caller function</a:t>
            </a:r>
            <a:r>
              <a:rPr lang="en-CA">
                <a:solidFill>
                  <a:srgbClr val="1A1A1A"/>
                </a:solidFill>
              </a:rPr>
              <a:t> (esp main) has to manage all the variables and properly pass those to the functions .</a:t>
            </a:r>
            <a:endParaRPr>
              <a:solidFill>
                <a:srgbClr val="1A1A1A"/>
              </a:solidFill>
            </a:endParaRPr>
          </a:p>
          <a:p>
            <a:pPr indent="0" lvl="0" marL="0" rtl="0" algn="l">
              <a:spcBef>
                <a:spcPts val="1200"/>
              </a:spcBef>
              <a:spcAft>
                <a:spcPts val="1200"/>
              </a:spcAft>
              <a:buNone/>
            </a:pPr>
            <a:r>
              <a:rPr lang="en-CA">
                <a:solidFill>
                  <a:srgbClr val="1A1A1A"/>
                </a:solidFill>
              </a:rPr>
              <a:t>In object oriented languages, each instance can hold some data  that is a member of the class. Using those data, each instance can execute tasks more independently than simple function calls, leading to more organization through </a:t>
            </a:r>
            <a:r>
              <a:rPr b="1" lang="en-CA">
                <a:solidFill>
                  <a:srgbClr val="D1002E"/>
                </a:solidFill>
              </a:rPr>
              <a:t>modularity</a:t>
            </a:r>
            <a:r>
              <a:rPr lang="en-CA">
                <a:solidFill>
                  <a:srgbClr val="1A1A1A"/>
                </a:solidFill>
              </a:rPr>
              <a:t>. </a:t>
            </a:r>
            <a:endParaRPr>
              <a:solidFill>
                <a:srgbClr val="1A1A1A"/>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1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Modularity and Establishing Terminology</a:t>
            </a:r>
            <a:endParaRPr/>
          </a:p>
        </p:txBody>
      </p:sp>
      <p:sp>
        <p:nvSpPr>
          <p:cNvPr id="1946" name="Google Shape;1946;p168"/>
          <p:cNvSpPr txBox="1"/>
          <p:nvPr>
            <p:ph idx="1" type="body"/>
          </p:nvPr>
        </p:nvSpPr>
        <p:spPr>
          <a:xfrm>
            <a:off x="729450" y="1422825"/>
            <a:ext cx="77367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Because</a:t>
            </a:r>
            <a:r>
              <a:rPr lang="en-CA"/>
              <a:t> we are modularizing our code, we now have data in different places/objects within the code</a:t>
            </a:r>
            <a:endParaRPr/>
          </a:p>
          <a:p>
            <a:pPr indent="-317500" lvl="1" marL="914400" rtl="0" algn="l">
              <a:spcBef>
                <a:spcPts val="0"/>
              </a:spcBef>
              <a:spcAft>
                <a:spcPts val="0"/>
              </a:spcAft>
              <a:buSzPts val="1400"/>
              <a:buChar char="○"/>
            </a:pPr>
            <a:r>
              <a:rPr lang="en-CA"/>
              <a:t>We will be referring to things that are within an object as </a:t>
            </a:r>
            <a:r>
              <a:rPr b="1" lang="en-CA"/>
              <a:t>members</a:t>
            </a:r>
            <a:endParaRPr b="1"/>
          </a:p>
          <a:p>
            <a:pPr indent="-342900" lvl="0" marL="457200" rtl="0" algn="l">
              <a:spcBef>
                <a:spcPts val="0"/>
              </a:spcBef>
              <a:spcAft>
                <a:spcPts val="0"/>
              </a:spcAft>
              <a:buSzPts val="1800"/>
              <a:buChar char="●"/>
            </a:pPr>
            <a:r>
              <a:rPr lang="en-CA"/>
              <a:t>Opens a discussion of:</a:t>
            </a:r>
            <a:endParaRPr/>
          </a:p>
          <a:p>
            <a:pPr indent="-317500" lvl="1" marL="914400" rtl="0" algn="l">
              <a:spcBef>
                <a:spcPts val="0"/>
              </a:spcBef>
              <a:spcAft>
                <a:spcPts val="0"/>
              </a:spcAft>
              <a:buSzPts val="1400"/>
              <a:buChar char="○"/>
            </a:pPr>
            <a:r>
              <a:rPr lang="en-CA"/>
              <a:t>Which parts of the code can access the members of a class, are they </a:t>
            </a:r>
            <a:r>
              <a:rPr b="1" lang="en-CA"/>
              <a:t>public</a:t>
            </a:r>
            <a:r>
              <a:rPr lang="en-CA"/>
              <a:t> or </a:t>
            </a:r>
            <a:r>
              <a:rPr b="1" lang="en-CA"/>
              <a:t>private</a:t>
            </a:r>
            <a:r>
              <a:rPr lang="en-CA"/>
              <a:t>?</a:t>
            </a:r>
            <a:endParaRPr/>
          </a:p>
          <a:p>
            <a:pPr indent="-317500" lvl="1" marL="914400" rtl="0" algn="l">
              <a:spcBef>
                <a:spcPts val="0"/>
              </a:spcBef>
              <a:spcAft>
                <a:spcPts val="0"/>
              </a:spcAft>
              <a:buSzPts val="1400"/>
              <a:buChar char="○"/>
            </a:pPr>
            <a:r>
              <a:rPr lang="en-CA"/>
              <a:t>H</a:t>
            </a:r>
            <a:r>
              <a:rPr lang="en-CA"/>
              <a:t>ow can the code </a:t>
            </a:r>
            <a:r>
              <a:rPr b="1" lang="en-CA"/>
              <a:t>access</a:t>
            </a:r>
            <a:r>
              <a:rPr lang="en-CA"/>
              <a:t> or </a:t>
            </a:r>
            <a:r>
              <a:rPr b="1" lang="en-CA"/>
              <a:t>mutate</a:t>
            </a:r>
            <a:r>
              <a:rPr lang="en-CA"/>
              <a:t> their data members?</a:t>
            </a:r>
            <a:endParaRPr/>
          </a:p>
          <a:p>
            <a:pPr indent="-317500" lvl="1" marL="914400" rtl="0" algn="l">
              <a:spcBef>
                <a:spcPts val="0"/>
              </a:spcBef>
              <a:spcAft>
                <a:spcPts val="0"/>
              </a:spcAft>
              <a:buSzPts val="1400"/>
              <a:buChar char="○"/>
            </a:pPr>
            <a:r>
              <a:rPr lang="en-CA"/>
              <a:t>How are these objects </a:t>
            </a:r>
            <a:r>
              <a:rPr b="1" lang="en-CA"/>
              <a:t>constructed/</a:t>
            </a:r>
            <a:r>
              <a:rPr b="1" lang="en-CA"/>
              <a:t>instantiated</a:t>
            </a:r>
            <a:r>
              <a:rPr lang="en-CA"/>
              <a:t>? How are they </a:t>
            </a:r>
            <a:r>
              <a:rPr b="1" lang="en-CA"/>
              <a:t>destructed</a:t>
            </a:r>
            <a:r>
              <a:rPr lang="en-CA"/>
              <a:t>?</a:t>
            </a:r>
            <a:endParaRPr/>
          </a:p>
          <a:p>
            <a:pPr indent="0" lvl="0" marL="0" rtl="0" algn="l">
              <a:spcBef>
                <a:spcPts val="1200"/>
              </a:spcBef>
              <a:spcAft>
                <a:spcPts val="120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1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Classes</a:t>
            </a:r>
            <a:endParaRPr/>
          </a:p>
        </p:txBody>
      </p:sp>
      <p:sp>
        <p:nvSpPr>
          <p:cNvPr id="1952" name="Google Shape;1952;p169"/>
          <p:cNvSpPr txBox="1"/>
          <p:nvPr>
            <p:ph idx="1" type="body"/>
          </p:nvPr>
        </p:nvSpPr>
        <p:spPr>
          <a:xfrm>
            <a:off x="729450" y="1422825"/>
            <a:ext cx="77367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They are a blueprint of some object you’re trying to model in the real world</a:t>
            </a:r>
            <a:endParaRPr/>
          </a:p>
          <a:p>
            <a:pPr indent="-317500" lvl="1" marL="914400" rtl="0" algn="l">
              <a:spcBef>
                <a:spcPts val="0"/>
              </a:spcBef>
              <a:spcAft>
                <a:spcPts val="0"/>
              </a:spcAft>
              <a:buSzPts val="1400"/>
              <a:buChar char="○"/>
            </a:pPr>
            <a:r>
              <a:rPr lang="en-CA"/>
              <a:t>What </a:t>
            </a:r>
            <a:r>
              <a:rPr b="1" lang="en-CA"/>
              <a:t>attributes</a:t>
            </a:r>
            <a:r>
              <a:rPr lang="en-CA"/>
              <a:t> does this object have?</a:t>
            </a:r>
            <a:endParaRPr/>
          </a:p>
          <a:p>
            <a:pPr indent="-317500" lvl="1" marL="914400" rtl="0" algn="l">
              <a:spcBef>
                <a:spcPts val="0"/>
              </a:spcBef>
              <a:spcAft>
                <a:spcPts val="0"/>
              </a:spcAft>
              <a:buSzPts val="1400"/>
              <a:buChar char="○"/>
            </a:pPr>
            <a:r>
              <a:rPr lang="en-CA"/>
              <a:t>What </a:t>
            </a:r>
            <a:r>
              <a:rPr b="1" lang="en-CA"/>
              <a:t>behavior</a:t>
            </a:r>
            <a:r>
              <a:rPr lang="en-CA"/>
              <a:t> does this object have?</a:t>
            </a:r>
            <a:endParaRPr/>
          </a:p>
          <a:p>
            <a:pPr indent="-342900" lvl="0" marL="457200" rtl="0" algn="l">
              <a:spcBef>
                <a:spcPts val="0"/>
              </a:spcBef>
              <a:spcAft>
                <a:spcPts val="0"/>
              </a:spcAft>
              <a:buSzPts val="1800"/>
              <a:buChar char="●"/>
            </a:pPr>
            <a:r>
              <a:rPr lang="en-CA"/>
              <a:t>They offer more design functionality that structs, which means as programmers we need to put more effort into planning/designing classes</a:t>
            </a:r>
            <a:endParaRPr/>
          </a:p>
          <a:p>
            <a:pPr indent="0" lvl="0" marL="0" rtl="0" algn="l">
              <a:spcBef>
                <a:spcPts val="1200"/>
              </a:spcBef>
              <a:spcAft>
                <a:spcPts val="120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Struct in C vs Class in C++</a:t>
            </a:r>
            <a:endParaRPr/>
          </a:p>
        </p:txBody>
      </p:sp>
      <p:sp>
        <p:nvSpPr>
          <p:cNvPr id="1958" name="Google Shape;1958;p170"/>
          <p:cNvSpPr txBox="1"/>
          <p:nvPr>
            <p:ph idx="4294967295" type="body"/>
          </p:nvPr>
        </p:nvSpPr>
        <p:spPr>
          <a:xfrm>
            <a:off x="4643600" y="1422775"/>
            <a:ext cx="3774300" cy="291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CA" sz="1600"/>
              <a:t>In C++, you can use classes to represent a collection of multiple variables </a:t>
            </a:r>
            <a:endParaRPr b="1" sz="1600"/>
          </a:p>
          <a:p>
            <a:pPr indent="-330200" lvl="0" marL="457200" rtl="0" algn="l">
              <a:spcBef>
                <a:spcPts val="0"/>
              </a:spcBef>
              <a:spcAft>
                <a:spcPts val="0"/>
              </a:spcAft>
              <a:buSzPts val="1600"/>
              <a:buChar char="●"/>
            </a:pPr>
            <a:r>
              <a:rPr lang="en-CA" sz="1600"/>
              <a:t>Access to these member variables are by default private (only the class can access them)</a:t>
            </a:r>
            <a:endParaRPr sz="1600"/>
          </a:p>
          <a:p>
            <a:pPr indent="-330200" lvl="0" marL="457200" rtl="0" algn="l">
              <a:spcBef>
                <a:spcPts val="0"/>
              </a:spcBef>
              <a:spcAft>
                <a:spcPts val="0"/>
              </a:spcAft>
              <a:buSzPts val="1600"/>
              <a:buChar char="●"/>
            </a:pPr>
            <a:r>
              <a:rPr lang="en-CA" sz="1600"/>
              <a:t>You can also write </a:t>
            </a:r>
            <a:r>
              <a:rPr b="1" lang="en-CA" sz="1600"/>
              <a:t>member functions</a:t>
            </a:r>
            <a:r>
              <a:rPr lang="en-CA" sz="1600"/>
              <a:t> of a class (similar to helper functions)</a:t>
            </a:r>
            <a:endParaRPr b="1" sz="1600"/>
          </a:p>
        </p:txBody>
      </p:sp>
      <p:sp>
        <p:nvSpPr>
          <p:cNvPr id="1959" name="Google Shape;1959;p170"/>
          <p:cNvSpPr txBox="1"/>
          <p:nvPr>
            <p:ph idx="1" type="body"/>
          </p:nvPr>
        </p:nvSpPr>
        <p:spPr>
          <a:xfrm>
            <a:off x="729450" y="1422825"/>
            <a:ext cx="3842700" cy="2917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CA"/>
              <a:t>In C, if you want a variable that represents a collection of multiple variables, you will need to use struct </a:t>
            </a:r>
            <a:endParaRPr/>
          </a:p>
          <a:p>
            <a:pPr indent="-342900" lvl="0" marL="457200" rtl="0" algn="l">
              <a:spcBef>
                <a:spcPts val="0"/>
              </a:spcBef>
              <a:spcAft>
                <a:spcPts val="0"/>
              </a:spcAft>
              <a:buSzPts val="1800"/>
              <a:buChar char="●"/>
            </a:pPr>
            <a:r>
              <a:rPr lang="en-CA"/>
              <a:t>Access to these variables are by default public (anyone can access)</a:t>
            </a:r>
            <a:endParaRPr/>
          </a:p>
          <a:p>
            <a:pPr indent="-342900" lvl="0" marL="457200" rtl="0" algn="l">
              <a:spcBef>
                <a:spcPts val="0"/>
              </a:spcBef>
              <a:spcAft>
                <a:spcPts val="0"/>
              </a:spcAft>
              <a:buSzPts val="1800"/>
              <a:buChar char="●"/>
            </a:pPr>
            <a:r>
              <a:rPr lang="en-CA"/>
              <a:t>Any functions that involve the struct must be written independently of the struct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3" name="Shape 1963"/>
        <p:cNvGrpSpPr/>
        <p:nvPr/>
      </p:nvGrpSpPr>
      <p:grpSpPr>
        <a:xfrm>
          <a:off x="0" y="0"/>
          <a:ext cx="0" cy="0"/>
          <a:chOff x="0" y="0"/>
          <a:chExt cx="0" cy="0"/>
        </a:xfrm>
      </p:grpSpPr>
      <p:sp>
        <p:nvSpPr>
          <p:cNvPr id="1964" name="Google Shape;1964;p1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Struct</a:t>
            </a:r>
            <a:endParaRPr/>
          </a:p>
        </p:txBody>
      </p:sp>
      <p:sp>
        <p:nvSpPr>
          <p:cNvPr id="1965" name="Google Shape;1965;p1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6" name="Google Shape;1966;p171"/>
          <p:cNvPicPr preferRelativeResize="0"/>
          <p:nvPr/>
        </p:nvPicPr>
        <p:blipFill>
          <a:blip r:embed="rId3">
            <a:alphaModFix/>
          </a:blip>
          <a:stretch>
            <a:fillRect/>
          </a:stretch>
        </p:blipFill>
        <p:spPr>
          <a:xfrm>
            <a:off x="729450" y="2026373"/>
            <a:ext cx="4406376" cy="2183125"/>
          </a:xfrm>
          <a:prstGeom prst="rect">
            <a:avLst/>
          </a:prstGeom>
          <a:noFill/>
          <a:ln>
            <a:noFill/>
          </a:ln>
        </p:spPr>
      </p:pic>
      <p:pic>
        <p:nvPicPr>
          <p:cNvPr id="1967" name="Google Shape;1967;p171"/>
          <p:cNvPicPr preferRelativeResize="0"/>
          <p:nvPr/>
        </p:nvPicPr>
        <p:blipFill>
          <a:blip r:embed="rId4">
            <a:alphaModFix/>
          </a:blip>
          <a:stretch>
            <a:fillRect/>
          </a:stretch>
        </p:blipFill>
        <p:spPr>
          <a:xfrm>
            <a:off x="5541150" y="2545913"/>
            <a:ext cx="2876696" cy="101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3" name="Shape 273"/>
        <p:cNvGrpSpPr/>
        <p:nvPr/>
      </p:nvGrpSpPr>
      <p:grpSpPr>
        <a:xfrm>
          <a:off x="0" y="0"/>
          <a:ext cx="0" cy="0"/>
          <a:chOff x="0" y="0"/>
          <a:chExt cx="0" cy="0"/>
        </a:xfrm>
      </p:grpSpPr>
      <p:sp>
        <p:nvSpPr>
          <p:cNvPr id="274" name="Google Shape;27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CA" sz="2700">
                <a:solidFill>
                  <a:srgbClr val="000000"/>
                </a:solidFill>
              </a:rPr>
              <a:t>String Functions - 2</a:t>
            </a:r>
            <a:endParaRPr/>
          </a:p>
        </p:txBody>
      </p:sp>
      <p:sp>
        <p:nvSpPr>
          <p:cNvPr id="275" name="Google Shape;27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just">
              <a:spcBef>
                <a:spcPts val="0"/>
              </a:spcBef>
              <a:spcAft>
                <a:spcPts val="0"/>
              </a:spcAft>
              <a:buClr>
                <a:schemeClr val="dk1"/>
              </a:buClr>
              <a:buSzPts val="2300"/>
              <a:buChar char="●"/>
            </a:pPr>
            <a:r>
              <a:rPr lang="en-CA" sz="2300">
                <a:solidFill>
                  <a:schemeClr val="dk1"/>
                </a:solidFill>
                <a:highlight>
                  <a:schemeClr val="lt1"/>
                </a:highlight>
              </a:rPr>
              <a:t>strstr(</a:t>
            </a:r>
            <a:r>
              <a:rPr lang="en-CA" sz="2300">
                <a:solidFill>
                  <a:srgbClr val="000000"/>
                </a:solidFill>
              </a:rPr>
              <a:t>const char *</a:t>
            </a:r>
            <a:r>
              <a:rPr lang="en-CA" sz="2300">
                <a:solidFill>
                  <a:schemeClr val="dk1"/>
                </a:solidFill>
                <a:highlight>
                  <a:schemeClr val="lt1"/>
                </a:highlight>
              </a:rPr>
              <a:t>s1, </a:t>
            </a:r>
            <a:r>
              <a:rPr lang="en-CA" sz="2300">
                <a:solidFill>
                  <a:srgbClr val="000000"/>
                </a:solidFill>
              </a:rPr>
              <a:t>const char </a:t>
            </a:r>
            <a:r>
              <a:rPr lang="en-CA" sz="2300">
                <a:solidFill>
                  <a:schemeClr val="dk2"/>
                </a:solidFill>
                <a:highlight>
                  <a:schemeClr val="lt1"/>
                </a:highlight>
              </a:rPr>
              <a:t>*</a:t>
            </a:r>
            <a:r>
              <a:rPr lang="en-CA" sz="2300">
                <a:solidFill>
                  <a:schemeClr val="dk1"/>
                </a:solidFill>
                <a:highlight>
                  <a:schemeClr val="lt1"/>
                </a:highlight>
              </a:rPr>
              <a:t>s2);</a:t>
            </a:r>
            <a:endParaRPr sz="2300">
              <a:solidFill>
                <a:schemeClr val="dk1"/>
              </a:solidFill>
              <a:highlight>
                <a:schemeClr val="lt1"/>
              </a:highlight>
            </a:endParaRPr>
          </a:p>
          <a:p>
            <a:pPr indent="0" lvl="0" marL="0" rtl="0" algn="l">
              <a:spcBef>
                <a:spcPts val="0"/>
              </a:spcBef>
              <a:spcAft>
                <a:spcPts val="0"/>
              </a:spcAft>
              <a:buNone/>
            </a:pPr>
            <a:r>
              <a:rPr lang="en-CA" sz="2300">
                <a:solidFill>
                  <a:srgbClr val="191C1F"/>
                </a:solidFill>
                <a:highlight>
                  <a:schemeClr val="lt1"/>
                </a:highlight>
              </a:rPr>
              <a:t>Returns a pointer to the first occurrence of string s2 in string s1.</a:t>
            </a:r>
            <a:endParaRPr sz="2300">
              <a:solidFill>
                <a:schemeClr val="dk1"/>
              </a:solidFill>
              <a:highlight>
                <a:schemeClr val="lt1"/>
              </a:highlight>
            </a:endParaRPr>
          </a:p>
          <a:p>
            <a:pPr indent="-374650" lvl="0" marL="457200" rtl="0" algn="l">
              <a:spcBef>
                <a:spcPts val="0"/>
              </a:spcBef>
              <a:spcAft>
                <a:spcPts val="0"/>
              </a:spcAft>
              <a:buClr>
                <a:schemeClr val="dk1"/>
              </a:buClr>
              <a:buSzPts val="2300"/>
              <a:buChar char="●"/>
            </a:pPr>
            <a:r>
              <a:rPr lang="en-CA" sz="2300">
                <a:solidFill>
                  <a:schemeClr val="dk1"/>
                </a:solidFill>
              </a:rPr>
              <a:t>strchr(</a:t>
            </a:r>
            <a:r>
              <a:rPr lang="en-CA" sz="2300">
                <a:solidFill>
                  <a:srgbClr val="000000"/>
                </a:solidFill>
              </a:rPr>
              <a:t>const char *</a:t>
            </a:r>
            <a:r>
              <a:rPr lang="en-CA" sz="2300">
                <a:solidFill>
                  <a:schemeClr val="dk1"/>
                </a:solidFill>
              </a:rPr>
              <a:t>s1,</a:t>
            </a:r>
            <a:r>
              <a:rPr lang="en-CA" sz="2300">
                <a:solidFill>
                  <a:srgbClr val="000000"/>
                </a:solidFill>
              </a:rPr>
              <a:t> const char </a:t>
            </a:r>
            <a:r>
              <a:rPr lang="en-CA" sz="2300">
                <a:solidFill>
                  <a:schemeClr val="dk1"/>
                </a:solidFill>
              </a:rPr>
              <a:t>c);</a:t>
            </a:r>
            <a:endParaRPr sz="2300">
              <a:solidFill>
                <a:schemeClr val="dk1"/>
              </a:solidFill>
            </a:endParaRPr>
          </a:p>
          <a:p>
            <a:pPr indent="0" lvl="0" marL="0" rtl="0" algn="l">
              <a:spcBef>
                <a:spcPts val="0"/>
              </a:spcBef>
              <a:spcAft>
                <a:spcPts val="0"/>
              </a:spcAft>
              <a:buNone/>
            </a:pPr>
            <a:r>
              <a:rPr lang="en-CA" sz="2300">
                <a:solidFill>
                  <a:srgbClr val="000000"/>
                </a:solidFill>
              </a:rPr>
              <a:t>Returns a pointer to the first occurrence of the character c in the string str</a:t>
            </a:r>
            <a:endParaRPr sz="2300">
              <a:solidFill>
                <a:srgbClr val="000000"/>
              </a:solidFill>
            </a:endParaRPr>
          </a:p>
          <a:p>
            <a:pPr indent="0" lvl="0" marL="0" rtl="0" algn="l">
              <a:spcBef>
                <a:spcPts val="0"/>
              </a:spcBef>
              <a:spcAft>
                <a:spcPts val="0"/>
              </a:spcAft>
              <a:buNone/>
            </a:pPr>
            <a:r>
              <a:rPr lang="en-CA" sz="2300">
                <a:solidFill>
                  <a:srgbClr val="000000"/>
                </a:solidFill>
              </a:rPr>
              <a:t>Or NULL if the string or character is not found.</a:t>
            </a:r>
            <a:endParaRPr sz="2300">
              <a:solidFill>
                <a:schemeClr val="dk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1" name="Shape 1971"/>
        <p:cNvGrpSpPr/>
        <p:nvPr/>
      </p:nvGrpSpPr>
      <p:grpSpPr>
        <a:xfrm>
          <a:off x="0" y="0"/>
          <a:ext cx="0" cy="0"/>
          <a:chOff x="0" y="0"/>
          <a:chExt cx="0" cy="0"/>
        </a:xfrm>
      </p:grpSpPr>
      <p:sp>
        <p:nvSpPr>
          <p:cNvPr id="1972" name="Google Shape;1972;p1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Class</a:t>
            </a:r>
            <a:endParaRPr/>
          </a:p>
        </p:txBody>
      </p:sp>
      <p:sp>
        <p:nvSpPr>
          <p:cNvPr id="1973" name="Google Shape;1973;p1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4" name="Google Shape;1974;p172"/>
          <p:cNvPicPr preferRelativeResize="0"/>
          <p:nvPr/>
        </p:nvPicPr>
        <p:blipFill>
          <a:blip r:embed="rId3">
            <a:alphaModFix/>
          </a:blip>
          <a:stretch>
            <a:fillRect/>
          </a:stretch>
        </p:blipFill>
        <p:spPr>
          <a:xfrm>
            <a:off x="1660299" y="0"/>
            <a:ext cx="3641252" cy="5143501"/>
          </a:xfrm>
          <a:prstGeom prst="rect">
            <a:avLst/>
          </a:prstGeom>
          <a:noFill/>
          <a:ln>
            <a:noFill/>
          </a:ln>
        </p:spPr>
      </p:pic>
      <p:pic>
        <p:nvPicPr>
          <p:cNvPr id="1975" name="Google Shape;1975;p172"/>
          <p:cNvPicPr preferRelativeResize="0"/>
          <p:nvPr/>
        </p:nvPicPr>
        <p:blipFill>
          <a:blip r:embed="rId4">
            <a:alphaModFix/>
          </a:blip>
          <a:stretch>
            <a:fillRect/>
          </a:stretch>
        </p:blipFill>
        <p:spPr>
          <a:xfrm>
            <a:off x="5301548" y="2078875"/>
            <a:ext cx="3686360" cy="151637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Understanding of Object and Class</a:t>
            </a:r>
            <a:endParaRPr/>
          </a:p>
        </p:txBody>
      </p:sp>
      <p:sp>
        <p:nvSpPr>
          <p:cNvPr id="1981" name="Google Shape;1981;p173"/>
          <p:cNvSpPr txBox="1"/>
          <p:nvPr>
            <p:ph idx="4294967295" type="body"/>
          </p:nvPr>
        </p:nvSpPr>
        <p:spPr>
          <a:xfrm>
            <a:off x="4824625" y="1555750"/>
            <a:ext cx="3449700" cy="2890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2"/>
              </a:buClr>
              <a:buSzPts val="2000"/>
              <a:buChar char="●"/>
            </a:pPr>
            <a:r>
              <a:rPr lang="en-CA" sz="2000">
                <a:solidFill>
                  <a:schemeClr val="dk2"/>
                </a:solidFill>
              </a:rPr>
              <a:t>Objects are instances of their class/blueprint</a:t>
            </a:r>
            <a:endParaRPr sz="2000">
              <a:solidFill>
                <a:schemeClr val="dk2"/>
              </a:solidFill>
            </a:endParaRPr>
          </a:p>
          <a:p>
            <a:pPr indent="-355600" lvl="0" marL="457200" rtl="0" algn="l">
              <a:spcBef>
                <a:spcPts val="0"/>
              </a:spcBef>
              <a:spcAft>
                <a:spcPts val="0"/>
              </a:spcAft>
              <a:buClr>
                <a:schemeClr val="dk2"/>
              </a:buClr>
              <a:buSzPts val="2000"/>
              <a:buChar char="●"/>
            </a:pPr>
            <a:r>
              <a:rPr lang="en-CA" sz="2000">
                <a:solidFill>
                  <a:schemeClr val="dk2"/>
                </a:solidFill>
              </a:rPr>
              <a:t>Each member has concrete value</a:t>
            </a:r>
            <a:endParaRPr sz="2000">
              <a:solidFill>
                <a:schemeClr val="dk2"/>
              </a:solidFill>
            </a:endParaRPr>
          </a:p>
          <a:p>
            <a:pPr indent="-355600" lvl="1" marL="914400" rtl="0" algn="l">
              <a:spcBef>
                <a:spcPts val="0"/>
              </a:spcBef>
              <a:spcAft>
                <a:spcPts val="0"/>
              </a:spcAft>
              <a:buClr>
                <a:schemeClr val="dk2"/>
              </a:buClr>
              <a:buSzPts val="2000"/>
              <a:buChar char="○"/>
            </a:pPr>
            <a:r>
              <a:rPr lang="en-CA" sz="2000">
                <a:solidFill>
                  <a:schemeClr val="dk2"/>
                </a:solidFill>
              </a:rPr>
              <a:t>Student is a “Class” as each of you is an “Object”</a:t>
            </a:r>
            <a:endParaRPr sz="2000">
              <a:solidFill>
                <a:schemeClr val="dk2"/>
              </a:solidFill>
            </a:endParaRPr>
          </a:p>
        </p:txBody>
      </p:sp>
      <p:grpSp>
        <p:nvGrpSpPr>
          <p:cNvPr id="1982" name="Google Shape;1982;p173"/>
          <p:cNvGrpSpPr/>
          <p:nvPr/>
        </p:nvGrpSpPr>
        <p:grpSpPr>
          <a:xfrm>
            <a:off x="344431" y="1868984"/>
            <a:ext cx="4401992" cy="2443826"/>
            <a:chOff x="375775" y="1682250"/>
            <a:chExt cx="4149300" cy="2196500"/>
          </a:xfrm>
        </p:grpSpPr>
        <p:sp>
          <p:nvSpPr>
            <p:cNvPr id="1983" name="Google Shape;1983;p173"/>
            <p:cNvSpPr txBox="1"/>
            <p:nvPr/>
          </p:nvSpPr>
          <p:spPr>
            <a:xfrm>
              <a:off x="375775" y="2800750"/>
              <a:ext cx="1221300" cy="35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Fruit (Class)</a:t>
              </a:r>
              <a:endParaRPr>
                <a:latin typeface="Lato"/>
                <a:ea typeface="Lato"/>
                <a:cs typeface="Lato"/>
                <a:sym typeface="Lato"/>
              </a:endParaRPr>
            </a:p>
          </p:txBody>
        </p:sp>
        <p:cxnSp>
          <p:nvCxnSpPr>
            <p:cNvPr id="1984" name="Google Shape;1984;p173"/>
            <p:cNvCxnSpPr>
              <a:stCxn id="1983" idx="3"/>
            </p:cNvCxnSpPr>
            <p:nvPr/>
          </p:nvCxnSpPr>
          <p:spPr>
            <a:xfrm flipH="1" rot="10800000">
              <a:off x="1597075" y="2265700"/>
              <a:ext cx="1471800" cy="714900"/>
            </a:xfrm>
            <a:prstGeom prst="straightConnector1">
              <a:avLst/>
            </a:prstGeom>
            <a:noFill/>
            <a:ln cap="flat" cmpd="sng" w="9525">
              <a:solidFill>
                <a:schemeClr val="dk2"/>
              </a:solidFill>
              <a:prstDash val="solid"/>
              <a:round/>
              <a:headEnd len="med" w="med" type="none"/>
              <a:tailEnd len="med" w="med" type="triangle"/>
            </a:ln>
          </p:spPr>
        </p:cxnSp>
        <p:cxnSp>
          <p:nvCxnSpPr>
            <p:cNvPr id="1985" name="Google Shape;1985;p173"/>
            <p:cNvCxnSpPr>
              <a:stCxn id="1983" idx="3"/>
            </p:cNvCxnSpPr>
            <p:nvPr/>
          </p:nvCxnSpPr>
          <p:spPr>
            <a:xfrm flipH="1" rot="10800000">
              <a:off x="1597075" y="2954800"/>
              <a:ext cx="1440600" cy="25800"/>
            </a:xfrm>
            <a:prstGeom prst="straightConnector1">
              <a:avLst/>
            </a:prstGeom>
            <a:noFill/>
            <a:ln cap="flat" cmpd="sng" w="9525">
              <a:solidFill>
                <a:schemeClr val="dk2"/>
              </a:solidFill>
              <a:prstDash val="solid"/>
              <a:round/>
              <a:headEnd len="med" w="med" type="none"/>
              <a:tailEnd len="med" w="med" type="triangle"/>
            </a:ln>
          </p:spPr>
        </p:cxnSp>
        <p:cxnSp>
          <p:nvCxnSpPr>
            <p:cNvPr id="1986" name="Google Shape;1986;p173"/>
            <p:cNvCxnSpPr>
              <a:stCxn id="1983" idx="3"/>
            </p:cNvCxnSpPr>
            <p:nvPr/>
          </p:nvCxnSpPr>
          <p:spPr>
            <a:xfrm>
              <a:off x="1597075" y="2980600"/>
              <a:ext cx="1487400" cy="694200"/>
            </a:xfrm>
            <a:prstGeom prst="straightConnector1">
              <a:avLst/>
            </a:prstGeom>
            <a:noFill/>
            <a:ln cap="flat" cmpd="sng" w="9525">
              <a:solidFill>
                <a:schemeClr val="dk2"/>
              </a:solidFill>
              <a:prstDash val="solid"/>
              <a:round/>
              <a:headEnd len="med" w="med" type="none"/>
              <a:tailEnd len="med" w="med" type="triangle"/>
            </a:ln>
          </p:spPr>
        </p:cxnSp>
        <p:sp>
          <p:nvSpPr>
            <p:cNvPr id="1987" name="Google Shape;1987;p173"/>
            <p:cNvSpPr txBox="1"/>
            <p:nvPr/>
          </p:nvSpPr>
          <p:spPr>
            <a:xfrm>
              <a:off x="3084475" y="2082450"/>
              <a:ext cx="1440600" cy="35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Apple</a:t>
              </a:r>
              <a:endParaRPr>
                <a:latin typeface="Lato"/>
                <a:ea typeface="Lato"/>
                <a:cs typeface="Lato"/>
                <a:sym typeface="Lato"/>
              </a:endParaRPr>
            </a:p>
          </p:txBody>
        </p:sp>
        <p:sp>
          <p:nvSpPr>
            <p:cNvPr id="1988" name="Google Shape;1988;p173"/>
            <p:cNvSpPr txBox="1"/>
            <p:nvPr/>
          </p:nvSpPr>
          <p:spPr>
            <a:xfrm>
              <a:off x="3068875" y="2800750"/>
              <a:ext cx="986400" cy="35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Orange</a:t>
              </a:r>
              <a:endParaRPr>
                <a:latin typeface="Lato"/>
                <a:ea typeface="Lato"/>
                <a:cs typeface="Lato"/>
                <a:sym typeface="Lato"/>
              </a:endParaRPr>
            </a:p>
          </p:txBody>
        </p:sp>
        <p:sp>
          <p:nvSpPr>
            <p:cNvPr id="1989" name="Google Shape;1989;p173"/>
            <p:cNvSpPr txBox="1"/>
            <p:nvPr/>
          </p:nvSpPr>
          <p:spPr>
            <a:xfrm>
              <a:off x="3084475" y="3519050"/>
              <a:ext cx="814200" cy="35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Banana</a:t>
              </a:r>
              <a:endParaRPr>
                <a:latin typeface="Lato"/>
                <a:ea typeface="Lato"/>
                <a:cs typeface="Lato"/>
                <a:sym typeface="Lato"/>
              </a:endParaRPr>
            </a:p>
          </p:txBody>
        </p:sp>
        <p:sp>
          <p:nvSpPr>
            <p:cNvPr id="1990" name="Google Shape;1990;p173"/>
            <p:cNvSpPr txBox="1"/>
            <p:nvPr/>
          </p:nvSpPr>
          <p:spPr>
            <a:xfrm rot="-1642734">
              <a:off x="1753107" y="2324918"/>
              <a:ext cx="1142925" cy="36348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instantiate</a:t>
              </a:r>
              <a:endParaRPr>
                <a:latin typeface="Lato"/>
                <a:ea typeface="Lato"/>
                <a:cs typeface="Lato"/>
                <a:sym typeface="Lato"/>
              </a:endParaRPr>
            </a:p>
          </p:txBody>
        </p:sp>
        <p:sp>
          <p:nvSpPr>
            <p:cNvPr id="1991" name="Google Shape;1991;p173"/>
            <p:cNvSpPr txBox="1"/>
            <p:nvPr/>
          </p:nvSpPr>
          <p:spPr>
            <a:xfrm rot="-1805">
              <a:off x="2003657" y="2694450"/>
              <a:ext cx="1143000" cy="35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instantiate</a:t>
              </a:r>
              <a:endParaRPr>
                <a:latin typeface="Lato"/>
                <a:ea typeface="Lato"/>
                <a:cs typeface="Lato"/>
                <a:sym typeface="Lato"/>
              </a:endParaRPr>
            </a:p>
          </p:txBody>
        </p:sp>
        <p:sp>
          <p:nvSpPr>
            <p:cNvPr id="1992" name="Google Shape;1992;p173"/>
            <p:cNvSpPr txBox="1"/>
            <p:nvPr/>
          </p:nvSpPr>
          <p:spPr>
            <a:xfrm rot="1585025">
              <a:off x="2011939" y="3125077"/>
              <a:ext cx="1142948" cy="36318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instantiate</a:t>
              </a:r>
              <a:endParaRPr>
                <a:latin typeface="Lato"/>
                <a:ea typeface="Lato"/>
                <a:cs typeface="Lato"/>
                <a:sym typeface="Lato"/>
              </a:endParaRPr>
            </a:p>
          </p:txBody>
        </p:sp>
        <p:sp>
          <p:nvSpPr>
            <p:cNvPr id="1993" name="Google Shape;1993;p173"/>
            <p:cNvSpPr txBox="1"/>
            <p:nvPr/>
          </p:nvSpPr>
          <p:spPr>
            <a:xfrm>
              <a:off x="3037675" y="1682250"/>
              <a:ext cx="1299600" cy="35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(Objects)</a:t>
              </a:r>
              <a:endParaRPr>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Public and Private Data Members</a:t>
            </a:r>
            <a:endParaRPr/>
          </a:p>
        </p:txBody>
      </p:sp>
      <p:sp>
        <p:nvSpPr>
          <p:cNvPr id="1999" name="Google Shape;1999;p1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Classes can have both private and public members; private can only be accessed by the class and public can be accessed freely by the rest of the program.</a:t>
            </a:r>
            <a:endParaRPr/>
          </a:p>
          <a:p>
            <a:pPr indent="-342900" lvl="0" marL="457200" rtl="0" algn="l">
              <a:spcBef>
                <a:spcPts val="0"/>
              </a:spcBef>
              <a:spcAft>
                <a:spcPts val="0"/>
              </a:spcAft>
              <a:buSzPts val="1800"/>
              <a:buChar char="●"/>
            </a:pPr>
            <a:r>
              <a:rPr lang="en-CA"/>
              <a:t>If we want to access private variables in the rest of our program, we can do so by giving our class </a:t>
            </a:r>
            <a:r>
              <a:rPr b="1" lang="en-CA"/>
              <a:t>public member functions </a:t>
            </a:r>
            <a:r>
              <a:rPr lang="en-CA"/>
              <a:t>called “Accessors” and “Mutators”</a:t>
            </a:r>
            <a:endParaRPr/>
          </a:p>
        </p:txBody>
      </p:sp>
      <p:pic>
        <p:nvPicPr>
          <p:cNvPr id="2000" name="Google Shape;2000;p174"/>
          <p:cNvPicPr preferRelativeResize="0"/>
          <p:nvPr/>
        </p:nvPicPr>
        <p:blipFill>
          <a:blip r:embed="rId3">
            <a:alphaModFix/>
          </a:blip>
          <a:stretch>
            <a:fillRect/>
          </a:stretch>
        </p:blipFill>
        <p:spPr>
          <a:xfrm>
            <a:off x="1594375" y="2743725"/>
            <a:ext cx="4458450" cy="1302025"/>
          </a:xfrm>
          <a:prstGeom prst="rect">
            <a:avLst/>
          </a:prstGeom>
          <a:noFill/>
          <a:ln>
            <a:noFill/>
          </a:ln>
        </p:spPr>
      </p:pic>
      <p:pic>
        <p:nvPicPr>
          <p:cNvPr id="2001" name="Google Shape;2001;p174"/>
          <p:cNvPicPr preferRelativeResize="0"/>
          <p:nvPr/>
        </p:nvPicPr>
        <p:blipFill>
          <a:blip r:embed="rId4">
            <a:alphaModFix/>
          </a:blip>
          <a:stretch>
            <a:fillRect/>
          </a:stretch>
        </p:blipFill>
        <p:spPr>
          <a:xfrm>
            <a:off x="1594375" y="4045750"/>
            <a:ext cx="5955251" cy="103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gtEl>
                                        <p:attrNameLst>
                                          <p:attrName>style.visibility</p:attrName>
                                        </p:attrNameLst>
                                      </p:cBhvr>
                                      <p:to>
                                        <p:strVal val="visible"/>
                                      </p:to>
                                    </p:set>
                                    <p:animEffect filter="fade" transition="in">
                                      <p:cBhvr>
                                        <p:cTn dur="1000"/>
                                        <p:tgtEl>
                                          <p:spTgt spid="2000"/>
                                        </p:tgtEl>
                                      </p:cBhvr>
                                    </p:animEffect>
                                  </p:childTnLst>
                                </p:cTn>
                              </p:par>
                              <p:par>
                                <p:cTn fill="hold" nodeType="with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1000"/>
                                        <p:tgtEl>
                                          <p:spTgt spid="20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1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Classes: Accessors</a:t>
            </a:r>
            <a:endParaRPr/>
          </a:p>
        </p:txBody>
      </p:sp>
      <p:pic>
        <p:nvPicPr>
          <p:cNvPr id="2007" name="Google Shape;2007;p175"/>
          <p:cNvPicPr preferRelativeResize="0"/>
          <p:nvPr/>
        </p:nvPicPr>
        <p:blipFill>
          <a:blip r:embed="rId3">
            <a:alphaModFix/>
          </a:blip>
          <a:stretch>
            <a:fillRect/>
          </a:stretch>
        </p:blipFill>
        <p:spPr>
          <a:xfrm>
            <a:off x="994863" y="1331025"/>
            <a:ext cx="7154273" cy="3812475"/>
          </a:xfrm>
          <a:prstGeom prst="rect">
            <a:avLst/>
          </a:prstGeom>
          <a:noFill/>
          <a:ln>
            <a:noFill/>
          </a:ln>
        </p:spPr>
      </p:pic>
      <p:sp>
        <p:nvSpPr>
          <p:cNvPr id="2008" name="Google Shape;2008;p175"/>
          <p:cNvSpPr/>
          <p:nvPr/>
        </p:nvSpPr>
        <p:spPr>
          <a:xfrm>
            <a:off x="1002600" y="2701150"/>
            <a:ext cx="7144500" cy="195900"/>
          </a:xfrm>
          <a:prstGeom prst="rect">
            <a:avLst/>
          </a:prstGeom>
          <a:solidFill>
            <a:srgbClr val="00AAFF">
              <a:alpha val="2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75"/>
          <p:cNvSpPr/>
          <p:nvPr/>
        </p:nvSpPr>
        <p:spPr>
          <a:xfrm>
            <a:off x="999750" y="3364650"/>
            <a:ext cx="7144500" cy="652200"/>
          </a:xfrm>
          <a:prstGeom prst="rect">
            <a:avLst/>
          </a:prstGeom>
          <a:solidFill>
            <a:srgbClr val="00AAFF">
              <a:alpha val="2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75"/>
          <p:cNvSpPr/>
          <p:nvPr/>
        </p:nvSpPr>
        <p:spPr>
          <a:xfrm>
            <a:off x="999750" y="4702000"/>
            <a:ext cx="7144500" cy="195900"/>
          </a:xfrm>
          <a:prstGeom prst="rect">
            <a:avLst/>
          </a:prstGeom>
          <a:solidFill>
            <a:srgbClr val="00AAFF">
              <a:alpha val="2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pic>
        <p:nvPicPr>
          <p:cNvPr id="2015" name="Google Shape;2015;p176"/>
          <p:cNvPicPr preferRelativeResize="0"/>
          <p:nvPr/>
        </p:nvPicPr>
        <p:blipFill>
          <a:blip r:embed="rId3">
            <a:alphaModFix/>
          </a:blip>
          <a:stretch>
            <a:fillRect/>
          </a:stretch>
        </p:blipFill>
        <p:spPr>
          <a:xfrm>
            <a:off x="361950" y="1331013"/>
            <a:ext cx="8420100" cy="3743325"/>
          </a:xfrm>
          <a:prstGeom prst="rect">
            <a:avLst/>
          </a:prstGeom>
          <a:noFill/>
          <a:ln>
            <a:noFill/>
          </a:ln>
        </p:spPr>
      </p:pic>
      <p:sp>
        <p:nvSpPr>
          <p:cNvPr id="2016" name="Google Shape;2016;p1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Classes: Mutators</a:t>
            </a:r>
            <a:endParaRPr/>
          </a:p>
        </p:txBody>
      </p:sp>
      <p:sp>
        <p:nvSpPr>
          <p:cNvPr id="2017" name="Google Shape;2017;p176"/>
          <p:cNvSpPr/>
          <p:nvPr/>
        </p:nvSpPr>
        <p:spPr>
          <a:xfrm>
            <a:off x="361950" y="2738950"/>
            <a:ext cx="8420100" cy="195900"/>
          </a:xfrm>
          <a:prstGeom prst="rect">
            <a:avLst/>
          </a:prstGeom>
          <a:solidFill>
            <a:srgbClr val="00AAFF">
              <a:alpha val="2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76"/>
          <p:cNvSpPr/>
          <p:nvPr/>
        </p:nvSpPr>
        <p:spPr>
          <a:xfrm>
            <a:off x="361950" y="3372600"/>
            <a:ext cx="8420100" cy="744000"/>
          </a:xfrm>
          <a:prstGeom prst="rect">
            <a:avLst/>
          </a:prstGeom>
          <a:solidFill>
            <a:srgbClr val="00AAFF">
              <a:alpha val="2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76"/>
          <p:cNvSpPr/>
          <p:nvPr/>
        </p:nvSpPr>
        <p:spPr>
          <a:xfrm>
            <a:off x="361950" y="4770850"/>
            <a:ext cx="8420100" cy="195900"/>
          </a:xfrm>
          <a:prstGeom prst="rect">
            <a:avLst/>
          </a:prstGeom>
          <a:solidFill>
            <a:srgbClr val="00AAFF">
              <a:alpha val="29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1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Activity - Class Encapsulation</a:t>
            </a:r>
            <a:endParaRPr/>
          </a:p>
        </p:txBody>
      </p:sp>
      <p:sp>
        <p:nvSpPr>
          <p:cNvPr id="2025" name="Google Shape;2025;p177"/>
          <p:cNvSpPr txBox="1"/>
          <p:nvPr/>
        </p:nvSpPr>
        <p:spPr>
          <a:xfrm>
            <a:off x="687925" y="1331025"/>
            <a:ext cx="722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800" u="sng">
                <a:solidFill>
                  <a:schemeClr val="hlink"/>
                </a:solidFill>
                <a:latin typeface="Lato"/>
                <a:ea typeface="Lato"/>
                <a:cs typeface="Lato"/>
                <a:sym typeface="Lato"/>
                <a:hlinkClick r:id="rId3"/>
              </a:rPr>
              <a:t>https://codeboard.io/projects/390702</a:t>
            </a:r>
            <a:r>
              <a:rPr lang="en-CA" sz="2800">
                <a:latin typeface="Lato"/>
                <a:ea typeface="Lato"/>
                <a:cs typeface="Lato"/>
                <a:sym typeface="Lato"/>
              </a:rPr>
              <a:t> </a:t>
            </a:r>
            <a:endParaRPr sz="2800">
              <a:latin typeface="Lato"/>
              <a:ea typeface="Lato"/>
              <a:cs typeface="Lato"/>
              <a:sym typeface="Lato"/>
            </a:endParaRPr>
          </a:p>
        </p:txBody>
      </p:sp>
      <p:sp>
        <p:nvSpPr>
          <p:cNvPr id="2026" name="Google Shape;2026;p177"/>
          <p:cNvSpPr/>
          <p:nvPr/>
        </p:nvSpPr>
        <p:spPr>
          <a:xfrm>
            <a:off x="6487375" y="147225"/>
            <a:ext cx="1087800" cy="11838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Bank</a:t>
            </a:r>
            <a:endParaRPr b="1" sz="1300"/>
          </a:p>
          <a:p>
            <a:pPr indent="0" lvl="0" marL="0" rtl="0" algn="l">
              <a:spcBef>
                <a:spcPts val="0"/>
              </a:spcBef>
              <a:spcAft>
                <a:spcPts val="0"/>
              </a:spcAft>
              <a:buNone/>
            </a:pPr>
            <a:r>
              <a:rPr b="1" lang="en-CA" sz="1300"/>
              <a:t>Account</a:t>
            </a:r>
            <a:endParaRPr b="1" sz="1300"/>
          </a:p>
          <a:p>
            <a:pPr indent="0" lvl="0" marL="0" rtl="0" algn="l">
              <a:spcBef>
                <a:spcPts val="0"/>
              </a:spcBef>
              <a:spcAft>
                <a:spcPts val="0"/>
              </a:spcAft>
              <a:buNone/>
            </a:pPr>
            <a:r>
              <a:rPr b="1" lang="en-CA" sz="1300"/>
              <a:t>.cpp</a:t>
            </a:r>
            <a:endParaRPr b="1" sz="1300"/>
          </a:p>
        </p:txBody>
      </p:sp>
      <p:sp>
        <p:nvSpPr>
          <p:cNvPr id="2027" name="Google Shape;2027;p177"/>
          <p:cNvSpPr/>
          <p:nvPr/>
        </p:nvSpPr>
        <p:spPr>
          <a:xfrm>
            <a:off x="7679675" y="147225"/>
            <a:ext cx="1087800" cy="11838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main</a:t>
            </a:r>
            <a:endParaRPr b="1" sz="1300"/>
          </a:p>
          <a:p>
            <a:pPr indent="0" lvl="0" marL="0" rtl="0" algn="l">
              <a:spcBef>
                <a:spcPts val="0"/>
              </a:spcBef>
              <a:spcAft>
                <a:spcPts val="0"/>
              </a:spcAft>
              <a:buNone/>
            </a:pPr>
            <a:r>
              <a:rPr b="1" lang="en-CA" sz="1300"/>
              <a:t>.cpp</a:t>
            </a:r>
            <a:endParaRPr b="1" sz="1300"/>
          </a:p>
        </p:txBody>
      </p:sp>
      <p:sp>
        <p:nvSpPr>
          <p:cNvPr id="2028" name="Google Shape;2028;p177"/>
          <p:cNvSpPr/>
          <p:nvPr/>
        </p:nvSpPr>
        <p:spPr>
          <a:xfrm>
            <a:off x="847925" y="2135800"/>
            <a:ext cx="2479800" cy="2727600"/>
          </a:xfrm>
          <a:prstGeom prst="rect">
            <a:avLst/>
          </a:prstGeom>
          <a:solidFill>
            <a:srgbClr val="28C9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77"/>
          <p:cNvSpPr/>
          <p:nvPr/>
        </p:nvSpPr>
        <p:spPr>
          <a:xfrm>
            <a:off x="847925" y="2065175"/>
            <a:ext cx="2479800" cy="360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chemeClr val="lt1"/>
                </a:solidFill>
              </a:rPr>
              <a:t>Class: BankAccount</a:t>
            </a:r>
            <a:endParaRPr b="1">
              <a:solidFill>
                <a:schemeClr val="lt1"/>
              </a:solidFill>
            </a:endParaRPr>
          </a:p>
        </p:txBody>
      </p:sp>
      <p:sp>
        <p:nvSpPr>
          <p:cNvPr id="2030" name="Google Shape;2030;p177"/>
          <p:cNvSpPr/>
          <p:nvPr/>
        </p:nvSpPr>
        <p:spPr>
          <a:xfrm>
            <a:off x="1043975" y="2484163"/>
            <a:ext cx="2087700" cy="2718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password</a:t>
            </a:r>
            <a:endParaRPr b="1"/>
          </a:p>
        </p:txBody>
      </p:sp>
      <p:sp>
        <p:nvSpPr>
          <p:cNvPr id="2031" name="Google Shape;2031;p177"/>
          <p:cNvSpPr/>
          <p:nvPr/>
        </p:nvSpPr>
        <p:spPr>
          <a:xfrm>
            <a:off x="1043975" y="2795938"/>
            <a:ext cx="2087700" cy="2718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account_number</a:t>
            </a:r>
            <a:endParaRPr b="1"/>
          </a:p>
        </p:txBody>
      </p:sp>
      <p:sp>
        <p:nvSpPr>
          <p:cNvPr id="2032" name="Google Shape;2032;p177"/>
          <p:cNvSpPr/>
          <p:nvPr/>
        </p:nvSpPr>
        <p:spPr>
          <a:xfrm>
            <a:off x="1043975" y="3107713"/>
            <a:ext cx="2087700" cy="271800"/>
          </a:xfrm>
          <a:prstGeom prst="roundRect">
            <a:avLst>
              <a:gd fmla="val 16667" name="adj"/>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phone_number</a:t>
            </a:r>
            <a:endParaRPr b="1"/>
          </a:p>
        </p:txBody>
      </p:sp>
      <p:sp>
        <p:nvSpPr>
          <p:cNvPr id="2033" name="Google Shape;2033;p177"/>
          <p:cNvSpPr/>
          <p:nvPr/>
        </p:nvSpPr>
        <p:spPr>
          <a:xfrm>
            <a:off x="1043975" y="3605314"/>
            <a:ext cx="2087700" cy="2718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Constructors</a:t>
            </a:r>
            <a:endParaRPr b="1"/>
          </a:p>
        </p:txBody>
      </p:sp>
      <p:sp>
        <p:nvSpPr>
          <p:cNvPr id="2034" name="Google Shape;2034;p177"/>
          <p:cNvSpPr/>
          <p:nvPr/>
        </p:nvSpPr>
        <p:spPr>
          <a:xfrm>
            <a:off x="1043975" y="3917075"/>
            <a:ext cx="2087700" cy="2718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Getters</a:t>
            </a:r>
            <a:endParaRPr b="1"/>
          </a:p>
        </p:txBody>
      </p:sp>
      <p:sp>
        <p:nvSpPr>
          <p:cNvPr id="2035" name="Google Shape;2035;p177"/>
          <p:cNvSpPr/>
          <p:nvPr/>
        </p:nvSpPr>
        <p:spPr>
          <a:xfrm>
            <a:off x="1043975" y="4228837"/>
            <a:ext cx="2087700" cy="2718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Setters</a:t>
            </a:r>
            <a:endParaRPr b="1"/>
          </a:p>
        </p:txBody>
      </p:sp>
      <p:sp>
        <p:nvSpPr>
          <p:cNvPr id="2036" name="Google Shape;2036;p177"/>
          <p:cNvSpPr/>
          <p:nvPr/>
        </p:nvSpPr>
        <p:spPr>
          <a:xfrm>
            <a:off x="1043975" y="4540600"/>
            <a:ext cx="2087700" cy="2718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changePassword</a:t>
            </a:r>
            <a:endParaRPr b="1"/>
          </a:p>
        </p:txBody>
      </p:sp>
      <p:cxnSp>
        <p:nvCxnSpPr>
          <p:cNvPr id="2037" name="Google Shape;2037;p177"/>
          <p:cNvCxnSpPr>
            <a:stCxn id="2028" idx="1"/>
            <a:endCxn id="2028" idx="3"/>
          </p:cNvCxnSpPr>
          <p:nvPr/>
        </p:nvCxnSpPr>
        <p:spPr>
          <a:xfrm>
            <a:off x="847925" y="3499600"/>
            <a:ext cx="2479800" cy="0"/>
          </a:xfrm>
          <a:prstGeom prst="straightConnector1">
            <a:avLst/>
          </a:prstGeom>
          <a:noFill/>
          <a:ln cap="flat" cmpd="sng" w="76200">
            <a:solidFill>
              <a:srgbClr val="1A1A1A"/>
            </a:solidFill>
            <a:prstDash val="solid"/>
            <a:round/>
            <a:headEnd len="med" w="med" type="none"/>
            <a:tailEnd len="med" w="med" type="none"/>
          </a:ln>
        </p:spPr>
      </p:cxnSp>
      <p:sp>
        <p:nvSpPr>
          <p:cNvPr id="2038" name="Google Shape;2038;p177"/>
          <p:cNvSpPr txBox="1"/>
          <p:nvPr/>
        </p:nvSpPr>
        <p:spPr>
          <a:xfrm>
            <a:off x="3375700" y="3107725"/>
            <a:ext cx="134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600">
                <a:latin typeface="Lato"/>
                <a:ea typeface="Lato"/>
                <a:cs typeface="Lato"/>
                <a:sym typeface="Lato"/>
              </a:rPr>
              <a:t>Private</a:t>
            </a:r>
            <a:endParaRPr b="1" sz="1600">
              <a:latin typeface="Lato"/>
              <a:ea typeface="Lato"/>
              <a:cs typeface="Lato"/>
              <a:sym typeface="Lato"/>
            </a:endParaRPr>
          </a:p>
        </p:txBody>
      </p:sp>
      <p:sp>
        <p:nvSpPr>
          <p:cNvPr id="2039" name="Google Shape;2039;p177"/>
          <p:cNvSpPr txBox="1"/>
          <p:nvPr/>
        </p:nvSpPr>
        <p:spPr>
          <a:xfrm>
            <a:off x="3375700" y="4432300"/>
            <a:ext cx="134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600">
                <a:latin typeface="Lato"/>
                <a:ea typeface="Lato"/>
                <a:cs typeface="Lato"/>
                <a:sym typeface="Lato"/>
              </a:rPr>
              <a:t>Public</a:t>
            </a:r>
            <a:endParaRPr b="1" sz="1600">
              <a:latin typeface="Lato"/>
              <a:ea typeface="Lato"/>
              <a:cs typeface="Lato"/>
              <a:sym typeface="Lato"/>
            </a:endParaRPr>
          </a:p>
        </p:txBody>
      </p:sp>
      <p:sp>
        <p:nvSpPr>
          <p:cNvPr id="2040" name="Google Shape;2040;p177"/>
          <p:cNvSpPr/>
          <p:nvPr/>
        </p:nvSpPr>
        <p:spPr>
          <a:xfrm>
            <a:off x="5279475" y="2065175"/>
            <a:ext cx="1983900" cy="8718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Other Functions</a:t>
            </a:r>
            <a:endParaRPr b="1"/>
          </a:p>
        </p:txBody>
      </p:sp>
      <p:cxnSp>
        <p:nvCxnSpPr>
          <p:cNvPr id="2041" name="Google Shape;2041;p177"/>
          <p:cNvCxnSpPr>
            <a:stCxn id="2040" idx="1"/>
          </p:cNvCxnSpPr>
          <p:nvPr/>
        </p:nvCxnSpPr>
        <p:spPr>
          <a:xfrm flipH="1">
            <a:off x="3359775" y="2501075"/>
            <a:ext cx="1919700" cy="306600"/>
          </a:xfrm>
          <a:prstGeom prst="curvedConnector3">
            <a:avLst>
              <a:gd fmla="val 50000" name="adj1"/>
            </a:avLst>
          </a:prstGeom>
          <a:noFill/>
          <a:ln cap="flat" cmpd="sng" w="28575">
            <a:solidFill>
              <a:schemeClr val="dk2"/>
            </a:solidFill>
            <a:prstDash val="solid"/>
            <a:round/>
            <a:headEnd len="med" w="med" type="none"/>
            <a:tailEnd len="med" w="med" type="none"/>
          </a:ln>
        </p:spPr>
      </p:cxnSp>
      <p:cxnSp>
        <p:nvCxnSpPr>
          <p:cNvPr id="2042" name="Google Shape;2042;p177"/>
          <p:cNvCxnSpPr/>
          <p:nvPr/>
        </p:nvCxnSpPr>
        <p:spPr>
          <a:xfrm>
            <a:off x="3407675" y="2807725"/>
            <a:ext cx="1152000" cy="2400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2043" name="Google Shape;2043;p177"/>
          <p:cNvSpPr/>
          <p:nvPr/>
        </p:nvSpPr>
        <p:spPr>
          <a:xfrm>
            <a:off x="3375700" y="2375750"/>
            <a:ext cx="912000" cy="871800"/>
          </a:xfrm>
          <a:prstGeom prst="mathMultiply">
            <a:avLst>
              <a:gd fmla="val 14682" name="adj1"/>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4" name="Google Shape;2044;p177"/>
          <p:cNvCxnSpPr>
            <a:stCxn id="2040" idx="1"/>
          </p:cNvCxnSpPr>
          <p:nvPr/>
        </p:nvCxnSpPr>
        <p:spPr>
          <a:xfrm flipH="1">
            <a:off x="3423675" y="2501075"/>
            <a:ext cx="1855800" cy="1546500"/>
          </a:xfrm>
          <a:prstGeom prst="curvedConnector3">
            <a:avLst>
              <a:gd fmla="val 31896" name="adj1"/>
            </a:avLst>
          </a:prstGeom>
          <a:noFill/>
          <a:ln cap="flat" cmpd="sng" w="28575">
            <a:solidFill>
              <a:schemeClr val="dk2"/>
            </a:solidFill>
            <a:prstDash val="solid"/>
            <a:round/>
            <a:headEnd len="med" w="med" type="none"/>
            <a:tailEnd len="med" w="med" type="triangle"/>
          </a:ln>
        </p:spPr>
      </p:cxnSp>
      <p:sp>
        <p:nvSpPr>
          <p:cNvPr id="2045" name="Google Shape;2045;p177"/>
          <p:cNvSpPr/>
          <p:nvPr/>
        </p:nvSpPr>
        <p:spPr>
          <a:xfrm>
            <a:off x="351971" y="2999700"/>
            <a:ext cx="415950" cy="1015900"/>
          </a:xfrm>
          <a:custGeom>
            <a:rect b="b" l="l" r="r" t="t"/>
            <a:pathLst>
              <a:path extrusionOk="0" h="40636" w="16638">
                <a:moveTo>
                  <a:pt x="16638" y="40636"/>
                </a:moveTo>
                <a:cubicBezTo>
                  <a:pt x="13865" y="37276"/>
                  <a:pt x="53" y="27251"/>
                  <a:pt x="0" y="20478"/>
                </a:cubicBezTo>
                <a:cubicBezTo>
                  <a:pt x="-53" y="13705"/>
                  <a:pt x="13598" y="3413"/>
                  <a:pt x="16318" y="0"/>
                </a:cubicBezTo>
              </a:path>
            </a:pathLst>
          </a:custGeom>
          <a:noFill/>
          <a:ln cap="flat" cmpd="sng" w="28575">
            <a:solidFill>
              <a:schemeClr val="dk2"/>
            </a:solidFill>
            <a:prstDash val="solid"/>
            <a:round/>
            <a:headEnd len="med" w="med" type="none"/>
            <a:tailEnd len="med" w="med" type="triangle"/>
          </a:ln>
        </p:spPr>
      </p:sp>
      <p:sp>
        <p:nvSpPr>
          <p:cNvPr id="2046" name="Google Shape;2046;p177"/>
          <p:cNvSpPr/>
          <p:nvPr/>
        </p:nvSpPr>
        <p:spPr>
          <a:xfrm>
            <a:off x="495760" y="3031700"/>
            <a:ext cx="456575" cy="987850"/>
          </a:xfrm>
          <a:custGeom>
            <a:rect b="b" l="l" r="r" t="t"/>
            <a:pathLst>
              <a:path extrusionOk="0" h="39514" w="18263">
                <a:moveTo>
                  <a:pt x="16007" y="0"/>
                </a:moveTo>
                <a:cubicBezTo>
                  <a:pt x="13341" y="3146"/>
                  <a:pt x="-368" y="12292"/>
                  <a:pt x="8" y="18878"/>
                </a:cubicBezTo>
                <a:cubicBezTo>
                  <a:pt x="384" y="25464"/>
                  <a:pt x="15221" y="36075"/>
                  <a:pt x="18263" y="39514"/>
                </a:cubicBezTo>
              </a:path>
            </a:pathLst>
          </a:custGeom>
          <a:noFill/>
          <a:ln cap="flat" cmpd="sng" w="28575">
            <a:solidFill>
              <a:schemeClr val="dk2"/>
            </a:solidFill>
            <a:prstDash val="solid"/>
            <a:round/>
            <a:headEnd len="med" w="med" type="none"/>
            <a:tailEnd len="med" w="med" type="triangle"/>
          </a:ln>
        </p:spPr>
      </p:sp>
      <p:cxnSp>
        <p:nvCxnSpPr>
          <p:cNvPr id="2047" name="Google Shape;2047;p177"/>
          <p:cNvCxnSpPr/>
          <p:nvPr/>
        </p:nvCxnSpPr>
        <p:spPr>
          <a:xfrm flipH="1" rot="10800000">
            <a:off x="3463675" y="3031700"/>
            <a:ext cx="2151900" cy="1095900"/>
          </a:xfrm>
          <a:prstGeom prst="curvedConnector3">
            <a:avLst>
              <a:gd fmla="val 94419" name="adj1"/>
            </a:avLst>
          </a:prstGeom>
          <a:noFill/>
          <a:ln cap="flat" cmpd="sng" w="28575">
            <a:solidFill>
              <a:schemeClr val="dk2"/>
            </a:solidFill>
            <a:prstDash val="solid"/>
            <a:round/>
            <a:headEnd len="med" w="med" type="none"/>
            <a:tailEnd len="med" w="med" type="triangle"/>
          </a:ln>
        </p:spPr>
      </p:cxnSp>
      <p:sp>
        <p:nvSpPr>
          <p:cNvPr id="2048" name="Google Shape;2048;p177"/>
          <p:cNvSpPr/>
          <p:nvPr/>
        </p:nvSpPr>
        <p:spPr>
          <a:xfrm>
            <a:off x="3895625" y="3657625"/>
            <a:ext cx="624000" cy="622800"/>
          </a:xfrm>
          <a:prstGeom prst="donut">
            <a:avLst>
              <a:gd fmla="val 17363"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1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Constructors</a:t>
            </a:r>
            <a:endParaRPr/>
          </a:p>
        </p:txBody>
      </p:sp>
      <p:sp>
        <p:nvSpPr>
          <p:cNvPr id="2054" name="Google Shape;2054;p178"/>
          <p:cNvSpPr txBox="1"/>
          <p:nvPr>
            <p:ph idx="1" type="body"/>
          </p:nvPr>
        </p:nvSpPr>
        <p:spPr>
          <a:xfrm>
            <a:off x="729450" y="1519675"/>
            <a:ext cx="7688400" cy="2793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1A1A1A"/>
              </a:buClr>
              <a:buSzPts val="2400"/>
              <a:buChar char="●"/>
            </a:pPr>
            <a:r>
              <a:rPr lang="en-CA" sz="2400">
                <a:solidFill>
                  <a:srgbClr val="1A1A1A"/>
                </a:solidFill>
              </a:rPr>
              <a:t>Special member functions whose job is to instantiate an object</a:t>
            </a:r>
            <a:endParaRPr sz="2400">
              <a:solidFill>
                <a:srgbClr val="1A1A1A"/>
              </a:solidFill>
            </a:endParaRPr>
          </a:p>
          <a:p>
            <a:pPr indent="-381000" lvl="0" marL="457200" rtl="0" algn="l">
              <a:spcBef>
                <a:spcPts val="0"/>
              </a:spcBef>
              <a:spcAft>
                <a:spcPts val="0"/>
              </a:spcAft>
              <a:buClr>
                <a:srgbClr val="1A1A1A"/>
              </a:buClr>
              <a:buSzPts val="2400"/>
              <a:buChar char="●"/>
            </a:pPr>
            <a:r>
              <a:rPr lang="en-CA" sz="2400">
                <a:solidFill>
                  <a:srgbClr val="1A1A1A"/>
                </a:solidFill>
              </a:rPr>
              <a:t>You can pass values to populate data members during instantiation (ie. </a:t>
            </a:r>
            <a:r>
              <a:rPr lang="en-CA" sz="2400">
                <a:solidFill>
                  <a:srgbClr val="1A1A1A"/>
                </a:solidFill>
              </a:rPr>
              <a:t>declaration</a:t>
            </a:r>
            <a:r>
              <a:rPr lang="en-CA" sz="2400">
                <a:solidFill>
                  <a:srgbClr val="1A1A1A"/>
                </a:solidFill>
              </a:rPr>
              <a:t>)</a:t>
            </a:r>
            <a:endParaRPr sz="2400">
              <a:solidFill>
                <a:srgbClr val="1A1A1A"/>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1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How to Identify a Constructor?</a:t>
            </a:r>
            <a:endParaRPr/>
          </a:p>
        </p:txBody>
      </p:sp>
      <p:sp>
        <p:nvSpPr>
          <p:cNvPr id="2060" name="Google Shape;2060;p179"/>
          <p:cNvSpPr txBox="1"/>
          <p:nvPr>
            <p:ph idx="1" type="body"/>
          </p:nvPr>
        </p:nvSpPr>
        <p:spPr>
          <a:xfrm>
            <a:off x="280700" y="1331025"/>
            <a:ext cx="5749200" cy="2261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Char char="●"/>
            </a:pPr>
            <a:r>
              <a:rPr lang="en-CA" sz="2200">
                <a:solidFill>
                  <a:srgbClr val="000000"/>
                </a:solidFill>
              </a:rPr>
              <a:t>A constructor has to:</a:t>
            </a:r>
            <a:endParaRPr sz="2200">
              <a:solidFill>
                <a:srgbClr val="000000"/>
              </a:solidFill>
            </a:endParaRPr>
          </a:p>
          <a:p>
            <a:pPr indent="-355600" lvl="1" marL="914400" rtl="0" algn="l">
              <a:spcBef>
                <a:spcPts val="0"/>
              </a:spcBef>
              <a:spcAft>
                <a:spcPts val="0"/>
              </a:spcAft>
              <a:buClr>
                <a:srgbClr val="000000"/>
              </a:buClr>
              <a:buSzPts val="2000"/>
              <a:buChar char="○"/>
            </a:pPr>
            <a:r>
              <a:rPr lang="en-CA" sz="2000">
                <a:solidFill>
                  <a:srgbClr val="000000"/>
                </a:solidFill>
              </a:rPr>
              <a:t>Have the same name as the class</a:t>
            </a:r>
            <a:endParaRPr sz="2000">
              <a:solidFill>
                <a:srgbClr val="000000"/>
              </a:solidFill>
            </a:endParaRPr>
          </a:p>
          <a:p>
            <a:pPr indent="-355600" lvl="1" marL="914400" rtl="0" algn="l">
              <a:spcBef>
                <a:spcPts val="0"/>
              </a:spcBef>
              <a:spcAft>
                <a:spcPts val="0"/>
              </a:spcAft>
              <a:buClr>
                <a:srgbClr val="000000"/>
              </a:buClr>
              <a:buSzPts val="2000"/>
              <a:buChar char="○"/>
            </a:pPr>
            <a:r>
              <a:rPr lang="en-CA" sz="2000">
                <a:solidFill>
                  <a:srgbClr val="000000"/>
                </a:solidFill>
              </a:rPr>
              <a:t>Have NO return value - not even void</a:t>
            </a:r>
            <a:endParaRPr sz="2000">
              <a:solidFill>
                <a:srgbClr val="000000"/>
              </a:solidFill>
            </a:endParaRPr>
          </a:p>
          <a:p>
            <a:pPr indent="-355600" lvl="1" marL="914400" rtl="0" algn="l">
              <a:spcBef>
                <a:spcPts val="0"/>
              </a:spcBef>
              <a:spcAft>
                <a:spcPts val="0"/>
              </a:spcAft>
              <a:buClr>
                <a:srgbClr val="000000"/>
              </a:buClr>
              <a:buSzPts val="2000"/>
              <a:buChar char="○"/>
            </a:pPr>
            <a:r>
              <a:rPr lang="en-CA" sz="2000">
                <a:solidFill>
                  <a:srgbClr val="000000"/>
                </a:solidFill>
              </a:rPr>
              <a:t>Be public</a:t>
            </a:r>
            <a:endParaRPr sz="2000">
              <a:solidFill>
                <a:srgbClr val="000000"/>
              </a:solidFill>
            </a:endParaRPr>
          </a:p>
          <a:p>
            <a:pPr indent="-355600" lvl="0" marL="457200" rtl="0" algn="l">
              <a:spcBef>
                <a:spcPts val="0"/>
              </a:spcBef>
              <a:spcAft>
                <a:spcPts val="0"/>
              </a:spcAft>
              <a:buSzPts val="2000"/>
              <a:buChar char="●"/>
            </a:pPr>
            <a:r>
              <a:rPr lang="en-CA" sz="2000">
                <a:solidFill>
                  <a:srgbClr val="000000"/>
                </a:solidFill>
              </a:rPr>
              <a:t>Invoked when an object is</a:t>
            </a:r>
            <a:r>
              <a:rPr lang="en-CA" sz="2000">
                <a:solidFill>
                  <a:schemeClr val="accent3"/>
                </a:solidFill>
              </a:rPr>
              <a:t> instantiated </a:t>
            </a:r>
            <a:endParaRPr sz="2000">
              <a:solidFill>
                <a:schemeClr val="accent3"/>
              </a:solidFill>
            </a:endParaRPr>
          </a:p>
          <a:p>
            <a:pPr indent="-355600" lvl="1" marL="914400" rtl="0" algn="l">
              <a:spcBef>
                <a:spcPts val="0"/>
              </a:spcBef>
              <a:spcAft>
                <a:spcPts val="0"/>
              </a:spcAft>
              <a:buClr>
                <a:schemeClr val="dk1"/>
              </a:buClr>
              <a:buSzPts val="2000"/>
              <a:buChar char="○"/>
            </a:pPr>
            <a:r>
              <a:rPr lang="en-CA" sz="2000">
                <a:solidFill>
                  <a:schemeClr val="dk1"/>
                </a:solidFill>
              </a:rPr>
              <a:t>Which line will cause the constructor to be invoked?</a:t>
            </a:r>
            <a:endParaRPr sz="2000">
              <a:solidFill>
                <a:schemeClr val="dk1"/>
              </a:solidFill>
            </a:endParaRPr>
          </a:p>
          <a:p>
            <a:pPr indent="0" lvl="0" marL="0" rtl="0" algn="l">
              <a:spcBef>
                <a:spcPts val="1200"/>
              </a:spcBef>
              <a:spcAft>
                <a:spcPts val="1200"/>
              </a:spcAft>
              <a:buNone/>
            </a:pPr>
            <a:r>
              <a:t/>
            </a:r>
            <a:endParaRPr sz="2000">
              <a:solidFill>
                <a:schemeClr val="accent3"/>
              </a:solidFill>
            </a:endParaRPr>
          </a:p>
        </p:txBody>
      </p:sp>
      <p:pic>
        <p:nvPicPr>
          <p:cNvPr id="2061" name="Google Shape;2061;p179"/>
          <p:cNvPicPr preferRelativeResize="0"/>
          <p:nvPr/>
        </p:nvPicPr>
        <p:blipFill rotWithShape="1">
          <a:blip r:embed="rId3">
            <a:alphaModFix/>
          </a:blip>
          <a:srcRect b="9626" l="0" r="0" t="21611"/>
          <a:stretch/>
        </p:blipFill>
        <p:spPr>
          <a:xfrm>
            <a:off x="928200" y="3989900"/>
            <a:ext cx="2067950" cy="889800"/>
          </a:xfrm>
          <a:prstGeom prst="rect">
            <a:avLst/>
          </a:prstGeom>
          <a:noFill/>
          <a:ln cap="flat" cmpd="sng" w="38100">
            <a:solidFill>
              <a:schemeClr val="dk1"/>
            </a:solidFill>
            <a:prstDash val="solid"/>
            <a:round/>
            <a:headEnd len="sm" w="sm" type="none"/>
            <a:tailEnd len="sm" w="sm" type="none"/>
          </a:ln>
        </p:spPr>
      </p:pic>
      <p:sp>
        <p:nvSpPr>
          <p:cNvPr id="2062" name="Google Shape;2062;p179"/>
          <p:cNvSpPr txBox="1"/>
          <p:nvPr>
            <p:ph idx="1" type="body"/>
          </p:nvPr>
        </p:nvSpPr>
        <p:spPr>
          <a:xfrm>
            <a:off x="5966375" y="1536300"/>
            <a:ext cx="2542500" cy="30567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lang="en-CA" sz="1807">
                <a:highlight>
                  <a:schemeClr val="accent4"/>
                </a:highlight>
              </a:rPr>
              <a:t>//Student.h</a:t>
            </a:r>
            <a:endParaRPr sz="1807">
              <a:highlight>
                <a:schemeClr val="accent4"/>
              </a:highlight>
            </a:endParaRPr>
          </a:p>
          <a:p>
            <a:pPr indent="0" lvl="0" marL="0" rtl="0" algn="l">
              <a:lnSpc>
                <a:spcPct val="80000"/>
              </a:lnSpc>
              <a:spcBef>
                <a:spcPts val="1200"/>
              </a:spcBef>
              <a:spcAft>
                <a:spcPts val="0"/>
              </a:spcAft>
              <a:buSzPts val="852"/>
              <a:buNone/>
            </a:pPr>
            <a:r>
              <a:rPr lang="en-CA" sz="1807">
                <a:solidFill>
                  <a:schemeClr val="dk1"/>
                </a:solidFill>
              </a:rPr>
              <a:t>class</a:t>
            </a:r>
            <a:r>
              <a:rPr lang="en-CA" sz="1807"/>
              <a:t> Student {</a:t>
            </a:r>
            <a:endParaRPr sz="1807"/>
          </a:p>
          <a:p>
            <a:pPr indent="0" lvl="0" marL="457200" rtl="0" algn="l">
              <a:lnSpc>
                <a:spcPct val="80000"/>
              </a:lnSpc>
              <a:spcBef>
                <a:spcPts val="1200"/>
              </a:spcBef>
              <a:spcAft>
                <a:spcPts val="0"/>
              </a:spcAft>
              <a:buSzPts val="852"/>
              <a:buNone/>
            </a:pPr>
            <a:r>
              <a:rPr lang="en-CA" sz="1807">
                <a:solidFill>
                  <a:schemeClr val="accent3"/>
                </a:solidFill>
              </a:rPr>
              <a:t>private:</a:t>
            </a:r>
            <a:endParaRPr sz="1807">
              <a:solidFill>
                <a:schemeClr val="accent3"/>
              </a:solidFill>
            </a:endParaRPr>
          </a:p>
          <a:p>
            <a:pPr indent="0" lvl="0" marL="457200" rtl="0" algn="l">
              <a:lnSpc>
                <a:spcPct val="80000"/>
              </a:lnSpc>
              <a:spcBef>
                <a:spcPts val="1200"/>
              </a:spcBef>
              <a:spcAft>
                <a:spcPts val="0"/>
              </a:spcAft>
              <a:buSzPts val="852"/>
              <a:buNone/>
            </a:pPr>
            <a:r>
              <a:rPr lang="en-CA" sz="1807"/>
              <a:t>	int height;</a:t>
            </a:r>
            <a:endParaRPr sz="1807"/>
          </a:p>
          <a:p>
            <a:pPr indent="0" lvl="0" marL="457200" rtl="0" algn="l">
              <a:lnSpc>
                <a:spcPct val="80000"/>
              </a:lnSpc>
              <a:spcBef>
                <a:spcPts val="1200"/>
              </a:spcBef>
              <a:spcAft>
                <a:spcPts val="0"/>
              </a:spcAft>
              <a:buSzPts val="852"/>
              <a:buNone/>
            </a:pPr>
            <a:r>
              <a:rPr lang="en-CA" sz="1807"/>
              <a:t>	int age;</a:t>
            </a:r>
            <a:endParaRPr sz="1807"/>
          </a:p>
          <a:p>
            <a:pPr indent="0" lvl="0" marL="457200" rtl="0" algn="l">
              <a:lnSpc>
                <a:spcPct val="80000"/>
              </a:lnSpc>
              <a:spcBef>
                <a:spcPts val="1200"/>
              </a:spcBef>
              <a:spcAft>
                <a:spcPts val="0"/>
              </a:spcAft>
              <a:buSzPts val="852"/>
              <a:buNone/>
            </a:pPr>
            <a:r>
              <a:rPr lang="en-CA" sz="1807">
                <a:solidFill>
                  <a:schemeClr val="accent3"/>
                </a:solidFill>
              </a:rPr>
              <a:t>public:</a:t>
            </a:r>
            <a:endParaRPr sz="1807">
              <a:solidFill>
                <a:schemeClr val="accent3"/>
              </a:solidFill>
            </a:endParaRPr>
          </a:p>
          <a:p>
            <a:pPr indent="0" lvl="0" marL="457200" rtl="0" algn="l">
              <a:lnSpc>
                <a:spcPct val="80000"/>
              </a:lnSpc>
              <a:spcBef>
                <a:spcPts val="1200"/>
              </a:spcBef>
              <a:spcAft>
                <a:spcPts val="0"/>
              </a:spcAft>
              <a:buSzPts val="852"/>
              <a:buNone/>
            </a:pPr>
            <a:r>
              <a:rPr lang="en-CA" sz="1807"/>
              <a:t>	Student();</a:t>
            </a:r>
            <a:endParaRPr sz="1807"/>
          </a:p>
          <a:p>
            <a:pPr indent="0" lvl="0" marL="0" rtl="0" algn="l">
              <a:lnSpc>
                <a:spcPct val="80000"/>
              </a:lnSpc>
              <a:spcBef>
                <a:spcPts val="1200"/>
              </a:spcBef>
              <a:spcAft>
                <a:spcPts val="1200"/>
              </a:spcAft>
              <a:buSzPts val="852"/>
              <a:buNone/>
            </a:pPr>
            <a:r>
              <a:rPr lang="en-CA" sz="1807"/>
              <a:t>};</a:t>
            </a:r>
            <a:endParaRPr sz="1807"/>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1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Constructor Code</a:t>
            </a:r>
            <a:endParaRPr/>
          </a:p>
        </p:txBody>
      </p:sp>
      <p:sp>
        <p:nvSpPr>
          <p:cNvPr id="2068" name="Google Shape;2068;p180"/>
          <p:cNvSpPr txBox="1"/>
          <p:nvPr>
            <p:ph idx="1" type="body"/>
          </p:nvPr>
        </p:nvSpPr>
        <p:spPr>
          <a:xfrm>
            <a:off x="727650" y="1642175"/>
            <a:ext cx="3165300" cy="30567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lang="en-CA" sz="1807">
                <a:highlight>
                  <a:schemeClr val="accent4"/>
                </a:highlight>
              </a:rPr>
              <a:t>//Student.h</a:t>
            </a:r>
            <a:endParaRPr sz="1807">
              <a:highlight>
                <a:schemeClr val="accent4"/>
              </a:highlight>
            </a:endParaRPr>
          </a:p>
          <a:p>
            <a:pPr indent="0" lvl="0" marL="0" rtl="0" algn="l">
              <a:lnSpc>
                <a:spcPct val="80000"/>
              </a:lnSpc>
              <a:spcBef>
                <a:spcPts val="1200"/>
              </a:spcBef>
              <a:spcAft>
                <a:spcPts val="0"/>
              </a:spcAft>
              <a:buSzPts val="852"/>
              <a:buNone/>
            </a:pPr>
            <a:r>
              <a:rPr lang="en-CA" sz="1807">
                <a:solidFill>
                  <a:schemeClr val="dk1"/>
                </a:solidFill>
              </a:rPr>
              <a:t>class</a:t>
            </a:r>
            <a:r>
              <a:rPr lang="en-CA" sz="1807"/>
              <a:t> Student {</a:t>
            </a:r>
            <a:endParaRPr sz="1807"/>
          </a:p>
          <a:p>
            <a:pPr indent="0" lvl="0" marL="457200" rtl="0" algn="l">
              <a:lnSpc>
                <a:spcPct val="80000"/>
              </a:lnSpc>
              <a:spcBef>
                <a:spcPts val="1200"/>
              </a:spcBef>
              <a:spcAft>
                <a:spcPts val="0"/>
              </a:spcAft>
              <a:buSzPts val="852"/>
              <a:buNone/>
            </a:pPr>
            <a:r>
              <a:rPr lang="en-CA" sz="1807">
                <a:solidFill>
                  <a:schemeClr val="accent3"/>
                </a:solidFill>
              </a:rPr>
              <a:t>private:</a:t>
            </a:r>
            <a:endParaRPr sz="1807">
              <a:solidFill>
                <a:schemeClr val="accent3"/>
              </a:solidFill>
            </a:endParaRPr>
          </a:p>
          <a:p>
            <a:pPr indent="0" lvl="0" marL="457200" rtl="0" algn="l">
              <a:lnSpc>
                <a:spcPct val="80000"/>
              </a:lnSpc>
              <a:spcBef>
                <a:spcPts val="1200"/>
              </a:spcBef>
              <a:spcAft>
                <a:spcPts val="0"/>
              </a:spcAft>
              <a:buSzPts val="852"/>
              <a:buNone/>
            </a:pPr>
            <a:r>
              <a:rPr lang="en-CA" sz="1807"/>
              <a:t>	int height;</a:t>
            </a:r>
            <a:endParaRPr sz="1807"/>
          </a:p>
          <a:p>
            <a:pPr indent="0" lvl="0" marL="457200" rtl="0" algn="l">
              <a:lnSpc>
                <a:spcPct val="80000"/>
              </a:lnSpc>
              <a:spcBef>
                <a:spcPts val="1200"/>
              </a:spcBef>
              <a:spcAft>
                <a:spcPts val="0"/>
              </a:spcAft>
              <a:buSzPts val="852"/>
              <a:buNone/>
            </a:pPr>
            <a:r>
              <a:rPr lang="en-CA" sz="1807"/>
              <a:t>	int age;</a:t>
            </a:r>
            <a:endParaRPr sz="1807"/>
          </a:p>
          <a:p>
            <a:pPr indent="0" lvl="0" marL="457200" rtl="0" algn="l">
              <a:lnSpc>
                <a:spcPct val="80000"/>
              </a:lnSpc>
              <a:spcBef>
                <a:spcPts val="1200"/>
              </a:spcBef>
              <a:spcAft>
                <a:spcPts val="0"/>
              </a:spcAft>
              <a:buSzPts val="852"/>
              <a:buNone/>
            </a:pPr>
            <a:r>
              <a:rPr lang="en-CA" sz="1807">
                <a:solidFill>
                  <a:schemeClr val="accent3"/>
                </a:solidFill>
              </a:rPr>
              <a:t>public:</a:t>
            </a:r>
            <a:endParaRPr sz="1807">
              <a:solidFill>
                <a:schemeClr val="accent3"/>
              </a:solidFill>
            </a:endParaRPr>
          </a:p>
          <a:p>
            <a:pPr indent="0" lvl="0" marL="457200" rtl="0" algn="l">
              <a:lnSpc>
                <a:spcPct val="80000"/>
              </a:lnSpc>
              <a:spcBef>
                <a:spcPts val="1200"/>
              </a:spcBef>
              <a:spcAft>
                <a:spcPts val="0"/>
              </a:spcAft>
              <a:buSzPts val="852"/>
              <a:buNone/>
            </a:pPr>
            <a:r>
              <a:rPr lang="en-CA" sz="1807"/>
              <a:t>	Student();</a:t>
            </a:r>
            <a:endParaRPr sz="1807"/>
          </a:p>
          <a:p>
            <a:pPr indent="0" lvl="0" marL="0" rtl="0" algn="l">
              <a:lnSpc>
                <a:spcPct val="80000"/>
              </a:lnSpc>
              <a:spcBef>
                <a:spcPts val="1200"/>
              </a:spcBef>
              <a:spcAft>
                <a:spcPts val="1200"/>
              </a:spcAft>
              <a:buSzPts val="852"/>
              <a:buNone/>
            </a:pPr>
            <a:r>
              <a:rPr lang="en-CA" sz="1807"/>
              <a:t>};</a:t>
            </a:r>
            <a:endParaRPr sz="1807"/>
          </a:p>
        </p:txBody>
      </p:sp>
      <p:sp>
        <p:nvSpPr>
          <p:cNvPr id="2069" name="Google Shape;2069;p180"/>
          <p:cNvSpPr txBox="1"/>
          <p:nvPr>
            <p:ph idx="4294967295" type="body"/>
          </p:nvPr>
        </p:nvSpPr>
        <p:spPr>
          <a:xfrm>
            <a:off x="4070250" y="1642175"/>
            <a:ext cx="4786200" cy="25701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CA" sz="1700">
                <a:highlight>
                  <a:schemeClr val="accent4"/>
                </a:highlight>
              </a:rPr>
              <a:t>//Student.c</a:t>
            </a:r>
            <a:endParaRPr sz="1700">
              <a:highlight>
                <a:schemeClr val="accent4"/>
              </a:highlight>
            </a:endParaRPr>
          </a:p>
          <a:p>
            <a:pPr indent="0" lvl="0" marL="0" rtl="0" algn="l">
              <a:lnSpc>
                <a:spcPct val="105000"/>
              </a:lnSpc>
              <a:spcBef>
                <a:spcPts val="1200"/>
              </a:spcBef>
              <a:spcAft>
                <a:spcPts val="0"/>
              </a:spcAft>
              <a:buNone/>
            </a:pPr>
            <a:r>
              <a:rPr lang="en-CA" sz="1700">
                <a:solidFill>
                  <a:schemeClr val="accent3"/>
                </a:solidFill>
              </a:rPr>
              <a:t>Student::Student()</a:t>
            </a:r>
            <a:endParaRPr sz="1700">
              <a:solidFill>
                <a:schemeClr val="accent3"/>
              </a:solidFill>
            </a:endParaRPr>
          </a:p>
          <a:p>
            <a:pPr indent="0" lvl="0" marL="0" rtl="0" algn="l">
              <a:lnSpc>
                <a:spcPct val="105000"/>
              </a:lnSpc>
              <a:spcBef>
                <a:spcPts val="1200"/>
              </a:spcBef>
              <a:spcAft>
                <a:spcPts val="0"/>
              </a:spcAft>
              <a:buNone/>
            </a:pPr>
            <a:r>
              <a:rPr lang="en-CA" sz="1700"/>
              <a:t>{</a:t>
            </a:r>
            <a:endParaRPr sz="1700"/>
          </a:p>
          <a:p>
            <a:pPr indent="0" lvl="0" marL="0" rtl="0" algn="l">
              <a:lnSpc>
                <a:spcPct val="105000"/>
              </a:lnSpc>
              <a:spcBef>
                <a:spcPts val="1200"/>
              </a:spcBef>
              <a:spcAft>
                <a:spcPts val="0"/>
              </a:spcAft>
              <a:buNone/>
            </a:pPr>
            <a:r>
              <a:rPr lang="en-CA" sz="1700"/>
              <a:t>	height = age = 0;</a:t>
            </a:r>
            <a:endParaRPr sz="1700"/>
          </a:p>
          <a:p>
            <a:pPr indent="0" lvl="0" marL="0" rtl="0" algn="l">
              <a:lnSpc>
                <a:spcPct val="105000"/>
              </a:lnSpc>
              <a:spcBef>
                <a:spcPts val="1200"/>
              </a:spcBef>
              <a:spcAft>
                <a:spcPts val="0"/>
              </a:spcAft>
              <a:buNone/>
            </a:pPr>
            <a:r>
              <a:rPr lang="en-CA" sz="1700"/>
              <a:t>	cout &lt;&lt; “Student data initialized!” &lt;&lt; endl;</a:t>
            </a:r>
            <a:endParaRPr sz="2100"/>
          </a:p>
          <a:p>
            <a:pPr indent="0" lvl="0" marL="0" rtl="0" algn="l">
              <a:lnSpc>
                <a:spcPct val="105000"/>
              </a:lnSpc>
              <a:spcBef>
                <a:spcPts val="1200"/>
              </a:spcBef>
              <a:spcAft>
                <a:spcPts val="1200"/>
              </a:spcAft>
              <a:buNone/>
            </a:pPr>
            <a:r>
              <a:rPr lang="en-CA" sz="1700"/>
              <a:t>}</a:t>
            </a:r>
            <a:endParaRPr sz="1700"/>
          </a:p>
        </p:txBody>
      </p:sp>
      <p:cxnSp>
        <p:nvCxnSpPr>
          <p:cNvPr id="2070" name="Google Shape;2070;p180"/>
          <p:cNvCxnSpPr/>
          <p:nvPr/>
        </p:nvCxnSpPr>
        <p:spPr>
          <a:xfrm flipH="1">
            <a:off x="2857600" y="3852350"/>
            <a:ext cx="888900" cy="412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1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Multiple Constructors</a:t>
            </a:r>
            <a:endParaRPr sz="2600"/>
          </a:p>
          <a:p>
            <a:pPr indent="0" lvl="0" marL="0" rtl="0" algn="l">
              <a:spcBef>
                <a:spcPts val="0"/>
              </a:spcBef>
              <a:spcAft>
                <a:spcPts val="0"/>
              </a:spcAft>
              <a:buNone/>
            </a:pPr>
            <a:r>
              <a:t/>
            </a:r>
            <a:endParaRPr/>
          </a:p>
        </p:txBody>
      </p:sp>
      <p:sp>
        <p:nvSpPr>
          <p:cNvPr id="2076" name="Google Shape;2076;p181"/>
          <p:cNvSpPr txBox="1"/>
          <p:nvPr>
            <p:ph idx="1" type="body"/>
          </p:nvPr>
        </p:nvSpPr>
        <p:spPr>
          <a:xfrm>
            <a:off x="729450" y="1422825"/>
            <a:ext cx="7688700" cy="3639300"/>
          </a:xfrm>
          <a:prstGeom prst="rect">
            <a:avLst/>
          </a:prstGeom>
        </p:spPr>
        <p:txBody>
          <a:bodyPr anchorCtr="0" anchor="t" bIns="91425" lIns="91425" spcFirstLastPara="1" rIns="91425" wrap="square" tIns="91425">
            <a:noAutofit/>
          </a:bodyPr>
          <a:lstStyle/>
          <a:p>
            <a:pPr indent="-372110" lvl="0" marL="457200" rtl="0" algn="l">
              <a:lnSpc>
                <a:spcPct val="85000"/>
              </a:lnSpc>
              <a:spcBef>
                <a:spcPts val="0"/>
              </a:spcBef>
              <a:spcAft>
                <a:spcPts val="0"/>
              </a:spcAft>
              <a:buClr>
                <a:srgbClr val="000000"/>
              </a:buClr>
              <a:buSzPts val="2260"/>
              <a:buChar char="●"/>
            </a:pPr>
            <a:r>
              <a:rPr lang="en-CA" sz="2260">
                <a:solidFill>
                  <a:srgbClr val="000000"/>
                </a:solidFill>
              </a:rPr>
              <a:t>Initialize objects in different ways?</a:t>
            </a:r>
            <a:endParaRPr sz="2260">
              <a:solidFill>
                <a:srgbClr val="000000"/>
              </a:solidFill>
            </a:endParaRPr>
          </a:p>
          <a:p>
            <a:pPr indent="-363219" lvl="1" marL="914400" rtl="0" algn="l">
              <a:lnSpc>
                <a:spcPct val="85000"/>
              </a:lnSpc>
              <a:spcBef>
                <a:spcPts val="0"/>
              </a:spcBef>
              <a:spcAft>
                <a:spcPts val="0"/>
              </a:spcAft>
              <a:buClr>
                <a:schemeClr val="dk1"/>
              </a:buClr>
              <a:buSzPts val="2120"/>
              <a:buChar char="○"/>
            </a:pPr>
            <a:r>
              <a:rPr lang="en-CA" sz="2120">
                <a:solidFill>
                  <a:schemeClr val="dk1"/>
                </a:solidFill>
              </a:rPr>
              <a:t>Multiple constructors needed</a:t>
            </a:r>
            <a:endParaRPr sz="2220">
              <a:solidFill>
                <a:schemeClr val="dk1"/>
              </a:solidFill>
            </a:endParaRPr>
          </a:p>
          <a:p>
            <a:pPr indent="0" lvl="0" marL="0" rtl="0" algn="l">
              <a:lnSpc>
                <a:spcPct val="85000"/>
              </a:lnSpc>
              <a:spcBef>
                <a:spcPts val="1200"/>
              </a:spcBef>
              <a:spcAft>
                <a:spcPts val="0"/>
              </a:spcAft>
              <a:buNone/>
            </a:pPr>
            <a:r>
              <a:t/>
            </a:r>
            <a:endParaRPr sz="2260">
              <a:solidFill>
                <a:srgbClr val="000000"/>
              </a:solidFill>
            </a:endParaRPr>
          </a:p>
          <a:p>
            <a:pPr indent="-372110" lvl="0" marL="457200" rtl="0" algn="l">
              <a:lnSpc>
                <a:spcPct val="85000"/>
              </a:lnSpc>
              <a:spcBef>
                <a:spcPts val="1200"/>
              </a:spcBef>
              <a:spcAft>
                <a:spcPts val="0"/>
              </a:spcAft>
              <a:buClr>
                <a:srgbClr val="000000"/>
              </a:buClr>
              <a:buSzPts val="2260"/>
              <a:buChar char="●"/>
            </a:pPr>
            <a:r>
              <a:rPr lang="en-CA" sz="2260">
                <a:solidFill>
                  <a:srgbClr val="000000"/>
                </a:solidFill>
              </a:rPr>
              <a:t>Use function overloading (supported in C++)</a:t>
            </a:r>
            <a:endParaRPr sz="2260">
              <a:solidFill>
                <a:srgbClr val="000000"/>
              </a:solidFill>
            </a:endParaRPr>
          </a:p>
          <a:p>
            <a:pPr indent="0" lvl="0" marL="0" rtl="0" algn="l">
              <a:lnSpc>
                <a:spcPct val="85000"/>
              </a:lnSpc>
              <a:spcBef>
                <a:spcPts val="1200"/>
              </a:spcBef>
              <a:spcAft>
                <a:spcPts val="0"/>
              </a:spcAft>
              <a:buNone/>
            </a:pPr>
            <a:r>
              <a:rPr b="1" lang="en-CA" sz="2260">
                <a:solidFill>
                  <a:srgbClr val="000000"/>
                </a:solidFill>
              </a:rPr>
              <a:t>Function Overloading</a:t>
            </a:r>
            <a:r>
              <a:rPr lang="en-CA" sz="2260">
                <a:solidFill>
                  <a:srgbClr val="000000"/>
                </a:solidFill>
              </a:rPr>
              <a:t>: A function with the same name, but with a different parameter list:</a:t>
            </a:r>
            <a:endParaRPr sz="2260">
              <a:solidFill>
                <a:srgbClr val="000000"/>
              </a:solidFill>
            </a:endParaRPr>
          </a:p>
          <a:p>
            <a:pPr indent="-361950" lvl="0" marL="457200" rtl="0" algn="l">
              <a:lnSpc>
                <a:spcPct val="85000"/>
              </a:lnSpc>
              <a:spcBef>
                <a:spcPts val="1200"/>
              </a:spcBef>
              <a:spcAft>
                <a:spcPts val="0"/>
              </a:spcAft>
              <a:buClr>
                <a:schemeClr val="dk1"/>
              </a:buClr>
              <a:buSzPts val="2100"/>
              <a:buAutoNum type="arabicPeriod"/>
            </a:pPr>
            <a:r>
              <a:rPr lang="en-CA" sz="2120">
                <a:solidFill>
                  <a:schemeClr val="dk1"/>
                </a:solidFill>
              </a:rPr>
              <a:t>Different amount of parameters</a:t>
            </a:r>
            <a:endParaRPr sz="2120">
              <a:solidFill>
                <a:schemeClr val="dk1"/>
              </a:solidFill>
            </a:endParaRPr>
          </a:p>
          <a:p>
            <a:pPr indent="-361950" lvl="0" marL="457200" rtl="0" algn="l">
              <a:lnSpc>
                <a:spcPct val="85000"/>
              </a:lnSpc>
              <a:spcBef>
                <a:spcPts val="0"/>
              </a:spcBef>
              <a:spcAft>
                <a:spcPts val="0"/>
              </a:spcAft>
              <a:buClr>
                <a:schemeClr val="dk1"/>
              </a:buClr>
              <a:buSzPts val="2100"/>
              <a:buAutoNum type="arabicPeriod"/>
            </a:pPr>
            <a:r>
              <a:rPr lang="en-CA" sz="2120">
                <a:solidFill>
                  <a:schemeClr val="dk1"/>
                </a:solidFill>
              </a:rPr>
              <a:t>Different types of parameters</a:t>
            </a:r>
            <a:endParaRPr sz="2260">
              <a:solidFill>
                <a:srgbClr val="000000"/>
              </a:solidFill>
            </a:endParaRPr>
          </a:p>
          <a:p>
            <a:pPr indent="0" lvl="0" marL="0" rtl="0" algn="l">
              <a:lnSpc>
                <a:spcPct val="85000"/>
              </a:lnSpc>
              <a:spcBef>
                <a:spcPts val="1200"/>
              </a:spcBef>
              <a:spcAft>
                <a:spcPts val="1200"/>
              </a:spcAft>
              <a:buNone/>
            </a:pPr>
            <a:r>
              <a:rPr lang="en-CA" sz="2260">
                <a:solidFill>
                  <a:srgbClr val="000000"/>
                </a:solidFill>
              </a:rPr>
              <a:t>*Different variable names </a:t>
            </a:r>
            <a:r>
              <a:rPr lang="en-CA" sz="2260">
                <a:solidFill>
                  <a:schemeClr val="accent3"/>
                </a:solidFill>
              </a:rPr>
              <a:t>WILL NOT WORK</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9" name="Shape 279"/>
        <p:cNvGrpSpPr/>
        <p:nvPr/>
      </p:nvGrpSpPr>
      <p:grpSpPr>
        <a:xfrm>
          <a:off x="0" y="0"/>
          <a:ext cx="0" cy="0"/>
          <a:chOff x="0" y="0"/>
          <a:chExt cx="0" cy="0"/>
        </a:xfrm>
      </p:grpSpPr>
      <p:sp>
        <p:nvSpPr>
          <p:cNvPr id="280" name="Google Shape;28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CA" sz="2700">
                <a:solidFill>
                  <a:srgbClr val="000000"/>
                </a:solidFill>
              </a:rPr>
              <a:t>String Functions - 3</a:t>
            </a:r>
            <a:endParaRPr/>
          </a:p>
        </p:txBody>
      </p:sp>
      <p:sp>
        <p:nvSpPr>
          <p:cNvPr id="281" name="Google Shape;281;p29"/>
          <p:cNvSpPr txBox="1"/>
          <p:nvPr>
            <p:ph idx="1" type="body"/>
          </p:nvPr>
        </p:nvSpPr>
        <p:spPr>
          <a:xfrm>
            <a:off x="727650" y="1269275"/>
            <a:ext cx="7688700" cy="2917200"/>
          </a:xfrm>
          <a:prstGeom prst="rect">
            <a:avLst/>
          </a:prstGeom>
        </p:spPr>
        <p:txBody>
          <a:bodyPr anchorCtr="0" anchor="t" bIns="91425" lIns="91425" spcFirstLastPara="1" rIns="91425" wrap="square" tIns="91425">
            <a:normAutofit/>
          </a:bodyPr>
          <a:lstStyle/>
          <a:p>
            <a:pPr indent="-361950" lvl="0" marL="457200" rtl="0" algn="l">
              <a:lnSpc>
                <a:spcPct val="100000"/>
              </a:lnSpc>
              <a:spcBef>
                <a:spcPts val="0"/>
              </a:spcBef>
              <a:spcAft>
                <a:spcPts val="0"/>
              </a:spcAft>
              <a:buClr>
                <a:schemeClr val="dk1"/>
              </a:buClr>
              <a:buSzPts val="2100"/>
              <a:buChar char="●"/>
            </a:pPr>
            <a:r>
              <a:rPr lang="en-CA" sz="2100">
                <a:solidFill>
                  <a:schemeClr val="dk1"/>
                </a:solidFill>
              </a:rPr>
              <a:t>int atoi(s1);</a:t>
            </a:r>
            <a:endParaRPr sz="2100">
              <a:solidFill>
                <a:schemeClr val="dk1"/>
              </a:solidFill>
            </a:endParaRPr>
          </a:p>
          <a:p>
            <a:pPr indent="0" lvl="0" marL="0" rtl="0" algn="l">
              <a:lnSpc>
                <a:spcPct val="100000"/>
              </a:lnSpc>
              <a:spcBef>
                <a:spcPts val="0"/>
              </a:spcBef>
              <a:spcAft>
                <a:spcPts val="0"/>
              </a:spcAft>
              <a:buNone/>
            </a:pPr>
            <a:r>
              <a:rPr lang="en-CA" sz="2100">
                <a:solidFill>
                  <a:schemeClr val="dk2"/>
                </a:solidFill>
              </a:rPr>
              <a:t>Converting a string to integer</a:t>
            </a:r>
            <a:endParaRPr sz="2100">
              <a:solidFill>
                <a:schemeClr val="dk2"/>
              </a:solidFill>
            </a:endParaRPr>
          </a:p>
          <a:p>
            <a:pPr indent="-361950" lvl="0" marL="457200" rtl="0" algn="l">
              <a:lnSpc>
                <a:spcPct val="100000"/>
              </a:lnSpc>
              <a:spcBef>
                <a:spcPts val="0"/>
              </a:spcBef>
              <a:spcAft>
                <a:spcPts val="0"/>
              </a:spcAft>
              <a:buClr>
                <a:schemeClr val="dk1"/>
              </a:buClr>
              <a:buSzPts val="2100"/>
              <a:buChar char="●"/>
            </a:pPr>
            <a:r>
              <a:rPr lang="en-CA" sz="2100">
                <a:solidFill>
                  <a:schemeClr val="dk1"/>
                </a:solidFill>
              </a:rPr>
              <a:t>float atof(s1);</a:t>
            </a:r>
            <a:endParaRPr sz="2100">
              <a:solidFill>
                <a:schemeClr val="dk1"/>
              </a:solidFill>
            </a:endParaRPr>
          </a:p>
          <a:p>
            <a:pPr indent="0" lvl="0" marL="0" rtl="0" algn="l">
              <a:lnSpc>
                <a:spcPct val="100000"/>
              </a:lnSpc>
              <a:spcBef>
                <a:spcPts val="0"/>
              </a:spcBef>
              <a:spcAft>
                <a:spcPts val="0"/>
              </a:spcAft>
              <a:buNone/>
            </a:pPr>
            <a:r>
              <a:rPr lang="en-CA" sz="2100">
                <a:solidFill>
                  <a:schemeClr val="dk2"/>
                </a:solidFill>
              </a:rPr>
              <a:t>Converting a string to float</a:t>
            </a:r>
            <a:endParaRPr sz="2100">
              <a:solidFill>
                <a:schemeClr val="dk2"/>
              </a:solidFill>
            </a:endParaRPr>
          </a:p>
        </p:txBody>
      </p:sp>
      <p:sp>
        <p:nvSpPr>
          <p:cNvPr id="282" name="Google Shape;282;p29"/>
          <p:cNvSpPr txBox="1"/>
          <p:nvPr/>
        </p:nvSpPr>
        <p:spPr>
          <a:xfrm>
            <a:off x="6295050" y="987025"/>
            <a:ext cx="1820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3100">
                <a:latin typeface="Secular One"/>
                <a:ea typeface="Secular One"/>
                <a:cs typeface="Secular One"/>
                <a:sym typeface="Secular One"/>
              </a:rPr>
              <a:t>a to i()</a:t>
            </a:r>
            <a:endParaRPr sz="3100">
              <a:latin typeface="Secular One"/>
              <a:ea typeface="Secular One"/>
              <a:cs typeface="Secular One"/>
              <a:sym typeface="Secular One"/>
            </a:endParaRPr>
          </a:p>
        </p:txBody>
      </p:sp>
      <p:cxnSp>
        <p:nvCxnSpPr>
          <p:cNvPr id="283" name="Google Shape;283;p29"/>
          <p:cNvCxnSpPr/>
          <p:nvPr/>
        </p:nvCxnSpPr>
        <p:spPr>
          <a:xfrm flipH="1">
            <a:off x="6305975" y="1546350"/>
            <a:ext cx="175500" cy="252300"/>
          </a:xfrm>
          <a:prstGeom prst="straightConnector1">
            <a:avLst/>
          </a:prstGeom>
          <a:noFill/>
          <a:ln cap="flat" cmpd="sng" w="19050">
            <a:solidFill>
              <a:schemeClr val="dk2"/>
            </a:solidFill>
            <a:prstDash val="solid"/>
            <a:round/>
            <a:headEnd len="med" w="med" type="none"/>
            <a:tailEnd len="med" w="med" type="triangle"/>
          </a:ln>
        </p:spPr>
      </p:cxnSp>
      <p:cxnSp>
        <p:nvCxnSpPr>
          <p:cNvPr id="284" name="Google Shape;284;p29"/>
          <p:cNvCxnSpPr/>
          <p:nvPr/>
        </p:nvCxnSpPr>
        <p:spPr>
          <a:xfrm>
            <a:off x="7293025" y="1529850"/>
            <a:ext cx="175500" cy="285300"/>
          </a:xfrm>
          <a:prstGeom prst="straightConnector1">
            <a:avLst/>
          </a:prstGeom>
          <a:noFill/>
          <a:ln cap="flat" cmpd="sng" w="19050">
            <a:solidFill>
              <a:schemeClr val="dk2"/>
            </a:solidFill>
            <a:prstDash val="solid"/>
            <a:round/>
            <a:headEnd len="med" w="med" type="none"/>
            <a:tailEnd len="med" w="med" type="triangle"/>
          </a:ln>
        </p:spPr>
      </p:cxnSp>
      <p:sp>
        <p:nvSpPr>
          <p:cNvPr id="285" name="Google Shape;285;p29"/>
          <p:cNvSpPr txBox="1"/>
          <p:nvPr/>
        </p:nvSpPr>
        <p:spPr>
          <a:xfrm>
            <a:off x="6053775" y="1815150"/>
            <a:ext cx="82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Secular One"/>
                <a:ea typeface="Secular One"/>
                <a:cs typeface="Secular One"/>
                <a:sym typeface="Secular One"/>
              </a:rPr>
              <a:t>ASCII</a:t>
            </a:r>
            <a:endParaRPr>
              <a:latin typeface="Secular One"/>
              <a:ea typeface="Secular One"/>
              <a:cs typeface="Secular One"/>
              <a:sym typeface="Secular One"/>
            </a:endParaRPr>
          </a:p>
        </p:txBody>
      </p:sp>
      <p:sp>
        <p:nvSpPr>
          <p:cNvPr id="286" name="Google Shape;286;p29"/>
          <p:cNvSpPr txBox="1"/>
          <p:nvPr/>
        </p:nvSpPr>
        <p:spPr>
          <a:xfrm>
            <a:off x="7249150" y="1815150"/>
            <a:ext cx="9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Secular One"/>
                <a:ea typeface="Secular One"/>
                <a:cs typeface="Secular One"/>
                <a:sym typeface="Secular One"/>
              </a:rPr>
              <a:t>Integer</a:t>
            </a:r>
            <a:endParaRPr>
              <a:latin typeface="Secular One"/>
              <a:ea typeface="Secular One"/>
              <a:cs typeface="Secular One"/>
              <a:sym typeface="Secular One"/>
            </a:endParaRPr>
          </a:p>
        </p:txBody>
      </p:sp>
      <p:sp>
        <p:nvSpPr>
          <p:cNvPr id="287" name="Google Shape;287;p29"/>
          <p:cNvSpPr/>
          <p:nvPr/>
        </p:nvSpPr>
        <p:spPr>
          <a:xfrm>
            <a:off x="5878525" y="962250"/>
            <a:ext cx="2292000" cy="1420500"/>
          </a:xfrm>
          <a:prstGeom prst="bracePair">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29"/>
          <p:cNvPicPr preferRelativeResize="0"/>
          <p:nvPr/>
        </p:nvPicPr>
        <p:blipFill>
          <a:blip r:embed="rId3">
            <a:alphaModFix/>
          </a:blip>
          <a:stretch>
            <a:fillRect/>
          </a:stretch>
        </p:blipFill>
        <p:spPr>
          <a:xfrm>
            <a:off x="729450" y="2699475"/>
            <a:ext cx="5567508" cy="2260075"/>
          </a:xfrm>
          <a:prstGeom prst="rect">
            <a:avLst/>
          </a:prstGeom>
          <a:noFill/>
          <a:ln>
            <a:noFill/>
          </a:ln>
        </p:spPr>
      </p:pic>
      <p:pic>
        <p:nvPicPr>
          <p:cNvPr id="289" name="Google Shape;289;p29"/>
          <p:cNvPicPr preferRelativeResize="0"/>
          <p:nvPr/>
        </p:nvPicPr>
        <p:blipFill>
          <a:blip r:embed="rId4">
            <a:alphaModFix/>
          </a:blip>
          <a:stretch>
            <a:fillRect/>
          </a:stretch>
        </p:blipFill>
        <p:spPr>
          <a:xfrm>
            <a:off x="6616175" y="3677040"/>
            <a:ext cx="2242150" cy="304925"/>
          </a:xfrm>
          <a:prstGeom prst="rect">
            <a:avLst/>
          </a:prstGeom>
          <a:noFill/>
          <a:ln>
            <a:noFill/>
          </a:ln>
        </p:spPr>
      </p:pic>
      <p:cxnSp>
        <p:nvCxnSpPr>
          <p:cNvPr id="290" name="Google Shape;290;p29"/>
          <p:cNvCxnSpPr/>
          <p:nvPr/>
        </p:nvCxnSpPr>
        <p:spPr>
          <a:xfrm>
            <a:off x="6470500" y="3026875"/>
            <a:ext cx="1129500" cy="493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1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Multiple Constructors</a:t>
            </a:r>
            <a:endParaRPr/>
          </a:p>
        </p:txBody>
      </p:sp>
      <p:sp>
        <p:nvSpPr>
          <p:cNvPr id="2082" name="Google Shape;2082;p182"/>
          <p:cNvSpPr txBox="1"/>
          <p:nvPr>
            <p:ph idx="1" type="body"/>
          </p:nvPr>
        </p:nvSpPr>
        <p:spPr>
          <a:xfrm>
            <a:off x="727650" y="1451675"/>
            <a:ext cx="4574700" cy="35013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lang="en-CA" sz="1807">
                <a:solidFill>
                  <a:srgbClr val="000000"/>
                </a:solidFill>
                <a:highlight>
                  <a:schemeClr val="accent4"/>
                </a:highlight>
              </a:rPr>
              <a:t>//Student.h</a:t>
            </a:r>
            <a:endParaRPr sz="1807">
              <a:solidFill>
                <a:srgbClr val="000000"/>
              </a:solidFill>
              <a:highlight>
                <a:schemeClr val="accent4"/>
              </a:highlight>
            </a:endParaRPr>
          </a:p>
          <a:p>
            <a:pPr indent="0" lvl="0" marL="0" rtl="0" algn="l">
              <a:lnSpc>
                <a:spcPct val="80000"/>
              </a:lnSpc>
              <a:spcBef>
                <a:spcPts val="1200"/>
              </a:spcBef>
              <a:spcAft>
                <a:spcPts val="0"/>
              </a:spcAft>
              <a:buSzPts val="852"/>
              <a:buNone/>
            </a:pPr>
            <a:r>
              <a:rPr lang="en-CA" sz="1807">
                <a:solidFill>
                  <a:schemeClr val="dk1"/>
                </a:solidFill>
              </a:rPr>
              <a:t>class</a:t>
            </a:r>
            <a:r>
              <a:rPr lang="en-CA" sz="1807"/>
              <a:t> </a:t>
            </a:r>
            <a:r>
              <a:rPr lang="en-CA" sz="1807">
                <a:solidFill>
                  <a:srgbClr val="000000"/>
                </a:solidFill>
              </a:rPr>
              <a:t>Student {</a:t>
            </a:r>
            <a:endParaRPr sz="1807">
              <a:solidFill>
                <a:srgbClr val="000000"/>
              </a:solidFill>
            </a:endParaRPr>
          </a:p>
          <a:p>
            <a:pPr indent="0" lvl="0" marL="457200" rtl="0" algn="l">
              <a:lnSpc>
                <a:spcPct val="80000"/>
              </a:lnSpc>
              <a:spcBef>
                <a:spcPts val="1200"/>
              </a:spcBef>
              <a:spcAft>
                <a:spcPts val="0"/>
              </a:spcAft>
              <a:buSzPts val="852"/>
              <a:buNone/>
            </a:pPr>
            <a:r>
              <a:rPr lang="en-CA" sz="1807">
                <a:solidFill>
                  <a:schemeClr val="accent3"/>
                </a:solidFill>
              </a:rPr>
              <a:t>private:</a:t>
            </a:r>
            <a:endParaRPr sz="1807">
              <a:solidFill>
                <a:schemeClr val="accent3"/>
              </a:solidFill>
            </a:endParaRPr>
          </a:p>
          <a:p>
            <a:pPr indent="0" lvl="0" marL="457200" rtl="0" algn="l">
              <a:lnSpc>
                <a:spcPct val="80000"/>
              </a:lnSpc>
              <a:spcBef>
                <a:spcPts val="1200"/>
              </a:spcBef>
              <a:spcAft>
                <a:spcPts val="0"/>
              </a:spcAft>
              <a:buSzPts val="852"/>
              <a:buNone/>
            </a:pPr>
            <a:r>
              <a:rPr lang="en-CA" sz="1807">
                <a:solidFill>
                  <a:srgbClr val="000000"/>
                </a:solidFill>
              </a:rPr>
              <a:t>	int height;</a:t>
            </a:r>
            <a:endParaRPr sz="1807">
              <a:solidFill>
                <a:srgbClr val="000000"/>
              </a:solidFill>
            </a:endParaRPr>
          </a:p>
          <a:p>
            <a:pPr indent="0" lvl="0" marL="457200" rtl="0" algn="l">
              <a:lnSpc>
                <a:spcPct val="80000"/>
              </a:lnSpc>
              <a:spcBef>
                <a:spcPts val="1200"/>
              </a:spcBef>
              <a:spcAft>
                <a:spcPts val="0"/>
              </a:spcAft>
              <a:buSzPts val="852"/>
              <a:buNone/>
            </a:pPr>
            <a:r>
              <a:rPr lang="en-CA" sz="1807">
                <a:solidFill>
                  <a:srgbClr val="000000"/>
                </a:solidFill>
              </a:rPr>
              <a:t>	int age;</a:t>
            </a:r>
            <a:endParaRPr sz="1807">
              <a:solidFill>
                <a:srgbClr val="000000"/>
              </a:solidFill>
            </a:endParaRPr>
          </a:p>
          <a:p>
            <a:pPr indent="0" lvl="0" marL="457200" rtl="0" algn="l">
              <a:lnSpc>
                <a:spcPct val="80000"/>
              </a:lnSpc>
              <a:spcBef>
                <a:spcPts val="1200"/>
              </a:spcBef>
              <a:spcAft>
                <a:spcPts val="0"/>
              </a:spcAft>
              <a:buSzPts val="852"/>
              <a:buNone/>
            </a:pPr>
            <a:r>
              <a:rPr lang="en-CA" sz="1807">
                <a:solidFill>
                  <a:schemeClr val="accent3"/>
                </a:solidFill>
              </a:rPr>
              <a:t>public:</a:t>
            </a:r>
            <a:endParaRPr sz="1807">
              <a:solidFill>
                <a:schemeClr val="accent3"/>
              </a:solidFill>
            </a:endParaRPr>
          </a:p>
          <a:p>
            <a:pPr indent="0" lvl="0" marL="457200" rtl="0" algn="l">
              <a:lnSpc>
                <a:spcPct val="80000"/>
              </a:lnSpc>
              <a:spcBef>
                <a:spcPts val="1200"/>
              </a:spcBef>
              <a:spcAft>
                <a:spcPts val="0"/>
              </a:spcAft>
              <a:buSzPts val="852"/>
              <a:buNone/>
            </a:pPr>
            <a:r>
              <a:rPr lang="en-CA" sz="1807"/>
              <a:t>	</a:t>
            </a:r>
            <a:r>
              <a:rPr lang="en-CA" sz="1807">
                <a:solidFill>
                  <a:srgbClr val="000000"/>
                </a:solidFill>
              </a:rPr>
              <a:t>Student( ); </a:t>
            </a:r>
            <a:r>
              <a:rPr lang="en-CA" sz="1807">
                <a:solidFill>
                  <a:srgbClr val="FF0000"/>
                </a:solidFill>
              </a:rPr>
              <a:t>//default constructor</a:t>
            </a:r>
            <a:endParaRPr sz="1807">
              <a:solidFill>
                <a:srgbClr val="FF0000"/>
              </a:solidFill>
            </a:endParaRPr>
          </a:p>
          <a:p>
            <a:pPr indent="0" lvl="0" marL="457200" rtl="0" algn="l">
              <a:lnSpc>
                <a:spcPct val="80000"/>
              </a:lnSpc>
              <a:spcBef>
                <a:spcPts val="1200"/>
              </a:spcBef>
              <a:spcAft>
                <a:spcPts val="0"/>
              </a:spcAft>
              <a:buSzPts val="852"/>
              <a:buNone/>
            </a:pPr>
            <a:r>
              <a:rPr lang="en-CA" sz="1807">
                <a:solidFill>
                  <a:srgbClr val="000000"/>
                </a:solidFill>
              </a:rPr>
              <a:t>	Student( int, int );</a:t>
            </a:r>
            <a:endParaRPr sz="1807">
              <a:solidFill>
                <a:srgbClr val="000000"/>
              </a:solidFill>
            </a:endParaRPr>
          </a:p>
          <a:p>
            <a:pPr indent="0" lvl="0" marL="0" rtl="0" algn="l">
              <a:lnSpc>
                <a:spcPct val="80000"/>
              </a:lnSpc>
              <a:spcBef>
                <a:spcPts val="1200"/>
              </a:spcBef>
              <a:spcAft>
                <a:spcPts val="1200"/>
              </a:spcAft>
              <a:buSzPts val="852"/>
              <a:buNone/>
            </a:pPr>
            <a:r>
              <a:rPr lang="en-CA" sz="1807">
                <a:solidFill>
                  <a:srgbClr val="000000"/>
                </a:solidFill>
              </a:rPr>
              <a:t>};</a:t>
            </a:r>
            <a:endParaRPr sz="1807">
              <a:solidFill>
                <a:srgbClr val="000000"/>
              </a:solidFill>
            </a:endParaRPr>
          </a:p>
        </p:txBody>
      </p:sp>
      <p:cxnSp>
        <p:nvCxnSpPr>
          <p:cNvPr id="2083" name="Google Shape;2083;p182"/>
          <p:cNvCxnSpPr/>
          <p:nvPr/>
        </p:nvCxnSpPr>
        <p:spPr>
          <a:xfrm rot="10800000">
            <a:off x="3577400" y="4265025"/>
            <a:ext cx="1248600" cy="222300"/>
          </a:xfrm>
          <a:prstGeom prst="straightConnector1">
            <a:avLst/>
          </a:prstGeom>
          <a:noFill/>
          <a:ln cap="flat" cmpd="sng" w="38100">
            <a:solidFill>
              <a:srgbClr val="FF0000"/>
            </a:solidFill>
            <a:prstDash val="solid"/>
            <a:round/>
            <a:headEnd len="med" w="med" type="none"/>
            <a:tailEnd len="med" w="med" type="triangle"/>
          </a:ln>
        </p:spPr>
      </p:cxnSp>
      <p:sp>
        <p:nvSpPr>
          <p:cNvPr id="2084" name="Google Shape;2084;p182"/>
          <p:cNvSpPr txBox="1"/>
          <p:nvPr>
            <p:ph idx="4294967295" type="body"/>
          </p:nvPr>
        </p:nvSpPr>
        <p:spPr>
          <a:xfrm>
            <a:off x="5678950" y="679475"/>
            <a:ext cx="3084000" cy="42735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CA" sz="1700">
                <a:solidFill>
                  <a:srgbClr val="000000"/>
                </a:solidFill>
                <a:highlight>
                  <a:schemeClr val="accent4"/>
                </a:highlight>
              </a:rPr>
              <a:t>//Student.c</a:t>
            </a:r>
            <a:endParaRPr sz="1700">
              <a:solidFill>
                <a:srgbClr val="000000"/>
              </a:solidFill>
              <a:highlight>
                <a:schemeClr val="accent4"/>
              </a:highlight>
            </a:endParaRPr>
          </a:p>
          <a:p>
            <a:pPr indent="0" lvl="0" marL="0" rtl="0" algn="l">
              <a:lnSpc>
                <a:spcPct val="105000"/>
              </a:lnSpc>
              <a:spcBef>
                <a:spcPts val="1200"/>
              </a:spcBef>
              <a:spcAft>
                <a:spcPts val="0"/>
              </a:spcAft>
              <a:buNone/>
            </a:pPr>
            <a:r>
              <a:rPr lang="en-CA" sz="1700">
                <a:solidFill>
                  <a:srgbClr val="000000"/>
                </a:solidFill>
              </a:rPr>
              <a:t>Student::Student()</a:t>
            </a:r>
            <a:endParaRPr sz="1700">
              <a:solidFill>
                <a:srgbClr val="000000"/>
              </a:solidFill>
            </a:endParaRPr>
          </a:p>
          <a:p>
            <a:pPr indent="0" lvl="0" marL="0" rtl="0" algn="l">
              <a:lnSpc>
                <a:spcPct val="105000"/>
              </a:lnSpc>
              <a:spcBef>
                <a:spcPts val="1200"/>
              </a:spcBef>
              <a:spcAft>
                <a:spcPts val="0"/>
              </a:spcAft>
              <a:buNone/>
            </a:pPr>
            <a:r>
              <a:rPr lang="en-CA" sz="1700">
                <a:solidFill>
                  <a:srgbClr val="000000"/>
                </a:solidFill>
              </a:rPr>
              <a:t>{</a:t>
            </a:r>
            <a:endParaRPr sz="1700">
              <a:solidFill>
                <a:srgbClr val="000000"/>
              </a:solidFill>
            </a:endParaRPr>
          </a:p>
          <a:p>
            <a:pPr indent="0" lvl="0" marL="0" rtl="0" algn="l">
              <a:lnSpc>
                <a:spcPct val="105000"/>
              </a:lnSpc>
              <a:spcBef>
                <a:spcPts val="1200"/>
              </a:spcBef>
              <a:spcAft>
                <a:spcPts val="0"/>
              </a:spcAft>
              <a:buNone/>
            </a:pPr>
            <a:r>
              <a:rPr lang="en-CA" sz="1700">
                <a:solidFill>
                  <a:srgbClr val="000000"/>
                </a:solidFill>
              </a:rPr>
              <a:t>	height = age = 0;</a:t>
            </a:r>
            <a:endParaRPr sz="1700">
              <a:solidFill>
                <a:srgbClr val="000000"/>
              </a:solidFill>
            </a:endParaRPr>
          </a:p>
          <a:p>
            <a:pPr indent="0" lvl="0" marL="0" rtl="0" algn="l">
              <a:lnSpc>
                <a:spcPct val="105000"/>
              </a:lnSpc>
              <a:spcBef>
                <a:spcPts val="1200"/>
              </a:spcBef>
              <a:spcAft>
                <a:spcPts val="0"/>
              </a:spcAft>
              <a:buNone/>
            </a:pPr>
            <a:r>
              <a:rPr lang="en-CA" sz="1700">
                <a:solidFill>
                  <a:srgbClr val="000000"/>
                </a:solidFill>
              </a:rPr>
              <a:t>}</a:t>
            </a:r>
            <a:endParaRPr sz="1700">
              <a:solidFill>
                <a:srgbClr val="000000"/>
              </a:solidFill>
            </a:endParaRPr>
          </a:p>
          <a:p>
            <a:pPr indent="0" lvl="0" marL="0" rtl="0" algn="l">
              <a:lnSpc>
                <a:spcPct val="105000"/>
              </a:lnSpc>
              <a:spcBef>
                <a:spcPts val="1200"/>
              </a:spcBef>
              <a:spcAft>
                <a:spcPts val="0"/>
              </a:spcAft>
              <a:buNone/>
            </a:pPr>
            <a:r>
              <a:rPr lang="en-CA" sz="1700">
                <a:solidFill>
                  <a:schemeClr val="accent3"/>
                </a:solidFill>
              </a:rPr>
              <a:t>Student::Student(int _h, int _a)</a:t>
            </a:r>
            <a:endParaRPr sz="1700">
              <a:solidFill>
                <a:schemeClr val="accent3"/>
              </a:solidFill>
            </a:endParaRPr>
          </a:p>
          <a:p>
            <a:pPr indent="0" lvl="0" marL="0" rtl="0" algn="l">
              <a:lnSpc>
                <a:spcPct val="105000"/>
              </a:lnSpc>
              <a:spcBef>
                <a:spcPts val="1200"/>
              </a:spcBef>
              <a:spcAft>
                <a:spcPts val="0"/>
              </a:spcAft>
              <a:buNone/>
            </a:pPr>
            <a:r>
              <a:rPr lang="en-CA" sz="1700">
                <a:solidFill>
                  <a:schemeClr val="dk2"/>
                </a:solidFill>
              </a:rPr>
              <a:t>{</a:t>
            </a:r>
            <a:endParaRPr sz="1700">
              <a:solidFill>
                <a:schemeClr val="dk2"/>
              </a:solidFill>
            </a:endParaRPr>
          </a:p>
          <a:p>
            <a:pPr indent="0" lvl="0" marL="0" rtl="0" algn="l">
              <a:lnSpc>
                <a:spcPct val="105000"/>
              </a:lnSpc>
              <a:spcBef>
                <a:spcPts val="1200"/>
              </a:spcBef>
              <a:spcAft>
                <a:spcPts val="0"/>
              </a:spcAft>
              <a:buNone/>
            </a:pPr>
            <a:r>
              <a:rPr lang="en-CA" sz="1700">
                <a:solidFill>
                  <a:schemeClr val="dk2"/>
                </a:solidFill>
              </a:rPr>
              <a:t>height = _h;</a:t>
            </a:r>
            <a:endParaRPr sz="1700">
              <a:solidFill>
                <a:schemeClr val="dk2"/>
              </a:solidFill>
            </a:endParaRPr>
          </a:p>
          <a:p>
            <a:pPr indent="0" lvl="0" marL="0" rtl="0" algn="l">
              <a:lnSpc>
                <a:spcPct val="105000"/>
              </a:lnSpc>
              <a:spcBef>
                <a:spcPts val="1200"/>
              </a:spcBef>
              <a:spcAft>
                <a:spcPts val="0"/>
              </a:spcAft>
              <a:buNone/>
            </a:pPr>
            <a:r>
              <a:rPr lang="en-CA" sz="1700">
                <a:solidFill>
                  <a:schemeClr val="dk2"/>
                </a:solidFill>
              </a:rPr>
              <a:t>age = _a;</a:t>
            </a:r>
            <a:endParaRPr sz="1700">
              <a:solidFill>
                <a:schemeClr val="dk2"/>
              </a:solidFill>
            </a:endParaRPr>
          </a:p>
          <a:p>
            <a:pPr indent="0" lvl="0" marL="0" rtl="0" algn="l">
              <a:lnSpc>
                <a:spcPct val="105000"/>
              </a:lnSpc>
              <a:spcBef>
                <a:spcPts val="1200"/>
              </a:spcBef>
              <a:spcAft>
                <a:spcPts val="0"/>
              </a:spcAft>
              <a:buNone/>
            </a:pPr>
            <a:r>
              <a:rPr lang="en-CA" sz="1700">
                <a:solidFill>
                  <a:schemeClr val="dk2"/>
                </a:solidFill>
              </a:rPr>
              <a:t>}</a:t>
            </a:r>
            <a:endParaRPr sz="1700">
              <a:solidFill>
                <a:schemeClr val="dk2"/>
              </a:solidFill>
            </a:endParaRPr>
          </a:p>
          <a:p>
            <a:pPr indent="0" lvl="0" marL="0" rtl="0" algn="l">
              <a:lnSpc>
                <a:spcPct val="105000"/>
              </a:lnSpc>
              <a:spcBef>
                <a:spcPts val="1200"/>
              </a:spcBef>
              <a:spcAft>
                <a:spcPts val="0"/>
              </a:spcAft>
              <a:buNone/>
            </a:pPr>
            <a:r>
              <a:t/>
            </a:r>
            <a:endParaRPr sz="1700"/>
          </a:p>
          <a:p>
            <a:pPr indent="0" lvl="0" marL="0" rtl="0" algn="l">
              <a:lnSpc>
                <a:spcPct val="105000"/>
              </a:lnSpc>
              <a:spcBef>
                <a:spcPts val="1200"/>
              </a:spcBef>
              <a:spcAft>
                <a:spcPts val="120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1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Comparing with default constructor</a:t>
            </a:r>
            <a:endParaRPr/>
          </a:p>
        </p:txBody>
      </p:sp>
      <p:pic>
        <p:nvPicPr>
          <p:cNvPr id="2090" name="Google Shape;2090;p183"/>
          <p:cNvPicPr preferRelativeResize="0"/>
          <p:nvPr/>
        </p:nvPicPr>
        <p:blipFill rotWithShape="1">
          <a:blip r:embed="rId3">
            <a:alphaModFix/>
          </a:blip>
          <a:srcRect b="15603" l="9665" r="0" t="32316"/>
          <a:stretch/>
        </p:blipFill>
        <p:spPr>
          <a:xfrm>
            <a:off x="4500150" y="2571750"/>
            <a:ext cx="3916200" cy="938100"/>
          </a:xfrm>
          <a:prstGeom prst="rect">
            <a:avLst/>
          </a:prstGeom>
          <a:noFill/>
          <a:ln cap="flat" cmpd="sng" w="38100">
            <a:solidFill>
              <a:schemeClr val="dk2"/>
            </a:solidFill>
            <a:prstDash val="solid"/>
            <a:round/>
            <a:headEnd len="sm" w="sm" type="none"/>
            <a:tailEnd len="sm" w="sm" type="none"/>
          </a:ln>
        </p:spPr>
      </p:pic>
      <p:pic>
        <p:nvPicPr>
          <p:cNvPr id="2091" name="Google Shape;2091;p183"/>
          <p:cNvPicPr preferRelativeResize="0"/>
          <p:nvPr/>
        </p:nvPicPr>
        <p:blipFill rotWithShape="1">
          <a:blip r:embed="rId4">
            <a:alphaModFix/>
          </a:blip>
          <a:srcRect b="9626" l="0" r="0" t="21611"/>
          <a:stretch/>
        </p:blipFill>
        <p:spPr>
          <a:xfrm>
            <a:off x="727650" y="2571750"/>
            <a:ext cx="2314012" cy="995700"/>
          </a:xfrm>
          <a:prstGeom prst="rect">
            <a:avLst/>
          </a:prstGeom>
          <a:noFill/>
          <a:ln cap="flat" cmpd="sng" w="38100">
            <a:solidFill>
              <a:srgbClr val="000000"/>
            </a:solidFill>
            <a:prstDash val="solid"/>
            <a:round/>
            <a:headEnd len="sm" w="sm" type="none"/>
            <a:tailEnd len="sm" w="sm" type="none"/>
          </a:ln>
        </p:spPr>
      </p:pic>
      <p:sp>
        <p:nvSpPr>
          <p:cNvPr id="2092" name="Google Shape;2092;p183"/>
          <p:cNvSpPr txBox="1"/>
          <p:nvPr/>
        </p:nvSpPr>
        <p:spPr>
          <a:xfrm>
            <a:off x="465675" y="1778000"/>
            <a:ext cx="365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Lato"/>
                <a:ea typeface="Lato"/>
                <a:cs typeface="Lato"/>
                <a:sym typeface="Lato"/>
              </a:rPr>
              <a:t>Calling a default constructor</a:t>
            </a:r>
            <a:endParaRPr sz="2000">
              <a:latin typeface="Lato"/>
              <a:ea typeface="Lato"/>
              <a:cs typeface="Lato"/>
              <a:sym typeface="Lato"/>
            </a:endParaRPr>
          </a:p>
        </p:txBody>
      </p:sp>
      <p:sp>
        <p:nvSpPr>
          <p:cNvPr id="2093" name="Google Shape;2093;p183"/>
          <p:cNvSpPr txBox="1"/>
          <p:nvPr/>
        </p:nvSpPr>
        <p:spPr>
          <a:xfrm>
            <a:off x="4457700" y="1778000"/>
            <a:ext cx="395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Lato"/>
                <a:ea typeface="Lato"/>
                <a:cs typeface="Lato"/>
                <a:sym typeface="Lato"/>
              </a:rPr>
              <a:t>Calling a customized constructor</a:t>
            </a:r>
            <a:endParaRPr sz="2000">
              <a:latin typeface="Lato"/>
              <a:ea typeface="Lato"/>
              <a:cs typeface="Lato"/>
              <a:sym typeface="Lato"/>
            </a:endParaRPr>
          </a:p>
        </p:txBody>
      </p:sp>
      <p:pic>
        <p:nvPicPr>
          <p:cNvPr id="2094" name="Google Shape;2094;p183"/>
          <p:cNvPicPr preferRelativeResize="0"/>
          <p:nvPr/>
        </p:nvPicPr>
        <p:blipFill rotWithShape="1">
          <a:blip r:embed="rId3">
            <a:alphaModFix/>
          </a:blip>
          <a:srcRect b="15598" l="57837" r="2122" t="67313"/>
          <a:stretch/>
        </p:blipFill>
        <p:spPr>
          <a:xfrm>
            <a:off x="5977426" y="2915700"/>
            <a:ext cx="1735799" cy="307800"/>
          </a:xfrm>
          <a:prstGeom prst="rect">
            <a:avLst/>
          </a:prstGeom>
          <a:noFill/>
          <a:ln>
            <a:noFill/>
          </a:ln>
        </p:spPr>
      </p:pic>
      <p:pic>
        <p:nvPicPr>
          <p:cNvPr id="2095" name="Google Shape;2095;p183"/>
          <p:cNvPicPr preferRelativeResize="0"/>
          <p:nvPr/>
        </p:nvPicPr>
        <p:blipFill rotWithShape="1">
          <a:blip r:embed="rId3">
            <a:alphaModFix/>
          </a:blip>
          <a:srcRect b="15602" l="35406" r="57394" t="70384"/>
          <a:stretch/>
        </p:blipFill>
        <p:spPr>
          <a:xfrm>
            <a:off x="5612049" y="2971100"/>
            <a:ext cx="312125" cy="252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1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Destructor</a:t>
            </a:r>
            <a:endParaRPr/>
          </a:p>
        </p:txBody>
      </p:sp>
      <p:sp>
        <p:nvSpPr>
          <p:cNvPr id="2101" name="Google Shape;2101;p1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2000"/>
              </a:spcBef>
              <a:spcAft>
                <a:spcPts val="0"/>
              </a:spcAft>
              <a:buClr>
                <a:srgbClr val="000000"/>
              </a:buClr>
              <a:buSzPts val="2400"/>
              <a:buFont typeface="Arial"/>
              <a:buChar char="●"/>
            </a:pPr>
            <a:r>
              <a:rPr lang="en-CA" sz="2400">
                <a:solidFill>
                  <a:srgbClr val="000000"/>
                </a:solidFill>
                <a:latin typeface="Arial"/>
                <a:ea typeface="Arial"/>
                <a:cs typeface="Arial"/>
                <a:sym typeface="Arial"/>
              </a:rPr>
              <a:t>Complement of constructor</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CA" sz="2400">
                <a:solidFill>
                  <a:srgbClr val="000000"/>
                </a:solidFill>
                <a:latin typeface="Arial"/>
                <a:ea typeface="Arial"/>
                <a:cs typeface="Arial"/>
                <a:sym typeface="Arial"/>
              </a:rPr>
              <a:t>Automatically called when an object is destroyed</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CA" sz="2400">
                <a:solidFill>
                  <a:srgbClr val="000000"/>
                </a:solidFill>
                <a:latin typeface="Arial"/>
                <a:ea typeface="Arial"/>
                <a:cs typeface="Arial"/>
                <a:sym typeface="Arial"/>
              </a:rPr>
              <a:t>Not required to have a destructor (more on this later)</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When is a destructor needed </a:t>
            </a:r>
            <a:endParaRPr/>
          </a:p>
        </p:txBody>
      </p:sp>
      <p:sp>
        <p:nvSpPr>
          <p:cNvPr id="2107" name="Google Shape;2107;p185"/>
          <p:cNvSpPr txBox="1"/>
          <p:nvPr>
            <p:ph idx="1" type="body"/>
          </p:nvPr>
        </p:nvSpPr>
        <p:spPr>
          <a:xfrm>
            <a:off x="729450" y="1422825"/>
            <a:ext cx="2710200" cy="23025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105000"/>
              </a:lnSpc>
              <a:spcBef>
                <a:spcPts val="0"/>
              </a:spcBef>
              <a:spcAft>
                <a:spcPts val="0"/>
              </a:spcAft>
              <a:buNone/>
            </a:pPr>
            <a:r>
              <a:rPr lang="en-CA">
                <a:solidFill>
                  <a:srgbClr val="000000"/>
                </a:solidFill>
                <a:highlight>
                  <a:schemeClr val="accent4"/>
                </a:highlight>
                <a:latin typeface="Arial"/>
                <a:ea typeface="Arial"/>
                <a:cs typeface="Arial"/>
                <a:sym typeface="Arial"/>
              </a:rPr>
              <a:t>In .h file</a:t>
            </a:r>
            <a:endParaRPr>
              <a:solidFill>
                <a:srgbClr val="000000"/>
              </a:solidFill>
              <a:highlight>
                <a:schemeClr val="accent4"/>
              </a:highlight>
              <a:latin typeface="Arial"/>
              <a:ea typeface="Arial"/>
              <a:cs typeface="Arial"/>
              <a:sym typeface="Arial"/>
            </a:endParaRPr>
          </a:p>
          <a:p>
            <a:pPr indent="0" lvl="0" marL="0" rtl="0" algn="l">
              <a:lnSpc>
                <a:spcPct val="105000"/>
              </a:lnSpc>
              <a:spcBef>
                <a:spcPts val="0"/>
              </a:spcBef>
              <a:spcAft>
                <a:spcPts val="0"/>
              </a:spcAft>
              <a:buNone/>
            </a:pPr>
            <a:r>
              <a:rPr lang="en-CA">
                <a:solidFill>
                  <a:srgbClr val="000000"/>
                </a:solidFill>
                <a:latin typeface="Arial"/>
                <a:ea typeface="Arial"/>
                <a:cs typeface="Arial"/>
                <a:sym typeface="Arial"/>
              </a:rPr>
              <a:t>class Student{</a:t>
            </a:r>
            <a:endParaRPr>
              <a:solidFill>
                <a:srgbClr val="000000"/>
              </a:solidFill>
              <a:latin typeface="Arial"/>
              <a:ea typeface="Arial"/>
              <a:cs typeface="Arial"/>
              <a:sym typeface="Arial"/>
            </a:endParaRPr>
          </a:p>
          <a:p>
            <a:pPr indent="0" lvl="0" marL="457200" rtl="0" algn="l">
              <a:lnSpc>
                <a:spcPct val="105000"/>
              </a:lnSpc>
              <a:spcBef>
                <a:spcPts val="0"/>
              </a:spcBef>
              <a:spcAft>
                <a:spcPts val="0"/>
              </a:spcAft>
              <a:buNone/>
            </a:pPr>
            <a:r>
              <a:rPr lang="en-CA">
                <a:solidFill>
                  <a:srgbClr val="000000"/>
                </a:solidFill>
                <a:latin typeface="Arial"/>
                <a:ea typeface="Arial"/>
                <a:cs typeface="Arial"/>
                <a:sym typeface="Arial"/>
              </a:rPr>
              <a:t>private:</a:t>
            </a:r>
            <a:endParaRPr>
              <a:solidFill>
                <a:srgbClr val="000000"/>
              </a:solidFill>
              <a:latin typeface="Arial"/>
              <a:ea typeface="Arial"/>
              <a:cs typeface="Arial"/>
              <a:sym typeface="Arial"/>
            </a:endParaRPr>
          </a:p>
          <a:p>
            <a:pPr indent="457200" lvl="0" marL="457200" rtl="0" algn="l">
              <a:lnSpc>
                <a:spcPct val="105000"/>
              </a:lnSpc>
              <a:spcBef>
                <a:spcPts val="0"/>
              </a:spcBef>
              <a:spcAft>
                <a:spcPts val="0"/>
              </a:spcAft>
              <a:buNone/>
            </a:pPr>
            <a:r>
              <a:rPr lang="en-CA">
                <a:solidFill>
                  <a:srgbClr val="000000"/>
                </a:solidFill>
                <a:latin typeface="Arial"/>
                <a:ea typeface="Arial"/>
                <a:cs typeface="Arial"/>
                <a:sym typeface="Arial"/>
              </a:rPr>
              <a:t>char *name;</a:t>
            </a:r>
            <a:endParaRPr>
              <a:solidFill>
                <a:srgbClr val="000000"/>
              </a:solidFill>
              <a:latin typeface="Arial"/>
              <a:ea typeface="Arial"/>
              <a:cs typeface="Arial"/>
              <a:sym typeface="Arial"/>
            </a:endParaRPr>
          </a:p>
          <a:p>
            <a:pPr indent="0" lvl="0" marL="457200" rtl="0" algn="l">
              <a:lnSpc>
                <a:spcPct val="105000"/>
              </a:lnSpc>
              <a:spcBef>
                <a:spcPts val="0"/>
              </a:spcBef>
              <a:spcAft>
                <a:spcPts val="0"/>
              </a:spcAft>
              <a:buNone/>
            </a:pPr>
            <a:r>
              <a:rPr lang="en-CA">
                <a:solidFill>
                  <a:schemeClr val="dk2"/>
                </a:solidFill>
                <a:latin typeface="Arial"/>
                <a:ea typeface="Arial"/>
                <a:cs typeface="Arial"/>
                <a:sym typeface="Arial"/>
              </a:rPr>
              <a:t>public:</a:t>
            </a:r>
            <a:endParaRPr>
              <a:solidFill>
                <a:schemeClr val="dk2"/>
              </a:solidFill>
              <a:latin typeface="Arial"/>
              <a:ea typeface="Arial"/>
              <a:cs typeface="Arial"/>
              <a:sym typeface="Arial"/>
            </a:endParaRPr>
          </a:p>
          <a:p>
            <a:pPr indent="457200" lvl="0" marL="457200" rtl="0" algn="l">
              <a:lnSpc>
                <a:spcPct val="105000"/>
              </a:lnSpc>
              <a:spcBef>
                <a:spcPts val="0"/>
              </a:spcBef>
              <a:spcAft>
                <a:spcPts val="0"/>
              </a:spcAft>
              <a:buNone/>
            </a:pPr>
            <a:r>
              <a:rPr lang="en-CA">
                <a:solidFill>
                  <a:srgbClr val="000000"/>
                </a:solidFill>
                <a:latin typeface="Arial"/>
                <a:ea typeface="Arial"/>
                <a:cs typeface="Arial"/>
                <a:sym typeface="Arial"/>
              </a:rPr>
              <a:t>Student</a:t>
            </a:r>
            <a:r>
              <a:rPr lang="en-CA">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457200" lvl="0" marL="457200" rtl="0" algn="l">
              <a:lnSpc>
                <a:spcPct val="105000"/>
              </a:lnSpc>
              <a:spcBef>
                <a:spcPts val="0"/>
              </a:spcBef>
              <a:spcAft>
                <a:spcPts val="0"/>
              </a:spcAft>
              <a:buNone/>
            </a:pPr>
            <a:r>
              <a:rPr lang="en-CA">
                <a:solidFill>
                  <a:srgbClr val="000000"/>
                </a:solidFill>
                <a:latin typeface="Arial"/>
                <a:ea typeface="Arial"/>
                <a:cs typeface="Arial"/>
                <a:sym typeface="Arial"/>
              </a:rPr>
              <a:t>Student</a:t>
            </a:r>
            <a:r>
              <a:rPr lang="en-CA">
                <a:solidFill>
                  <a:srgbClr val="000000"/>
                </a:solidFill>
                <a:latin typeface="Arial"/>
                <a:ea typeface="Arial"/>
                <a:cs typeface="Arial"/>
                <a:sym typeface="Arial"/>
              </a:rPr>
              <a:t>(char*);</a:t>
            </a:r>
            <a:endParaRPr>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CA">
                <a:solidFill>
                  <a:srgbClr val="000000"/>
                </a:solidFill>
                <a:latin typeface="Arial"/>
                <a:ea typeface="Arial"/>
                <a:cs typeface="Arial"/>
                <a:sym typeface="Arial"/>
              </a:rPr>
              <a:t>}; </a:t>
            </a:r>
            <a:endParaRPr sz="1400"/>
          </a:p>
        </p:txBody>
      </p:sp>
      <p:sp>
        <p:nvSpPr>
          <p:cNvPr id="2108" name="Google Shape;2108;p185"/>
          <p:cNvSpPr txBox="1"/>
          <p:nvPr/>
        </p:nvSpPr>
        <p:spPr>
          <a:xfrm>
            <a:off x="4169825" y="1422825"/>
            <a:ext cx="3228000" cy="3263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600">
                <a:highlight>
                  <a:schemeClr val="accent4"/>
                </a:highlight>
              </a:rPr>
              <a:t>In .c file</a:t>
            </a:r>
            <a:endParaRPr sz="1600">
              <a:highlight>
                <a:schemeClr val="accent4"/>
              </a:highlight>
            </a:endParaRPr>
          </a:p>
          <a:p>
            <a:pPr indent="0" lvl="0" marL="0" rtl="0" algn="l">
              <a:lnSpc>
                <a:spcPct val="115000"/>
              </a:lnSpc>
              <a:spcBef>
                <a:spcPts val="0"/>
              </a:spcBef>
              <a:spcAft>
                <a:spcPts val="0"/>
              </a:spcAft>
              <a:buNone/>
            </a:pPr>
            <a:r>
              <a:rPr lang="en-CA" sz="1600"/>
              <a:t>Student::Student() </a:t>
            </a:r>
            <a:endParaRPr sz="1600"/>
          </a:p>
          <a:p>
            <a:pPr indent="0" lvl="0" marL="0" rtl="0" algn="l">
              <a:lnSpc>
                <a:spcPct val="115000"/>
              </a:lnSpc>
              <a:spcBef>
                <a:spcPts val="0"/>
              </a:spcBef>
              <a:spcAft>
                <a:spcPts val="0"/>
              </a:spcAft>
              <a:buNone/>
            </a:pPr>
            <a:r>
              <a:rPr lang="en-CA" sz="1600"/>
              <a:t>{</a:t>
            </a:r>
            <a:endParaRPr sz="1600"/>
          </a:p>
          <a:p>
            <a:pPr indent="457200" lvl="0" marL="0" rtl="0" algn="l">
              <a:lnSpc>
                <a:spcPct val="115000"/>
              </a:lnSpc>
              <a:spcBef>
                <a:spcPts val="0"/>
              </a:spcBef>
              <a:spcAft>
                <a:spcPts val="0"/>
              </a:spcAft>
              <a:buNone/>
            </a:pPr>
            <a:r>
              <a:rPr lang="en-CA" sz="1600"/>
              <a:t>name = NULL;</a:t>
            </a:r>
            <a:endParaRPr sz="1600"/>
          </a:p>
          <a:p>
            <a:pPr indent="0" lvl="0" marL="0" rtl="0" algn="l">
              <a:lnSpc>
                <a:spcPct val="115000"/>
              </a:lnSpc>
              <a:spcBef>
                <a:spcPts val="0"/>
              </a:spcBef>
              <a:spcAft>
                <a:spcPts val="0"/>
              </a:spcAft>
              <a:buNone/>
            </a:pPr>
            <a:r>
              <a:rPr lang="en-CA" sz="1600"/>
              <a:t>}</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CA" sz="1600"/>
              <a:t>Student::Student (char *_name) </a:t>
            </a:r>
            <a:endParaRPr sz="1600"/>
          </a:p>
          <a:p>
            <a:pPr indent="0" lvl="0" marL="0" rtl="0" algn="l">
              <a:lnSpc>
                <a:spcPct val="115000"/>
              </a:lnSpc>
              <a:spcBef>
                <a:spcPts val="0"/>
              </a:spcBef>
              <a:spcAft>
                <a:spcPts val="0"/>
              </a:spcAft>
              <a:buNone/>
            </a:pPr>
            <a:r>
              <a:rPr lang="en-CA" sz="1600"/>
              <a:t>{</a:t>
            </a:r>
            <a:endParaRPr sz="1600"/>
          </a:p>
          <a:p>
            <a:pPr indent="0" lvl="0" marL="457200" rtl="0" algn="l">
              <a:lnSpc>
                <a:spcPct val="115000"/>
              </a:lnSpc>
              <a:spcBef>
                <a:spcPts val="0"/>
              </a:spcBef>
              <a:spcAft>
                <a:spcPts val="0"/>
              </a:spcAft>
              <a:buNone/>
            </a:pPr>
            <a:r>
              <a:rPr lang="en-CA" sz="1600"/>
              <a:t>name = new char[100];</a:t>
            </a:r>
            <a:endParaRPr sz="1600"/>
          </a:p>
          <a:p>
            <a:pPr indent="0" lvl="0" marL="457200" rtl="0" algn="l">
              <a:lnSpc>
                <a:spcPct val="115000"/>
              </a:lnSpc>
              <a:spcBef>
                <a:spcPts val="0"/>
              </a:spcBef>
              <a:spcAft>
                <a:spcPts val="0"/>
              </a:spcAft>
              <a:buNone/>
            </a:pPr>
            <a:r>
              <a:rPr lang="en-CA" sz="1600"/>
              <a:t>strcpy(name, _name);</a:t>
            </a:r>
            <a:endParaRPr sz="1600"/>
          </a:p>
          <a:p>
            <a:pPr indent="0" lvl="0" marL="0" rtl="0" algn="l">
              <a:lnSpc>
                <a:spcPct val="115000"/>
              </a:lnSpc>
              <a:spcBef>
                <a:spcPts val="0"/>
              </a:spcBef>
              <a:spcAft>
                <a:spcPts val="0"/>
              </a:spcAft>
              <a:buNone/>
            </a:pPr>
            <a:r>
              <a:rPr lang="en-CA" sz="1600"/>
              <a:t>}</a:t>
            </a:r>
            <a:endParaRPr sz="1200">
              <a:latin typeface="Lato"/>
              <a:ea typeface="Lato"/>
              <a:cs typeface="Lato"/>
              <a:sym typeface="Lato"/>
            </a:endParaRPr>
          </a:p>
        </p:txBody>
      </p:sp>
      <p:sp>
        <p:nvSpPr>
          <p:cNvPr id="2109" name="Google Shape;2109;p185"/>
          <p:cNvSpPr txBox="1"/>
          <p:nvPr/>
        </p:nvSpPr>
        <p:spPr>
          <a:xfrm>
            <a:off x="624000" y="3915825"/>
            <a:ext cx="292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100">
                <a:solidFill>
                  <a:srgbClr val="FF0000"/>
                </a:solidFill>
                <a:latin typeface="Lato"/>
                <a:ea typeface="Lato"/>
                <a:cs typeface="Lato"/>
                <a:sym typeface="Lato"/>
              </a:rPr>
              <a:t>Do you see any problem with this?</a:t>
            </a:r>
            <a:endParaRPr b="1" sz="2100">
              <a:solidFill>
                <a:srgbClr val="FF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1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When is a destructor needed </a:t>
            </a:r>
            <a:endParaRPr/>
          </a:p>
        </p:txBody>
      </p:sp>
      <p:sp>
        <p:nvSpPr>
          <p:cNvPr id="2115" name="Google Shape;2115;p186"/>
          <p:cNvSpPr txBox="1"/>
          <p:nvPr>
            <p:ph idx="1" type="body"/>
          </p:nvPr>
        </p:nvSpPr>
        <p:spPr>
          <a:xfrm>
            <a:off x="729450" y="1422825"/>
            <a:ext cx="2710200" cy="23025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105000"/>
              </a:lnSpc>
              <a:spcBef>
                <a:spcPts val="0"/>
              </a:spcBef>
              <a:spcAft>
                <a:spcPts val="0"/>
              </a:spcAft>
              <a:buNone/>
            </a:pPr>
            <a:r>
              <a:rPr lang="en-CA">
                <a:solidFill>
                  <a:srgbClr val="000000"/>
                </a:solidFill>
                <a:highlight>
                  <a:schemeClr val="accent4"/>
                </a:highlight>
                <a:latin typeface="Arial"/>
                <a:ea typeface="Arial"/>
                <a:cs typeface="Arial"/>
                <a:sym typeface="Arial"/>
              </a:rPr>
              <a:t>In .h file</a:t>
            </a:r>
            <a:endParaRPr>
              <a:solidFill>
                <a:srgbClr val="000000"/>
              </a:solidFill>
              <a:highlight>
                <a:schemeClr val="accent4"/>
              </a:highlight>
              <a:latin typeface="Arial"/>
              <a:ea typeface="Arial"/>
              <a:cs typeface="Arial"/>
              <a:sym typeface="Arial"/>
            </a:endParaRPr>
          </a:p>
          <a:p>
            <a:pPr indent="0" lvl="0" marL="0" rtl="0" algn="l">
              <a:lnSpc>
                <a:spcPct val="105000"/>
              </a:lnSpc>
              <a:spcBef>
                <a:spcPts val="0"/>
              </a:spcBef>
              <a:spcAft>
                <a:spcPts val="0"/>
              </a:spcAft>
              <a:buNone/>
            </a:pPr>
            <a:r>
              <a:rPr lang="en-CA">
                <a:solidFill>
                  <a:srgbClr val="000000"/>
                </a:solidFill>
                <a:latin typeface="Arial"/>
                <a:ea typeface="Arial"/>
                <a:cs typeface="Arial"/>
                <a:sym typeface="Arial"/>
              </a:rPr>
              <a:t>class Student{</a:t>
            </a:r>
            <a:endParaRPr>
              <a:solidFill>
                <a:srgbClr val="000000"/>
              </a:solidFill>
              <a:latin typeface="Arial"/>
              <a:ea typeface="Arial"/>
              <a:cs typeface="Arial"/>
              <a:sym typeface="Arial"/>
            </a:endParaRPr>
          </a:p>
          <a:p>
            <a:pPr indent="0" lvl="0" marL="457200" rtl="0" algn="l">
              <a:lnSpc>
                <a:spcPct val="105000"/>
              </a:lnSpc>
              <a:spcBef>
                <a:spcPts val="0"/>
              </a:spcBef>
              <a:spcAft>
                <a:spcPts val="0"/>
              </a:spcAft>
              <a:buNone/>
            </a:pPr>
            <a:r>
              <a:rPr lang="en-CA">
                <a:solidFill>
                  <a:srgbClr val="000000"/>
                </a:solidFill>
                <a:latin typeface="Arial"/>
                <a:ea typeface="Arial"/>
                <a:cs typeface="Arial"/>
                <a:sym typeface="Arial"/>
              </a:rPr>
              <a:t>private:</a:t>
            </a:r>
            <a:endParaRPr>
              <a:solidFill>
                <a:srgbClr val="000000"/>
              </a:solidFill>
              <a:latin typeface="Arial"/>
              <a:ea typeface="Arial"/>
              <a:cs typeface="Arial"/>
              <a:sym typeface="Arial"/>
            </a:endParaRPr>
          </a:p>
          <a:p>
            <a:pPr indent="457200" lvl="0" marL="457200" rtl="0" algn="l">
              <a:lnSpc>
                <a:spcPct val="105000"/>
              </a:lnSpc>
              <a:spcBef>
                <a:spcPts val="0"/>
              </a:spcBef>
              <a:spcAft>
                <a:spcPts val="0"/>
              </a:spcAft>
              <a:buNone/>
            </a:pPr>
            <a:r>
              <a:rPr lang="en-CA">
                <a:solidFill>
                  <a:srgbClr val="000000"/>
                </a:solidFill>
                <a:latin typeface="Arial"/>
                <a:ea typeface="Arial"/>
                <a:cs typeface="Arial"/>
                <a:sym typeface="Arial"/>
              </a:rPr>
              <a:t>char *name;</a:t>
            </a:r>
            <a:endParaRPr>
              <a:solidFill>
                <a:srgbClr val="000000"/>
              </a:solidFill>
              <a:latin typeface="Arial"/>
              <a:ea typeface="Arial"/>
              <a:cs typeface="Arial"/>
              <a:sym typeface="Arial"/>
            </a:endParaRPr>
          </a:p>
          <a:p>
            <a:pPr indent="0" lvl="0" marL="457200" rtl="0" algn="l">
              <a:lnSpc>
                <a:spcPct val="105000"/>
              </a:lnSpc>
              <a:spcBef>
                <a:spcPts val="0"/>
              </a:spcBef>
              <a:spcAft>
                <a:spcPts val="0"/>
              </a:spcAft>
              <a:buNone/>
            </a:pPr>
            <a:r>
              <a:rPr lang="en-CA">
                <a:solidFill>
                  <a:schemeClr val="dk2"/>
                </a:solidFill>
                <a:latin typeface="Arial"/>
                <a:ea typeface="Arial"/>
                <a:cs typeface="Arial"/>
                <a:sym typeface="Arial"/>
              </a:rPr>
              <a:t>public:</a:t>
            </a:r>
            <a:endParaRPr>
              <a:solidFill>
                <a:schemeClr val="dk2"/>
              </a:solidFill>
              <a:latin typeface="Arial"/>
              <a:ea typeface="Arial"/>
              <a:cs typeface="Arial"/>
              <a:sym typeface="Arial"/>
            </a:endParaRPr>
          </a:p>
          <a:p>
            <a:pPr indent="457200" lvl="0" marL="457200" rtl="0" algn="l">
              <a:lnSpc>
                <a:spcPct val="105000"/>
              </a:lnSpc>
              <a:spcBef>
                <a:spcPts val="0"/>
              </a:spcBef>
              <a:spcAft>
                <a:spcPts val="0"/>
              </a:spcAft>
              <a:buNone/>
            </a:pPr>
            <a:r>
              <a:rPr lang="en-CA">
                <a:solidFill>
                  <a:srgbClr val="000000"/>
                </a:solidFill>
                <a:latin typeface="Arial"/>
                <a:ea typeface="Arial"/>
                <a:cs typeface="Arial"/>
                <a:sym typeface="Arial"/>
              </a:rPr>
              <a:t>Student();</a:t>
            </a:r>
            <a:endParaRPr>
              <a:solidFill>
                <a:srgbClr val="000000"/>
              </a:solidFill>
              <a:latin typeface="Arial"/>
              <a:ea typeface="Arial"/>
              <a:cs typeface="Arial"/>
              <a:sym typeface="Arial"/>
            </a:endParaRPr>
          </a:p>
          <a:p>
            <a:pPr indent="457200" lvl="0" marL="457200" rtl="0" algn="l">
              <a:lnSpc>
                <a:spcPct val="105000"/>
              </a:lnSpc>
              <a:spcBef>
                <a:spcPts val="0"/>
              </a:spcBef>
              <a:spcAft>
                <a:spcPts val="0"/>
              </a:spcAft>
              <a:buNone/>
            </a:pPr>
            <a:r>
              <a:rPr lang="en-CA">
                <a:solidFill>
                  <a:srgbClr val="000000"/>
                </a:solidFill>
                <a:latin typeface="Arial"/>
                <a:ea typeface="Arial"/>
                <a:cs typeface="Arial"/>
                <a:sym typeface="Arial"/>
              </a:rPr>
              <a:t>Student(char*);</a:t>
            </a:r>
            <a:endParaRPr>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CA">
                <a:solidFill>
                  <a:srgbClr val="000000"/>
                </a:solidFill>
                <a:latin typeface="Arial"/>
                <a:ea typeface="Arial"/>
                <a:cs typeface="Arial"/>
                <a:sym typeface="Arial"/>
              </a:rPr>
              <a:t>}; </a:t>
            </a:r>
            <a:endParaRPr sz="1400"/>
          </a:p>
        </p:txBody>
      </p:sp>
      <p:sp>
        <p:nvSpPr>
          <p:cNvPr id="2116" name="Google Shape;2116;p186"/>
          <p:cNvSpPr txBox="1"/>
          <p:nvPr/>
        </p:nvSpPr>
        <p:spPr>
          <a:xfrm>
            <a:off x="4169825" y="1422825"/>
            <a:ext cx="3228000" cy="3263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600">
                <a:highlight>
                  <a:schemeClr val="accent4"/>
                </a:highlight>
              </a:rPr>
              <a:t>In .c file</a:t>
            </a:r>
            <a:endParaRPr sz="1600">
              <a:highlight>
                <a:schemeClr val="accent4"/>
              </a:highlight>
            </a:endParaRPr>
          </a:p>
          <a:p>
            <a:pPr indent="0" lvl="0" marL="0" rtl="0" algn="l">
              <a:lnSpc>
                <a:spcPct val="115000"/>
              </a:lnSpc>
              <a:spcBef>
                <a:spcPts val="0"/>
              </a:spcBef>
              <a:spcAft>
                <a:spcPts val="0"/>
              </a:spcAft>
              <a:buNone/>
            </a:pPr>
            <a:r>
              <a:rPr lang="en-CA" sz="1600"/>
              <a:t>Student::Student() </a:t>
            </a:r>
            <a:endParaRPr sz="1600"/>
          </a:p>
          <a:p>
            <a:pPr indent="0" lvl="0" marL="0" rtl="0" algn="l">
              <a:lnSpc>
                <a:spcPct val="115000"/>
              </a:lnSpc>
              <a:spcBef>
                <a:spcPts val="0"/>
              </a:spcBef>
              <a:spcAft>
                <a:spcPts val="0"/>
              </a:spcAft>
              <a:buNone/>
            </a:pPr>
            <a:r>
              <a:rPr lang="en-CA" sz="1600"/>
              <a:t>{</a:t>
            </a:r>
            <a:endParaRPr sz="1600"/>
          </a:p>
          <a:p>
            <a:pPr indent="457200" lvl="0" marL="0" rtl="0" algn="l">
              <a:lnSpc>
                <a:spcPct val="115000"/>
              </a:lnSpc>
              <a:spcBef>
                <a:spcPts val="0"/>
              </a:spcBef>
              <a:spcAft>
                <a:spcPts val="0"/>
              </a:spcAft>
              <a:buNone/>
            </a:pPr>
            <a:r>
              <a:rPr lang="en-CA" sz="1600"/>
              <a:t>name = NULL;</a:t>
            </a:r>
            <a:endParaRPr sz="1600"/>
          </a:p>
          <a:p>
            <a:pPr indent="0" lvl="0" marL="0" rtl="0" algn="l">
              <a:lnSpc>
                <a:spcPct val="115000"/>
              </a:lnSpc>
              <a:spcBef>
                <a:spcPts val="0"/>
              </a:spcBef>
              <a:spcAft>
                <a:spcPts val="0"/>
              </a:spcAft>
              <a:buNone/>
            </a:pPr>
            <a:r>
              <a:rPr lang="en-CA" sz="1600"/>
              <a:t>}</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CA" sz="1600"/>
              <a:t>Student::Student (char *_name) </a:t>
            </a:r>
            <a:endParaRPr sz="1600"/>
          </a:p>
          <a:p>
            <a:pPr indent="0" lvl="0" marL="0" rtl="0" algn="l">
              <a:lnSpc>
                <a:spcPct val="115000"/>
              </a:lnSpc>
              <a:spcBef>
                <a:spcPts val="0"/>
              </a:spcBef>
              <a:spcAft>
                <a:spcPts val="0"/>
              </a:spcAft>
              <a:buNone/>
            </a:pPr>
            <a:r>
              <a:rPr lang="en-CA" sz="1600"/>
              <a:t>{</a:t>
            </a:r>
            <a:endParaRPr sz="1600"/>
          </a:p>
          <a:p>
            <a:pPr indent="0" lvl="0" marL="457200" rtl="0" algn="l">
              <a:lnSpc>
                <a:spcPct val="115000"/>
              </a:lnSpc>
              <a:spcBef>
                <a:spcPts val="0"/>
              </a:spcBef>
              <a:spcAft>
                <a:spcPts val="0"/>
              </a:spcAft>
              <a:buNone/>
            </a:pPr>
            <a:r>
              <a:rPr lang="en-CA" sz="1600"/>
              <a:t>name = </a:t>
            </a:r>
            <a:r>
              <a:rPr b="1" lang="en-CA" sz="1600">
                <a:solidFill>
                  <a:srgbClr val="FF0000"/>
                </a:solidFill>
              </a:rPr>
              <a:t>new</a:t>
            </a:r>
            <a:r>
              <a:rPr lang="en-CA" sz="1600"/>
              <a:t> char[100];</a:t>
            </a:r>
            <a:endParaRPr sz="1600"/>
          </a:p>
          <a:p>
            <a:pPr indent="0" lvl="0" marL="457200" rtl="0" algn="l">
              <a:lnSpc>
                <a:spcPct val="115000"/>
              </a:lnSpc>
              <a:spcBef>
                <a:spcPts val="0"/>
              </a:spcBef>
              <a:spcAft>
                <a:spcPts val="0"/>
              </a:spcAft>
              <a:buNone/>
            </a:pPr>
            <a:r>
              <a:rPr lang="en-CA" sz="1600"/>
              <a:t>strcpy(name, _name);</a:t>
            </a:r>
            <a:endParaRPr sz="1600"/>
          </a:p>
          <a:p>
            <a:pPr indent="0" lvl="0" marL="0" rtl="0" algn="l">
              <a:lnSpc>
                <a:spcPct val="115000"/>
              </a:lnSpc>
              <a:spcBef>
                <a:spcPts val="0"/>
              </a:spcBef>
              <a:spcAft>
                <a:spcPts val="0"/>
              </a:spcAft>
              <a:buNone/>
            </a:pPr>
            <a:r>
              <a:rPr lang="en-CA" sz="1600"/>
              <a:t>}</a:t>
            </a:r>
            <a:endParaRPr sz="1200">
              <a:latin typeface="Lato"/>
              <a:ea typeface="Lato"/>
              <a:cs typeface="Lato"/>
              <a:sym typeface="Lato"/>
            </a:endParaRPr>
          </a:p>
        </p:txBody>
      </p:sp>
      <p:sp>
        <p:nvSpPr>
          <p:cNvPr id="2117" name="Google Shape;2117;p186"/>
          <p:cNvSpPr txBox="1"/>
          <p:nvPr/>
        </p:nvSpPr>
        <p:spPr>
          <a:xfrm>
            <a:off x="624000" y="3915825"/>
            <a:ext cx="2921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100">
                <a:solidFill>
                  <a:srgbClr val="FF0000"/>
                </a:solidFill>
                <a:latin typeface="Lato"/>
                <a:ea typeface="Lato"/>
                <a:cs typeface="Lato"/>
                <a:sym typeface="Lato"/>
              </a:rPr>
              <a:t>Memory leak !</a:t>
            </a:r>
            <a:endParaRPr b="1" sz="2100">
              <a:solidFill>
                <a:srgbClr val="FF0000"/>
              </a:solidFill>
              <a:latin typeface="Lato"/>
              <a:ea typeface="Lato"/>
              <a:cs typeface="Lato"/>
              <a:sym typeface="Lato"/>
            </a:endParaRPr>
          </a:p>
        </p:txBody>
      </p:sp>
      <p:cxnSp>
        <p:nvCxnSpPr>
          <p:cNvPr id="2118" name="Google Shape;2118;p186"/>
          <p:cNvCxnSpPr/>
          <p:nvPr/>
        </p:nvCxnSpPr>
        <p:spPr>
          <a:xfrm flipH="1">
            <a:off x="5725675" y="3132675"/>
            <a:ext cx="201000" cy="592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1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When is a destructor needed </a:t>
            </a:r>
            <a:endParaRPr/>
          </a:p>
        </p:txBody>
      </p:sp>
      <p:sp>
        <p:nvSpPr>
          <p:cNvPr id="2124" name="Google Shape;2124;p187"/>
          <p:cNvSpPr txBox="1"/>
          <p:nvPr/>
        </p:nvSpPr>
        <p:spPr>
          <a:xfrm>
            <a:off x="729450" y="1422825"/>
            <a:ext cx="3228000" cy="3263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600">
                <a:highlight>
                  <a:schemeClr val="accent4"/>
                </a:highlight>
              </a:rPr>
              <a:t>In .c file</a:t>
            </a:r>
            <a:endParaRPr sz="1600">
              <a:highlight>
                <a:schemeClr val="accent4"/>
              </a:highlight>
            </a:endParaRPr>
          </a:p>
          <a:p>
            <a:pPr indent="0" lvl="0" marL="0" rtl="0" algn="l">
              <a:lnSpc>
                <a:spcPct val="115000"/>
              </a:lnSpc>
              <a:spcBef>
                <a:spcPts val="0"/>
              </a:spcBef>
              <a:spcAft>
                <a:spcPts val="0"/>
              </a:spcAft>
              <a:buNone/>
            </a:pPr>
            <a:r>
              <a:rPr lang="en-CA" sz="1600"/>
              <a:t>Student::Student() </a:t>
            </a:r>
            <a:endParaRPr sz="1600"/>
          </a:p>
          <a:p>
            <a:pPr indent="0" lvl="0" marL="0" rtl="0" algn="l">
              <a:lnSpc>
                <a:spcPct val="115000"/>
              </a:lnSpc>
              <a:spcBef>
                <a:spcPts val="0"/>
              </a:spcBef>
              <a:spcAft>
                <a:spcPts val="0"/>
              </a:spcAft>
              <a:buNone/>
            </a:pPr>
            <a:r>
              <a:rPr lang="en-CA" sz="1600"/>
              <a:t>{</a:t>
            </a:r>
            <a:endParaRPr sz="1600"/>
          </a:p>
          <a:p>
            <a:pPr indent="457200" lvl="0" marL="0" rtl="0" algn="l">
              <a:lnSpc>
                <a:spcPct val="115000"/>
              </a:lnSpc>
              <a:spcBef>
                <a:spcPts val="0"/>
              </a:spcBef>
              <a:spcAft>
                <a:spcPts val="0"/>
              </a:spcAft>
              <a:buNone/>
            </a:pPr>
            <a:r>
              <a:rPr lang="en-CA" sz="1600"/>
              <a:t>name = NULL;</a:t>
            </a:r>
            <a:endParaRPr sz="1600"/>
          </a:p>
          <a:p>
            <a:pPr indent="0" lvl="0" marL="0" rtl="0" algn="l">
              <a:lnSpc>
                <a:spcPct val="115000"/>
              </a:lnSpc>
              <a:spcBef>
                <a:spcPts val="0"/>
              </a:spcBef>
              <a:spcAft>
                <a:spcPts val="0"/>
              </a:spcAft>
              <a:buNone/>
            </a:pPr>
            <a:r>
              <a:rPr lang="en-CA" sz="1600"/>
              <a:t>}</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CA" sz="1600"/>
              <a:t>Student::Student (char *_name) </a:t>
            </a:r>
            <a:endParaRPr sz="1600"/>
          </a:p>
          <a:p>
            <a:pPr indent="0" lvl="0" marL="0" rtl="0" algn="l">
              <a:lnSpc>
                <a:spcPct val="115000"/>
              </a:lnSpc>
              <a:spcBef>
                <a:spcPts val="0"/>
              </a:spcBef>
              <a:spcAft>
                <a:spcPts val="0"/>
              </a:spcAft>
              <a:buNone/>
            </a:pPr>
            <a:r>
              <a:rPr lang="en-CA" sz="1600"/>
              <a:t>{</a:t>
            </a:r>
            <a:endParaRPr sz="1600"/>
          </a:p>
          <a:p>
            <a:pPr indent="0" lvl="0" marL="457200" rtl="0" algn="l">
              <a:lnSpc>
                <a:spcPct val="115000"/>
              </a:lnSpc>
              <a:spcBef>
                <a:spcPts val="0"/>
              </a:spcBef>
              <a:spcAft>
                <a:spcPts val="0"/>
              </a:spcAft>
              <a:buNone/>
            </a:pPr>
            <a:r>
              <a:rPr lang="en-CA" sz="1600"/>
              <a:t>name = </a:t>
            </a:r>
            <a:r>
              <a:rPr b="1" lang="en-CA" sz="1600">
                <a:solidFill>
                  <a:srgbClr val="FF0000"/>
                </a:solidFill>
              </a:rPr>
              <a:t>new</a:t>
            </a:r>
            <a:r>
              <a:rPr lang="en-CA" sz="1600"/>
              <a:t> char[100];</a:t>
            </a:r>
            <a:endParaRPr sz="1600"/>
          </a:p>
          <a:p>
            <a:pPr indent="0" lvl="0" marL="457200" rtl="0" algn="l">
              <a:lnSpc>
                <a:spcPct val="115000"/>
              </a:lnSpc>
              <a:spcBef>
                <a:spcPts val="0"/>
              </a:spcBef>
              <a:spcAft>
                <a:spcPts val="0"/>
              </a:spcAft>
              <a:buNone/>
            </a:pPr>
            <a:r>
              <a:rPr lang="en-CA" sz="1600"/>
              <a:t>strcpy(name, _name);</a:t>
            </a:r>
            <a:endParaRPr sz="1600"/>
          </a:p>
          <a:p>
            <a:pPr indent="0" lvl="0" marL="0" rtl="0" algn="l">
              <a:lnSpc>
                <a:spcPct val="115000"/>
              </a:lnSpc>
              <a:spcBef>
                <a:spcPts val="0"/>
              </a:spcBef>
              <a:spcAft>
                <a:spcPts val="0"/>
              </a:spcAft>
              <a:buNone/>
            </a:pPr>
            <a:r>
              <a:rPr lang="en-CA" sz="1600"/>
              <a:t>}</a:t>
            </a:r>
            <a:endParaRPr sz="1200">
              <a:latin typeface="Lato"/>
              <a:ea typeface="Lato"/>
              <a:cs typeface="Lato"/>
              <a:sym typeface="Lato"/>
            </a:endParaRPr>
          </a:p>
        </p:txBody>
      </p:sp>
      <p:sp>
        <p:nvSpPr>
          <p:cNvPr id="2125" name="Google Shape;2125;p187"/>
          <p:cNvSpPr txBox="1"/>
          <p:nvPr/>
        </p:nvSpPr>
        <p:spPr>
          <a:xfrm>
            <a:off x="4372550" y="1331025"/>
            <a:ext cx="4392000" cy="2905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600"/>
              </a:spcBef>
              <a:spcAft>
                <a:spcPts val="0"/>
              </a:spcAft>
              <a:buClr>
                <a:srgbClr val="404040"/>
              </a:buClr>
              <a:buSzPts val="1800"/>
              <a:buChar char="●"/>
            </a:pPr>
            <a:r>
              <a:rPr lang="en-CA" sz="1800">
                <a:solidFill>
                  <a:srgbClr val="404040"/>
                </a:solidFill>
              </a:rPr>
              <a:t>If an object is instantiated with the class student having a name “John”; then </a:t>
            </a:r>
            <a:r>
              <a:rPr lang="en-CA" sz="1800">
                <a:solidFill>
                  <a:schemeClr val="dk1"/>
                </a:solidFill>
              </a:rPr>
              <a:t>a char array is dynamically allocated</a:t>
            </a:r>
            <a:r>
              <a:rPr lang="en-CA" sz="1800">
                <a:solidFill>
                  <a:srgbClr val="404040"/>
                </a:solidFill>
              </a:rPr>
              <a:t>. When the object is destroyed, the allocated array remains on the heap, with nothing referencing it!</a:t>
            </a:r>
            <a:endParaRPr sz="1800">
              <a:solidFill>
                <a:srgbClr val="404040"/>
              </a:solidFill>
            </a:endParaRPr>
          </a:p>
          <a:p>
            <a:pPr indent="-349250" lvl="0" marL="457200" rtl="0" algn="l">
              <a:lnSpc>
                <a:spcPct val="115000"/>
              </a:lnSpc>
              <a:spcBef>
                <a:spcPts val="0"/>
              </a:spcBef>
              <a:spcAft>
                <a:spcPts val="0"/>
              </a:spcAft>
              <a:buClr>
                <a:srgbClr val="FF0000"/>
              </a:buClr>
              <a:buSzPts val="1900"/>
              <a:buChar char="●"/>
            </a:pPr>
            <a:r>
              <a:rPr lang="en-CA" sz="1900">
                <a:solidFill>
                  <a:srgbClr val="FF0000"/>
                </a:solidFill>
              </a:rPr>
              <a:t>Memory leak!</a:t>
            </a:r>
            <a:endParaRPr sz="1900">
              <a:solidFill>
                <a:srgbClr val="FF0000"/>
              </a:solidFill>
            </a:endParaRPr>
          </a:p>
          <a:p>
            <a:pPr indent="0" lvl="0" marL="0" rtl="0" algn="l">
              <a:spcBef>
                <a:spcPts val="0"/>
              </a:spcBef>
              <a:spcAft>
                <a:spcPts val="0"/>
              </a:spcAft>
              <a:buNone/>
            </a:pPr>
            <a:r>
              <a:t/>
            </a:r>
            <a:endParaRPr sz="1000">
              <a:latin typeface="Lato"/>
              <a:ea typeface="Lato"/>
              <a:cs typeface="Lato"/>
              <a:sym typeface="Lato"/>
            </a:endParaRPr>
          </a:p>
        </p:txBody>
      </p:sp>
      <p:pic>
        <p:nvPicPr>
          <p:cNvPr id="2126" name="Google Shape;2126;p187"/>
          <p:cNvPicPr preferRelativeResize="0"/>
          <p:nvPr/>
        </p:nvPicPr>
        <p:blipFill>
          <a:blip r:embed="rId3">
            <a:alphaModFix/>
          </a:blip>
          <a:stretch>
            <a:fillRect/>
          </a:stretch>
        </p:blipFill>
        <p:spPr>
          <a:xfrm>
            <a:off x="4501125" y="4102750"/>
            <a:ext cx="4134875" cy="832000"/>
          </a:xfrm>
          <a:prstGeom prst="rect">
            <a:avLst/>
          </a:prstGeom>
          <a:noFill/>
          <a:ln>
            <a:noFill/>
          </a:ln>
        </p:spPr>
      </p:pic>
      <p:sp>
        <p:nvSpPr>
          <p:cNvPr id="2127" name="Google Shape;2127;p187"/>
          <p:cNvSpPr txBox="1"/>
          <p:nvPr/>
        </p:nvSpPr>
        <p:spPr>
          <a:xfrm>
            <a:off x="5897525" y="3897525"/>
            <a:ext cx="63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000">
                <a:solidFill>
                  <a:srgbClr val="0000FF"/>
                </a:solidFill>
                <a:highlight>
                  <a:schemeClr val="accent4"/>
                </a:highlight>
                <a:latin typeface="Secular One"/>
                <a:ea typeface="Secular One"/>
                <a:cs typeface="Secular One"/>
                <a:sym typeface="Secular One"/>
              </a:rPr>
              <a:t>name</a:t>
            </a:r>
            <a:endParaRPr b="1" sz="1000">
              <a:solidFill>
                <a:srgbClr val="0000FF"/>
              </a:solidFill>
              <a:highlight>
                <a:schemeClr val="accent4"/>
              </a:highlight>
              <a:latin typeface="Secular One"/>
              <a:ea typeface="Secular One"/>
              <a:cs typeface="Secular One"/>
              <a:sym typeface="Secular One"/>
            </a:endParaRPr>
          </a:p>
        </p:txBody>
      </p:sp>
      <p:sp>
        <p:nvSpPr>
          <p:cNvPr id="2128" name="Google Shape;2128;p187"/>
          <p:cNvSpPr txBox="1"/>
          <p:nvPr/>
        </p:nvSpPr>
        <p:spPr>
          <a:xfrm>
            <a:off x="6064250" y="4169825"/>
            <a:ext cx="2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5</a:t>
            </a:r>
            <a:endParaRPr>
              <a:latin typeface="Lato"/>
              <a:ea typeface="Lato"/>
              <a:cs typeface="Lato"/>
              <a:sym typeface="Lato"/>
            </a:endParaRPr>
          </a:p>
        </p:txBody>
      </p:sp>
      <p:sp>
        <p:nvSpPr>
          <p:cNvPr id="2129" name="Google Shape;2129;p187"/>
          <p:cNvSpPr txBox="1"/>
          <p:nvPr/>
        </p:nvSpPr>
        <p:spPr>
          <a:xfrm>
            <a:off x="6995550" y="4169825"/>
            <a:ext cx="13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0000"/>
                </a:solidFill>
                <a:latin typeface="Lato"/>
                <a:ea typeface="Lato"/>
                <a:cs typeface="Lato"/>
                <a:sym typeface="Lato"/>
              </a:rPr>
              <a:t>J       o       h       n</a:t>
            </a:r>
            <a:endParaRPr b="1">
              <a:solidFill>
                <a:srgbClr val="FF0000"/>
              </a:solidFill>
              <a:latin typeface="Lato"/>
              <a:ea typeface="Lato"/>
              <a:cs typeface="Lato"/>
              <a:sym typeface="Lato"/>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1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How would a destructor fix the issue:</a:t>
            </a:r>
            <a:endParaRPr/>
          </a:p>
        </p:txBody>
      </p:sp>
      <p:sp>
        <p:nvSpPr>
          <p:cNvPr id="2135" name="Google Shape;2135;p188"/>
          <p:cNvSpPr txBox="1"/>
          <p:nvPr>
            <p:ph idx="1" type="body"/>
          </p:nvPr>
        </p:nvSpPr>
        <p:spPr>
          <a:xfrm>
            <a:off x="727650" y="1602725"/>
            <a:ext cx="2710200" cy="29172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CA" sz="1800">
                <a:solidFill>
                  <a:srgbClr val="000000"/>
                </a:solidFill>
                <a:latin typeface="Arial"/>
                <a:ea typeface="Arial"/>
                <a:cs typeface="Arial"/>
                <a:sym typeface="Arial"/>
              </a:rPr>
              <a:t>class Student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CA"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457200" lvl="0" marL="0" rtl="0" algn="l">
              <a:spcBef>
                <a:spcPts val="0"/>
              </a:spcBef>
              <a:spcAft>
                <a:spcPts val="0"/>
              </a:spcAft>
              <a:buNone/>
            </a:pPr>
            <a:r>
              <a:rPr lang="en-CA" sz="1800">
                <a:solidFill>
                  <a:srgbClr val="000000"/>
                </a:solidFill>
                <a:latin typeface="Arial"/>
                <a:ea typeface="Arial"/>
                <a:cs typeface="Arial"/>
                <a:sym typeface="Arial"/>
              </a:rPr>
              <a:t>private:</a:t>
            </a:r>
            <a:endParaRPr sz="1800">
              <a:solidFill>
                <a:srgbClr val="000000"/>
              </a:solidFill>
              <a:latin typeface="Arial"/>
              <a:ea typeface="Arial"/>
              <a:cs typeface="Arial"/>
              <a:sym typeface="Arial"/>
            </a:endParaRPr>
          </a:p>
          <a:p>
            <a:pPr indent="457200" lvl="0" marL="457200" rtl="0" algn="l">
              <a:spcBef>
                <a:spcPts val="0"/>
              </a:spcBef>
              <a:spcAft>
                <a:spcPts val="0"/>
              </a:spcAft>
              <a:buNone/>
            </a:pPr>
            <a:r>
              <a:rPr lang="en-CA" sz="1800">
                <a:solidFill>
                  <a:srgbClr val="000000"/>
                </a:solidFill>
                <a:latin typeface="Arial"/>
                <a:ea typeface="Arial"/>
                <a:cs typeface="Arial"/>
                <a:sym typeface="Arial"/>
              </a:rPr>
              <a:t>char *name;</a:t>
            </a:r>
            <a:endParaRPr sz="1800">
              <a:solidFill>
                <a:srgbClr val="000000"/>
              </a:solidFill>
              <a:latin typeface="Arial"/>
              <a:ea typeface="Arial"/>
              <a:cs typeface="Arial"/>
              <a:sym typeface="Arial"/>
            </a:endParaRPr>
          </a:p>
          <a:p>
            <a:pPr indent="457200" lvl="0" marL="0" rtl="0" algn="l">
              <a:spcBef>
                <a:spcPts val="0"/>
              </a:spcBef>
              <a:spcAft>
                <a:spcPts val="0"/>
              </a:spcAft>
              <a:buNone/>
            </a:pPr>
            <a:r>
              <a:rPr lang="en-CA" sz="1800">
                <a:solidFill>
                  <a:srgbClr val="000000"/>
                </a:solidFill>
                <a:latin typeface="Arial"/>
                <a:ea typeface="Arial"/>
                <a:cs typeface="Arial"/>
                <a:sym typeface="Arial"/>
              </a:rPr>
              <a:t>public:</a:t>
            </a:r>
            <a:endParaRPr sz="1800">
              <a:solidFill>
                <a:srgbClr val="000000"/>
              </a:solidFill>
              <a:latin typeface="Arial"/>
              <a:ea typeface="Arial"/>
              <a:cs typeface="Arial"/>
              <a:sym typeface="Arial"/>
            </a:endParaRPr>
          </a:p>
          <a:p>
            <a:pPr indent="457200" lvl="0" marL="457200" rtl="0" algn="l">
              <a:spcBef>
                <a:spcPts val="0"/>
              </a:spcBef>
              <a:spcAft>
                <a:spcPts val="0"/>
              </a:spcAft>
              <a:buNone/>
            </a:pPr>
            <a:r>
              <a:rPr lang="en-CA" sz="1800">
                <a:solidFill>
                  <a:srgbClr val="000000"/>
                </a:solidFill>
                <a:latin typeface="Arial"/>
                <a:ea typeface="Arial"/>
                <a:cs typeface="Arial"/>
                <a:sym typeface="Arial"/>
              </a:rPr>
              <a:t>Student();</a:t>
            </a:r>
            <a:endParaRPr sz="1800">
              <a:solidFill>
                <a:srgbClr val="000000"/>
              </a:solidFill>
              <a:latin typeface="Arial"/>
              <a:ea typeface="Arial"/>
              <a:cs typeface="Arial"/>
              <a:sym typeface="Arial"/>
            </a:endParaRPr>
          </a:p>
          <a:p>
            <a:pPr indent="457200" lvl="0" marL="457200" rtl="0" algn="l">
              <a:spcBef>
                <a:spcPts val="0"/>
              </a:spcBef>
              <a:spcAft>
                <a:spcPts val="0"/>
              </a:spcAft>
              <a:buNone/>
            </a:pPr>
            <a:r>
              <a:rPr lang="en-CA" sz="1800">
                <a:solidFill>
                  <a:srgbClr val="000000"/>
                </a:solidFill>
                <a:latin typeface="Arial"/>
                <a:ea typeface="Arial"/>
                <a:cs typeface="Arial"/>
                <a:sym typeface="Arial"/>
              </a:rPr>
              <a:t>Student(char*);</a:t>
            </a:r>
            <a:endParaRPr sz="1800">
              <a:solidFill>
                <a:srgbClr val="000000"/>
              </a:solidFill>
              <a:latin typeface="Arial"/>
              <a:ea typeface="Arial"/>
              <a:cs typeface="Arial"/>
              <a:sym typeface="Arial"/>
            </a:endParaRPr>
          </a:p>
          <a:p>
            <a:pPr indent="457200" lvl="0" marL="457200" rtl="0" algn="l">
              <a:spcBef>
                <a:spcPts val="0"/>
              </a:spcBef>
              <a:spcAft>
                <a:spcPts val="0"/>
              </a:spcAft>
              <a:buNone/>
            </a:pPr>
            <a:r>
              <a:rPr b="1" lang="en-CA" sz="1800">
                <a:solidFill>
                  <a:srgbClr val="FF0000"/>
                </a:solidFill>
                <a:latin typeface="Arial"/>
                <a:ea typeface="Arial"/>
                <a:cs typeface="Arial"/>
                <a:sym typeface="Arial"/>
              </a:rPr>
              <a:t>~</a:t>
            </a:r>
            <a:r>
              <a:rPr lang="en-CA" sz="1800">
                <a:solidFill>
                  <a:srgbClr val="FF0000"/>
                </a:solidFill>
                <a:latin typeface="Arial"/>
                <a:ea typeface="Arial"/>
                <a:cs typeface="Arial"/>
                <a:sym typeface="Arial"/>
              </a:rPr>
              <a:t>Student();</a:t>
            </a:r>
            <a:endParaRPr sz="1800">
              <a:solidFill>
                <a:srgbClr val="FF0000"/>
              </a:solidFill>
              <a:latin typeface="Arial"/>
              <a:ea typeface="Arial"/>
              <a:cs typeface="Arial"/>
              <a:sym typeface="Arial"/>
            </a:endParaRPr>
          </a:p>
          <a:p>
            <a:pPr indent="0" lvl="0" marL="0" rtl="0" algn="l">
              <a:spcBef>
                <a:spcPts val="0"/>
              </a:spcBef>
              <a:spcAft>
                <a:spcPts val="0"/>
              </a:spcAft>
              <a:buNone/>
            </a:pPr>
            <a:r>
              <a:rPr lang="en-CA" sz="1800">
                <a:solidFill>
                  <a:srgbClr val="000000"/>
                </a:solidFill>
                <a:latin typeface="Arial"/>
                <a:ea typeface="Arial"/>
                <a:cs typeface="Arial"/>
                <a:sym typeface="Arial"/>
              </a:rPr>
              <a:t>}; </a:t>
            </a:r>
            <a:endParaRPr/>
          </a:p>
        </p:txBody>
      </p:sp>
      <p:sp>
        <p:nvSpPr>
          <p:cNvPr id="2136" name="Google Shape;2136;p188"/>
          <p:cNvSpPr txBox="1"/>
          <p:nvPr/>
        </p:nvSpPr>
        <p:spPr>
          <a:xfrm>
            <a:off x="3905250" y="1778000"/>
            <a:ext cx="4603800" cy="23472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2000"/>
              </a:spcBef>
              <a:spcAft>
                <a:spcPts val="0"/>
              </a:spcAft>
              <a:buClr>
                <a:srgbClr val="404040"/>
              </a:buClr>
              <a:buSzPts val="2200"/>
              <a:buChar char="●"/>
            </a:pPr>
            <a:r>
              <a:rPr lang="en-CA" sz="2200">
                <a:solidFill>
                  <a:srgbClr val="404040"/>
                </a:solidFill>
              </a:rPr>
              <a:t>Destructor: `~’ followed by class name</a:t>
            </a:r>
            <a:endParaRPr sz="2200">
              <a:solidFill>
                <a:srgbClr val="404040"/>
              </a:solidFill>
            </a:endParaRPr>
          </a:p>
          <a:p>
            <a:pPr indent="-368300" lvl="0" marL="457200" rtl="0" algn="l">
              <a:lnSpc>
                <a:spcPct val="115000"/>
              </a:lnSpc>
              <a:spcBef>
                <a:spcPts val="0"/>
              </a:spcBef>
              <a:spcAft>
                <a:spcPts val="0"/>
              </a:spcAft>
              <a:buClr>
                <a:srgbClr val="404040"/>
              </a:buClr>
              <a:buSzPts val="2200"/>
              <a:buChar char="●"/>
            </a:pPr>
            <a:r>
              <a:rPr lang="en-CA" sz="2200">
                <a:solidFill>
                  <a:srgbClr val="404040"/>
                </a:solidFill>
              </a:rPr>
              <a:t>Cannot take any parameter!</a:t>
            </a:r>
            <a:endParaRPr sz="2200">
              <a:solidFill>
                <a:srgbClr val="404040"/>
              </a:solidFill>
            </a:endParaRPr>
          </a:p>
          <a:p>
            <a:pPr indent="-368300" lvl="0" marL="457200" rtl="0" algn="l">
              <a:lnSpc>
                <a:spcPct val="115000"/>
              </a:lnSpc>
              <a:spcBef>
                <a:spcPts val="0"/>
              </a:spcBef>
              <a:spcAft>
                <a:spcPts val="0"/>
              </a:spcAft>
              <a:buClr>
                <a:srgbClr val="404040"/>
              </a:buClr>
              <a:buSzPts val="2200"/>
              <a:buChar char="●"/>
            </a:pPr>
            <a:r>
              <a:rPr lang="en-CA" sz="2200">
                <a:solidFill>
                  <a:srgbClr val="404040"/>
                </a:solidFill>
              </a:rPr>
              <a:t>Cannot return any type!</a:t>
            </a:r>
            <a:endParaRPr sz="2200">
              <a:solidFill>
                <a:srgbClr val="404040"/>
              </a:solidFill>
            </a:endParaRPr>
          </a:p>
          <a:p>
            <a:pPr indent="-368300" lvl="0" marL="457200" rtl="0" algn="l">
              <a:lnSpc>
                <a:spcPct val="115000"/>
              </a:lnSpc>
              <a:spcBef>
                <a:spcPts val="0"/>
              </a:spcBef>
              <a:spcAft>
                <a:spcPts val="0"/>
              </a:spcAft>
              <a:buClr>
                <a:srgbClr val="404040"/>
              </a:buClr>
              <a:buSzPts val="2200"/>
              <a:buChar char="●"/>
            </a:pPr>
            <a:r>
              <a:rPr lang="en-CA" sz="2200">
                <a:solidFill>
                  <a:srgbClr val="404040"/>
                </a:solidFill>
              </a:rPr>
              <a:t>Must be public</a:t>
            </a:r>
            <a:endParaRPr sz="2200">
              <a:solidFill>
                <a:srgbClr val="404040"/>
              </a:solidFill>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1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How would a destructor fix the issue:</a:t>
            </a:r>
            <a:endParaRPr/>
          </a:p>
        </p:txBody>
      </p:sp>
      <p:sp>
        <p:nvSpPr>
          <p:cNvPr id="2142" name="Google Shape;2142;p189"/>
          <p:cNvSpPr txBox="1"/>
          <p:nvPr>
            <p:ph idx="1" type="body"/>
          </p:nvPr>
        </p:nvSpPr>
        <p:spPr>
          <a:xfrm>
            <a:off x="727650" y="1623925"/>
            <a:ext cx="4117800" cy="29172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CA" sz="1800">
                <a:solidFill>
                  <a:srgbClr val="000000"/>
                </a:solidFill>
                <a:latin typeface="Arial"/>
                <a:ea typeface="Arial"/>
                <a:cs typeface="Arial"/>
                <a:sym typeface="Arial"/>
              </a:rPr>
              <a:t>Student::Student (char *_name)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CA"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457200" rtl="0" algn="l">
              <a:spcBef>
                <a:spcPts val="0"/>
              </a:spcBef>
              <a:spcAft>
                <a:spcPts val="0"/>
              </a:spcAft>
              <a:buNone/>
            </a:pPr>
            <a:r>
              <a:rPr lang="en-CA" sz="1800">
                <a:solidFill>
                  <a:srgbClr val="000000"/>
                </a:solidFill>
                <a:latin typeface="Arial"/>
                <a:ea typeface="Arial"/>
                <a:cs typeface="Arial"/>
                <a:sym typeface="Arial"/>
              </a:rPr>
              <a:t>name = new char[100];</a:t>
            </a:r>
            <a:endParaRPr sz="1800">
              <a:solidFill>
                <a:srgbClr val="000000"/>
              </a:solidFill>
              <a:latin typeface="Arial"/>
              <a:ea typeface="Arial"/>
              <a:cs typeface="Arial"/>
              <a:sym typeface="Arial"/>
            </a:endParaRPr>
          </a:p>
          <a:p>
            <a:pPr indent="457200" lvl="0" marL="0" rtl="0" algn="l">
              <a:spcBef>
                <a:spcPts val="0"/>
              </a:spcBef>
              <a:spcAft>
                <a:spcPts val="0"/>
              </a:spcAft>
              <a:buNone/>
            </a:pPr>
            <a:r>
              <a:rPr lang="en-CA" sz="1800">
                <a:solidFill>
                  <a:srgbClr val="000000"/>
                </a:solidFill>
                <a:latin typeface="Arial"/>
                <a:ea typeface="Arial"/>
                <a:cs typeface="Arial"/>
                <a:sym typeface="Arial"/>
              </a:rPr>
              <a:t>strcpy(name, _name);</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CA"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CA" sz="1800">
                <a:solidFill>
                  <a:srgbClr val="FF0000"/>
                </a:solidFill>
                <a:latin typeface="Arial"/>
                <a:ea typeface="Arial"/>
                <a:cs typeface="Arial"/>
                <a:sym typeface="Arial"/>
              </a:rPr>
              <a:t>Student::~Student() </a:t>
            </a:r>
            <a:endParaRPr sz="1800">
              <a:solidFill>
                <a:srgbClr val="FF0000"/>
              </a:solidFill>
              <a:latin typeface="Arial"/>
              <a:ea typeface="Arial"/>
              <a:cs typeface="Arial"/>
              <a:sym typeface="Arial"/>
            </a:endParaRPr>
          </a:p>
          <a:p>
            <a:pPr indent="0" lvl="0" marL="0" rtl="0" algn="l">
              <a:spcBef>
                <a:spcPts val="0"/>
              </a:spcBef>
              <a:spcAft>
                <a:spcPts val="0"/>
              </a:spcAft>
              <a:buNone/>
            </a:pPr>
            <a:r>
              <a:rPr lang="en-CA" sz="1800">
                <a:solidFill>
                  <a:srgbClr val="FF0000"/>
                </a:solidFill>
                <a:latin typeface="Arial"/>
                <a:ea typeface="Arial"/>
                <a:cs typeface="Arial"/>
                <a:sym typeface="Arial"/>
              </a:rPr>
              <a:t>{</a:t>
            </a:r>
            <a:endParaRPr sz="1800">
              <a:solidFill>
                <a:srgbClr val="FF0000"/>
              </a:solidFill>
              <a:latin typeface="Arial"/>
              <a:ea typeface="Arial"/>
              <a:cs typeface="Arial"/>
              <a:sym typeface="Arial"/>
            </a:endParaRPr>
          </a:p>
          <a:p>
            <a:pPr indent="457200" lvl="0" marL="0" rtl="0" algn="l">
              <a:spcBef>
                <a:spcPts val="0"/>
              </a:spcBef>
              <a:spcAft>
                <a:spcPts val="0"/>
              </a:spcAft>
              <a:buNone/>
            </a:pPr>
            <a:r>
              <a:rPr lang="en-CA" sz="1800">
                <a:solidFill>
                  <a:srgbClr val="FF0000"/>
                </a:solidFill>
                <a:latin typeface="Arial"/>
                <a:ea typeface="Arial"/>
                <a:cs typeface="Arial"/>
                <a:sym typeface="Arial"/>
              </a:rPr>
              <a:t>if (name != NULL) delete [ ] name;</a:t>
            </a:r>
            <a:endParaRPr sz="1800">
              <a:solidFill>
                <a:srgbClr val="FF0000"/>
              </a:solidFill>
              <a:latin typeface="Arial"/>
              <a:ea typeface="Arial"/>
              <a:cs typeface="Arial"/>
              <a:sym typeface="Arial"/>
            </a:endParaRPr>
          </a:p>
          <a:p>
            <a:pPr indent="0" lvl="0" marL="0" rtl="0" algn="l">
              <a:spcBef>
                <a:spcPts val="0"/>
              </a:spcBef>
              <a:spcAft>
                <a:spcPts val="0"/>
              </a:spcAft>
              <a:buNone/>
            </a:pPr>
            <a:r>
              <a:rPr lang="en-CA" sz="1800">
                <a:solidFill>
                  <a:srgbClr val="FF0000"/>
                </a:solidFill>
                <a:latin typeface="Arial"/>
                <a:ea typeface="Arial"/>
                <a:cs typeface="Arial"/>
                <a:sym typeface="Arial"/>
              </a:rPr>
              <a:t>}</a:t>
            </a:r>
            <a:endParaRPr/>
          </a:p>
        </p:txBody>
      </p:sp>
      <p:sp>
        <p:nvSpPr>
          <p:cNvPr id="2143" name="Google Shape;2143;p189"/>
          <p:cNvSpPr txBox="1"/>
          <p:nvPr/>
        </p:nvSpPr>
        <p:spPr>
          <a:xfrm>
            <a:off x="5175250" y="1908925"/>
            <a:ext cx="3534900" cy="23472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2000"/>
              </a:spcBef>
              <a:spcAft>
                <a:spcPts val="0"/>
              </a:spcAft>
              <a:buClr>
                <a:srgbClr val="404040"/>
              </a:buClr>
              <a:buSzPts val="2200"/>
              <a:buChar char="●"/>
            </a:pPr>
            <a:r>
              <a:rPr lang="en-CA" sz="2200">
                <a:solidFill>
                  <a:srgbClr val="404040"/>
                </a:solidFill>
              </a:rPr>
              <a:t>If “new” or malloc is used anywhere in your class, you likely need a destructor with a “delete”</a:t>
            </a:r>
            <a:endParaRPr sz="2200">
              <a:solidFill>
                <a:srgbClr val="404040"/>
              </a:solidFill>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190"/>
          <p:cNvSpPr txBox="1"/>
          <p:nvPr>
            <p:ph type="title"/>
          </p:nvPr>
        </p:nvSpPr>
        <p:spPr>
          <a:xfrm>
            <a:off x="727650" y="764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Test your knowledge: </a:t>
            </a:r>
            <a:r>
              <a:rPr lang="en-CA">
                <a:solidFill>
                  <a:schemeClr val="accent3"/>
                </a:solidFill>
              </a:rPr>
              <a:t>where</a:t>
            </a:r>
            <a:r>
              <a:rPr lang="en-CA"/>
              <a:t> </a:t>
            </a:r>
            <a:r>
              <a:rPr lang="en-CA">
                <a:solidFill>
                  <a:schemeClr val="accent3"/>
                </a:solidFill>
              </a:rPr>
              <a:t>is destructor needed?</a:t>
            </a:r>
            <a:endParaRPr>
              <a:solidFill>
                <a:schemeClr val="accent3"/>
              </a:solidFill>
            </a:endParaRPr>
          </a:p>
        </p:txBody>
      </p:sp>
      <p:pic>
        <p:nvPicPr>
          <p:cNvPr id="2149" name="Google Shape;2149;p190"/>
          <p:cNvPicPr preferRelativeResize="0"/>
          <p:nvPr/>
        </p:nvPicPr>
        <p:blipFill>
          <a:blip r:embed="rId3">
            <a:alphaModFix/>
          </a:blip>
          <a:stretch>
            <a:fillRect/>
          </a:stretch>
        </p:blipFill>
        <p:spPr>
          <a:xfrm>
            <a:off x="3384075" y="1299275"/>
            <a:ext cx="5652451" cy="1044250"/>
          </a:xfrm>
          <a:prstGeom prst="rect">
            <a:avLst/>
          </a:prstGeom>
          <a:noFill/>
          <a:ln>
            <a:noFill/>
          </a:ln>
        </p:spPr>
      </p:pic>
      <p:sp>
        <p:nvSpPr>
          <p:cNvPr id="2150" name="Google Shape;2150;p190"/>
          <p:cNvSpPr txBox="1"/>
          <p:nvPr/>
        </p:nvSpPr>
        <p:spPr>
          <a:xfrm>
            <a:off x="399425" y="2000225"/>
            <a:ext cx="3069300" cy="2805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500"/>
              <a:t>class Node {</a:t>
            </a:r>
            <a:endParaRPr sz="1500"/>
          </a:p>
          <a:p>
            <a:pPr indent="457200" lvl="0" marL="0" rtl="0" algn="l">
              <a:lnSpc>
                <a:spcPct val="115000"/>
              </a:lnSpc>
              <a:spcBef>
                <a:spcPts val="0"/>
              </a:spcBef>
              <a:spcAft>
                <a:spcPts val="0"/>
              </a:spcAft>
              <a:buNone/>
            </a:pPr>
            <a:r>
              <a:rPr lang="en-CA" sz="1500"/>
              <a:t>private:</a:t>
            </a:r>
            <a:endParaRPr sz="1500"/>
          </a:p>
          <a:p>
            <a:pPr indent="457200" lvl="0" marL="457200" rtl="0" algn="l">
              <a:lnSpc>
                <a:spcPct val="115000"/>
              </a:lnSpc>
              <a:spcBef>
                <a:spcPts val="0"/>
              </a:spcBef>
              <a:spcAft>
                <a:spcPts val="0"/>
              </a:spcAft>
              <a:buNone/>
            </a:pPr>
            <a:r>
              <a:rPr lang="en-CA" sz="1500"/>
              <a:t>int data;</a:t>
            </a:r>
            <a:endParaRPr sz="1500"/>
          </a:p>
          <a:p>
            <a:pPr indent="457200" lvl="0" marL="457200" rtl="0" algn="l">
              <a:lnSpc>
                <a:spcPct val="115000"/>
              </a:lnSpc>
              <a:spcBef>
                <a:spcPts val="0"/>
              </a:spcBef>
              <a:spcAft>
                <a:spcPts val="0"/>
              </a:spcAft>
              <a:buNone/>
            </a:pPr>
            <a:r>
              <a:rPr lang="en-CA" sz="1500"/>
              <a:t>Node *next;</a:t>
            </a:r>
            <a:endParaRPr sz="1500"/>
          </a:p>
          <a:p>
            <a:pPr indent="0" lvl="0" marL="457200" rtl="0" algn="l">
              <a:lnSpc>
                <a:spcPct val="115000"/>
              </a:lnSpc>
              <a:spcBef>
                <a:spcPts val="0"/>
              </a:spcBef>
              <a:spcAft>
                <a:spcPts val="0"/>
              </a:spcAft>
              <a:buNone/>
            </a:pPr>
            <a:r>
              <a:rPr lang="en-CA" sz="1500"/>
              <a:t>public:</a:t>
            </a:r>
            <a:endParaRPr sz="1500"/>
          </a:p>
          <a:p>
            <a:pPr indent="457200" lvl="0" marL="457200" rtl="0" algn="l">
              <a:lnSpc>
                <a:spcPct val="115000"/>
              </a:lnSpc>
              <a:spcBef>
                <a:spcPts val="0"/>
              </a:spcBef>
              <a:spcAft>
                <a:spcPts val="0"/>
              </a:spcAft>
              <a:buNone/>
            </a:pPr>
            <a:r>
              <a:rPr lang="en-CA" sz="1500"/>
              <a:t>Node(int d, Node *n) { </a:t>
            </a:r>
            <a:endParaRPr sz="1500"/>
          </a:p>
          <a:p>
            <a:pPr indent="457200" lvl="0" marL="914400" rtl="0" algn="l">
              <a:lnSpc>
                <a:spcPct val="115000"/>
              </a:lnSpc>
              <a:spcBef>
                <a:spcPts val="0"/>
              </a:spcBef>
              <a:spcAft>
                <a:spcPts val="0"/>
              </a:spcAft>
              <a:buNone/>
            </a:pPr>
            <a:r>
              <a:rPr lang="en-CA" sz="1500"/>
              <a:t>data = d; </a:t>
            </a:r>
            <a:endParaRPr sz="1500"/>
          </a:p>
          <a:p>
            <a:pPr indent="457200" lvl="0" marL="914400" rtl="0" algn="l">
              <a:lnSpc>
                <a:spcPct val="115000"/>
              </a:lnSpc>
              <a:spcBef>
                <a:spcPts val="0"/>
              </a:spcBef>
              <a:spcAft>
                <a:spcPts val="0"/>
              </a:spcAft>
              <a:buNone/>
            </a:pPr>
            <a:r>
              <a:rPr lang="en-CA" sz="1500"/>
              <a:t>next = n; </a:t>
            </a:r>
            <a:endParaRPr sz="1500"/>
          </a:p>
          <a:p>
            <a:pPr indent="0" lvl="0" marL="914400" rtl="0" algn="l">
              <a:lnSpc>
                <a:spcPct val="115000"/>
              </a:lnSpc>
              <a:spcBef>
                <a:spcPts val="0"/>
              </a:spcBef>
              <a:spcAft>
                <a:spcPts val="0"/>
              </a:spcAft>
              <a:buNone/>
            </a:pPr>
            <a:r>
              <a:rPr lang="en-CA" sz="1500"/>
              <a:t>}</a:t>
            </a:r>
            <a:endParaRPr sz="1500"/>
          </a:p>
          <a:p>
            <a:pPr indent="0" lvl="0" marL="0" rtl="0" algn="l">
              <a:lnSpc>
                <a:spcPct val="115000"/>
              </a:lnSpc>
              <a:spcBef>
                <a:spcPts val="0"/>
              </a:spcBef>
              <a:spcAft>
                <a:spcPts val="0"/>
              </a:spcAft>
              <a:buNone/>
            </a:pPr>
            <a:r>
              <a:rPr lang="en-CA" sz="1500"/>
              <a:t>}</a:t>
            </a:r>
            <a:endParaRPr sz="1100">
              <a:latin typeface="Lato"/>
              <a:ea typeface="Lato"/>
              <a:cs typeface="Lato"/>
              <a:sym typeface="Lato"/>
            </a:endParaRPr>
          </a:p>
        </p:txBody>
      </p:sp>
      <p:sp>
        <p:nvSpPr>
          <p:cNvPr id="2151" name="Google Shape;2151;p190"/>
          <p:cNvSpPr txBox="1"/>
          <p:nvPr/>
        </p:nvSpPr>
        <p:spPr>
          <a:xfrm>
            <a:off x="3979325" y="2438775"/>
            <a:ext cx="4148700" cy="24135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600"/>
              <a:t>class List {</a:t>
            </a:r>
            <a:endParaRPr sz="1600"/>
          </a:p>
          <a:p>
            <a:pPr indent="457200" lvl="0" marL="0" rtl="0" algn="l">
              <a:lnSpc>
                <a:spcPct val="115000"/>
              </a:lnSpc>
              <a:spcBef>
                <a:spcPts val="0"/>
              </a:spcBef>
              <a:spcAft>
                <a:spcPts val="0"/>
              </a:spcAft>
              <a:buNone/>
            </a:pPr>
            <a:r>
              <a:rPr lang="en-CA" sz="1600"/>
              <a:t>private:</a:t>
            </a:r>
            <a:endParaRPr sz="1600"/>
          </a:p>
          <a:p>
            <a:pPr indent="457200" lvl="0" marL="457200" rtl="0" algn="l">
              <a:lnSpc>
                <a:spcPct val="115000"/>
              </a:lnSpc>
              <a:spcBef>
                <a:spcPts val="0"/>
              </a:spcBef>
              <a:spcAft>
                <a:spcPts val="0"/>
              </a:spcAft>
              <a:buNone/>
            </a:pPr>
            <a:r>
              <a:rPr lang="en-CA" sz="1600"/>
              <a:t>Node *head;</a:t>
            </a:r>
            <a:endParaRPr sz="1600"/>
          </a:p>
          <a:p>
            <a:pPr indent="0" lvl="0" marL="457200" rtl="0" algn="l">
              <a:lnSpc>
                <a:spcPct val="115000"/>
              </a:lnSpc>
              <a:spcBef>
                <a:spcPts val="0"/>
              </a:spcBef>
              <a:spcAft>
                <a:spcPts val="0"/>
              </a:spcAft>
              <a:buNone/>
            </a:pPr>
            <a:r>
              <a:rPr lang="en-CA" sz="1600"/>
              <a:t>public:</a:t>
            </a:r>
            <a:endParaRPr sz="1600"/>
          </a:p>
          <a:p>
            <a:pPr indent="457200" lvl="0" marL="457200" rtl="0" algn="l">
              <a:lnSpc>
                <a:spcPct val="115000"/>
              </a:lnSpc>
              <a:spcBef>
                <a:spcPts val="0"/>
              </a:spcBef>
              <a:spcAft>
                <a:spcPts val="0"/>
              </a:spcAft>
              <a:buNone/>
            </a:pPr>
            <a:r>
              <a:rPr lang="en-CA" sz="1600"/>
              <a:t>void insert (int d) {</a:t>
            </a:r>
            <a:endParaRPr sz="1600"/>
          </a:p>
          <a:p>
            <a:pPr indent="457200" lvl="0" marL="914400" rtl="0" algn="l">
              <a:lnSpc>
                <a:spcPct val="115000"/>
              </a:lnSpc>
              <a:spcBef>
                <a:spcPts val="0"/>
              </a:spcBef>
              <a:spcAft>
                <a:spcPts val="0"/>
              </a:spcAft>
              <a:buNone/>
            </a:pPr>
            <a:r>
              <a:rPr lang="en-CA" sz="1600"/>
              <a:t>head=</a:t>
            </a:r>
            <a:r>
              <a:rPr lang="en-CA" sz="1600">
                <a:solidFill>
                  <a:schemeClr val="dk2"/>
                </a:solidFill>
              </a:rPr>
              <a:t>new</a:t>
            </a:r>
            <a:r>
              <a:rPr lang="en-CA" sz="1600">
                <a:solidFill>
                  <a:srgbClr val="008000"/>
                </a:solidFill>
              </a:rPr>
              <a:t> </a:t>
            </a:r>
            <a:r>
              <a:rPr lang="en-CA" sz="1600"/>
              <a:t>Node (d, head);</a:t>
            </a:r>
            <a:endParaRPr sz="1600"/>
          </a:p>
          <a:p>
            <a:pPr indent="457200" lvl="0" marL="457200" rtl="0" algn="l">
              <a:lnSpc>
                <a:spcPct val="115000"/>
              </a:lnSpc>
              <a:spcBef>
                <a:spcPts val="0"/>
              </a:spcBef>
              <a:spcAft>
                <a:spcPts val="0"/>
              </a:spcAft>
              <a:buNone/>
            </a:pPr>
            <a:r>
              <a:rPr lang="en-CA" sz="1600"/>
              <a:t>}</a:t>
            </a:r>
            <a:endParaRPr sz="1600"/>
          </a:p>
          <a:p>
            <a:pPr indent="0" lvl="0" marL="0" rtl="0" algn="l">
              <a:lnSpc>
                <a:spcPct val="115000"/>
              </a:lnSpc>
              <a:spcBef>
                <a:spcPts val="0"/>
              </a:spcBef>
              <a:spcAft>
                <a:spcPts val="0"/>
              </a:spcAft>
              <a:buNone/>
            </a:pPr>
            <a:r>
              <a:rPr lang="en-CA" sz="1600"/>
              <a:t>}</a:t>
            </a:r>
            <a:endParaRPr sz="1200">
              <a:latin typeface="Lato"/>
              <a:ea typeface="Lato"/>
              <a:cs typeface="Lato"/>
              <a:sym typeface="Lato"/>
            </a:endParaRPr>
          </a:p>
        </p:txBody>
      </p:sp>
      <p:sp>
        <p:nvSpPr>
          <p:cNvPr id="2152" name="Google Shape;2152;p190"/>
          <p:cNvSpPr txBox="1"/>
          <p:nvPr/>
        </p:nvSpPr>
        <p:spPr>
          <a:xfrm>
            <a:off x="2643250" y="1524025"/>
            <a:ext cx="687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7200">
                <a:solidFill>
                  <a:srgbClr val="FF0000"/>
                </a:solidFill>
                <a:latin typeface="Lato"/>
                <a:ea typeface="Lato"/>
                <a:cs typeface="Lato"/>
                <a:sym typeface="Lato"/>
              </a:rPr>
              <a:t>?</a:t>
            </a:r>
            <a:endParaRPr b="1" sz="7200">
              <a:solidFill>
                <a:srgbClr val="FF0000"/>
              </a:solidFill>
              <a:latin typeface="Lato"/>
              <a:ea typeface="Lato"/>
              <a:cs typeface="Lato"/>
              <a:sym typeface="Lato"/>
            </a:endParaRPr>
          </a:p>
        </p:txBody>
      </p:sp>
      <p:sp>
        <p:nvSpPr>
          <p:cNvPr id="2153" name="Google Shape;2153;p190"/>
          <p:cNvSpPr txBox="1"/>
          <p:nvPr/>
        </p:nvSpPr>
        <p:spPr>
          <a:xfrm>
            <a:off x="7166575" y="2000225"/>
            <a:ext cx="687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7200">
                <a:solidFill>
                  <a:srgbClr val="FF0000"/>
                </a:solidFill>
                <a:latin typeface="Lato"/>
                <a:ea typeface="Lato"/>
                <a:cs typeface="Lato"/>
                <a:sym typeface="Lato"/>
              </a:rPr>
              <a:t>?</a:t>
            </a:r>
            <a:endParaRPr b="1" sz="7200">
              <a:solidFill>
                <a:srgbClr val="FF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191"/>
          <p:cNvSpPr txBox="1"/>
          <p:nvPr/>
        </p:nvSpPr>
        <p:spPr>
          <a:xfrm>
            <a:off x="656125" y="973725"/>
            <a:ext cx="3354900" cy="3867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500"/>
              <a:t>class Node {</a:t>
            </a:r>
            <a:endParaRPr sz="1500"/>
          </a:p>
          <a:p>
            <a:pPr indent="457200" lvl="0" marL="0" rtl="0" algn="l">
              <a:lnSpc>
                <a:spcPct val="115000"/>
              </a:lnSpc>
              <a:spcBef>
                <a:spcPts val="0"/>
              </a:spcBef>
              <a:spcAft>
                <a:spcPts val="0"/>
              </a:spcAft>
              <a:buNone/>
            </a:pPr>
            <a:r>
              <a:rPr lang="en-CA" sz="1500"/>
              <a:t>private:</a:t>
            </a:r>
            <a:endParaRPr sz="1500"/>
          </a:p>
          <a:p>
            <a:pPr indent="457200" lvl="0" marL="457200" rtl="0" algn="l">
              <a:lnSpc>
                <a:spcPct val="115000"/>
              </a:lnSpc>
              <a:spcBef>
                <a:spcPts val="0"/>
              </a:spcBef>
              <a:spcAft>
                <a:spcPts val="0"/>
              </a:spcAft>
              <a:buNone/>
            </a:pPr>
            <a:r>
              <a:rPr lang="en-CA" sz="1500"/>
              <a:t>int data;</a:t>
            </a:r>
            <a:endParaRPr sz="1500"/>
          </a:p>
          <a:p>
            <a:pPr indent="457200" lvl="0" marL="457200" rtl="0" algn="l">
              <a:lnSpc>
                <a:spcPct val="115000"/>
              </a:lnSpc>
              <a:spcBef>
                <a:spcPts val="0"/>
              </a:spcBef>
              <a:spcAft>
                <a:spcPts val="0"/>
              </a:spcAft>
              <a:buNone/>
            </a:pPr>
            <a:r>
              <a:rPr lang="en-CA" sz="1500"/>
              <a:t>Node *next;</a:t>
            </a:r>
            <a:endParaRPr sz="1500"/>
          </a:p>
          <a:p>
            <a:pPr indent="0" lvl="0" marL="457200" rtl="0" algn="l">
              <a:lnSpc>
                <a:spcPct val="115000"/>
              </a:lnSpc>
              <a:spcBef>
                <a:spcPts val="0"/>
              </a:spcBef>
              <a:spcAft>
                <a:spcPts val="0"/>
              </a:spcAft>
              <a:buNone/>
            </a:pPr>
            <a:r>
              <a:rPr lang="en-CA" sz="1500"/>
              <a:t>public:</a:t>
            </a:r>
            <a:endParaRPr sz="1500"/>
          </a:p>
          <a:p>
            <a:pPr indent="457200" lvl="0" marL="457200" rtl="0" algn="l">
              <a:lnSpc>
                <a:spcPct val="115000"/>
              </a:lnSpc>
              <a:spcBef>
                <a:spcPts val="0"/>
              </a:spcBef>
              <a:spcAft>
                <a:spcPts val="0"/>
              </a:spcAft>
              <a:buNone/>
            </a:pPr>
            <a:r>
              <a:rPr lang="en-CA" sz="1500"/>
              <a:t>Node(int d, Node *n) { </a:t>
            </a:r>
            <a:endParaRPr sz="1500"/>
          </a:p>
          <a:p>
            <a:pPr indent="457200" lvl="0" marL="914400" rtl="0" algn="l">
              <a:lnSpc>
                <a:spcPct val="115000"/>
              </a:lnSpc>
              <a:spcBef>
                <a:spcPts val="0"/>
              </a:spcBef>
              <a:spcAft>
                <a:spcPts val="0"/>
              </a:spcAft>
              <a:buNone/>
            </a:pPr>
            <a:r>
              <a:rPr lang="en-CA" sz="1500"/>
              <a:t>data = d; </a:t>
            </a:r>
            <a:endParaRPr sz="1500"/>
          </a:p>
          <a:p>
            <a:pPr indent="457200" lvl="0" marL="914400" rtl="0" algn="l">
              <a:lnSpc>
                <a:spcPct val="115000"/>
              </a:lnSpc>
              <a:spcBef>
                <a:spcPts val="0"/>
              </a:spcBef>
              <a:spcAft>
                <a:spcPts val="0"/>
              </a:spcAft>
              <a:buNone/>
            </a:pPr>
            <a:r>
              <a:rPr lang="en-CA" sz="1500"/>
              <a:t>next = n; </a:t>
            </a:r>
            <a:endParaRPr sz="1500"/>
          </a:p>
          <a:p>
            <a:pPr indent="0" lvl="0" marL="914400" rtl="0" algn="l">
              <a:lnSpc>
                <a:spcPct val="115000"/>
              </a:lnSpc>
              <a:spcBef>
                <a:spcPts val="0"/>
              </a:spcBef>
              <a:spcAft>
                <a:spcPts val="0"/>
              </a:spcAft>
              <a:buNone/>
            </a:pPr>
            <a:r>
              <a:rPr lang="en-CA" sz="1500"/>
              <a:t>}</a:t>
            </a:r>
            <a:endParaRPr sz="1500"/>
          </a:p>
          <a:p>
            <a:pPr indent="0" lvl="0" marL="914400" rtl="0" algn="l">
              <a:lnSpc>
                <a:spcPct val="115000"/>
              </a:lnSpc>
              <a:spcBef>
                <a:spcPts val="0"/>
              </a:spcBef>
              <a:spcAft>
                <a:spcPts val="0"/>
              </a:spcAft>
              <a:buNone/>
            </a:pPr>
            <a:r>
              <a:rPr lang="en-CA" sz="1500">
                <a:solidFill>
                  <a:srgbClr val="FF0000"/>
                </a:solidFill>
              </a:rPr>
              <a:t>~Node() { </a:t>
            </a:r>
            <a:endParaRPr sz="1500">
              <a:solidFill>
                <a:srgbClr val="FF0000"/>
              </a:solidFill>
            </a:endParaRPr>
          </a:p>
          <a:p>
            <a:pPr indent="457200" lvl="0" marL="914400" rtl="0" algn="l">
              <a:lnSpc>
                <a:spcPct val="115000"/>
              </a:lnSpc>
              <a:spcBef>
                <a:spcPts val="0"/>
              </a:spcBef>
              <a:spcAft>
                <a:spcPts val="0"/>
              </a:spcAft>
              <a:buNone/>
            </a:pPr>
            <a:r>
              <a:rPr lang="en-CA" sz="1500">
                <a:solidFill>
                  <a:srgbClr val="FF0000"/>
                </a:solidFill>
              </a:rPr>
              <a:t>if (next != NULL) </a:t>
            </a:r>
            <a:endParaRPr sz="1500">
              <a:solidFill>
                <a:srgbClr val="FF0000"/>
              </a:solidFill>
            </a:endParaRPr>
          </a:p>
          <a:p>
            <a:pPr indent="0" lvl="0" marL="914400" rtl="0" algn="l">
              <a:lnSpc>
                <a:spcPct val="115000"/>
              </a:lnSpc>
              <a:spcBef>
                <a:spcPts val="0"/>
              </a:spcBef>
              <a:spcAft>
                <a:spcPts val="0"/>
              </a:spcAft>
              <a:buNone/>
            </a:pPr>
            <a:r>
              <a:rPr lang="en-CA" sz="1500">
                <a:solidFill>
                  <a:srgbClr val="FF0000"/>
                </a:solidFill>
              </a:rPr>
              <a:t>       </a:t>
            </a:r>
            <a:r>
              <a:rPr b="1" lang="en-CA" sz="1500">
                <a:solidFill>
                  <a:srgbClr val="FF0000"/>
                </a:solidFill>
              </a:rPr>
              <a:t>delete</a:t>
            </a:r>
            <a:r>
              <a:rPr lang="en-CA" sz="1500">
                <a:solidFill>
                  <a:srgbClr val="FF0000"/>
                </a:solidFill>
              </a:rPr>
              <a:t> next;</a:t>
            </a:r>
            <a:endParaRPr sz="1500">
              <a:solidFill>
                <a:srgbClr val="FF0000"/>
              </a:solidFill>
            </a:endParaRPr>
          </a:p>
          <a:p>
            <a:pPr indent="0" lvl="0" marL="914400" rtl="0" algn="l">
              <a:lnSpc>
                <a:spcPct val="115000"/>
              </a:lnSpc>
              <a:spcBef>
                <a:spcPts val="0"/>
              </a:spcBef>
              <a:spcAft>
                <a:spcPts val="0"/>
              </a:spcAft>
              <a:buNone/>
            </a:pPr>
            <a:r>
              <a:rPr lang="en-CA" sz="1500">
                <a:solidFill>
                  <a:srgbClr val="FF0000"/>
                </a:solidFill>
              </a:rPr>
              <a:t>    }</a:t>
            </a:r>
            <a:endParaRPr sz="1500">
              <a:solidFill>
                <a:srgbClr val="FF0000"/>
              </a:solidFill>
            </a:endParaRPr>
          </a:p>
          <a:p>
            <a:pPr indent="0" lvl="0" marL="0" rtl="0" algn="l">
              <a:lnSpc>
                <a:spcPct val="115000"/>
              </a:lnSpc>
              <a:spcBef>
                <a:spcPts val="0"/>
              </a:spcBef>
              <a:spcAft>
                <a:spcPts val="0"/>
              </a:spcAft>
              <a:buNone/>
            </a:pPr>
            <a:r>
              <a:rPr lang="en-CA" sz="1500"/>
              <a:t>}</a:t>
            </a:r>
            <a:endParaRPr sz="1500"/>
          </a:p>
        </p:txBody>
      </p:sp>
      <p:sp>
        <p:nvSpPr>
          <p:cNvPr id="2159" name="Google Shape;2159;p191"/>
          <p:cNvSpPr txBox="1"/>
          <p:nvPr/>
        </p:nvSpPr>
        <p:spPr>
          <a:xfrm>
            <a:off x="4402675" y="1344225"/>
            <a:ext cx="4148700" cy="3126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a:t>class List {</a:t>
            </a:r>
            <a:endParaRPr/>
          </a:p>
          <a:p>
            <a:pPr indent="457200" lvl="0" marL="0" rtl="0" algn="l">
              <a:lnSpc>
                <a:spcPct val="115000"/>
              </a:lnSpc>
              <a:spcBef>
                <a:spcPts val="0"/>
              </a:spcBef>
              <a:spcAft>
                <a:spcPts val="0"/>
              </a:spcAft>
              <a:buNone/>
            </a:pPr>
            <a:r>
              <a:rPr lang="en-CA"/>
              <a:t>private:</a:t>
            </a:r>
            <a:endParaRPr/>
          </a:p>
          <a:p>
            <a:pPr indent="457200" lvl="0" marL="457200" rtl="0" algn="l">
              <a:lnSpc>
                <a:spcPct val="115000"/>
              </a:lnSpc>
              <a:spcBef>
                <a:spcPts val="0"/>
              </a:spcBef>
              <a:spcAft>
                <a:spcPts val="0"/>
              </a:spcAft>
              <a:buNone/>
            </a:pPr>
            <a:r>
              <a:rPr lang="en-CA"/>
              <a:t>Node *head;</a:t>
            </a:r>
            <a:endParaRPr/>
          </a:p>
          <a:p>
            <a:pPr indent="0" lvl="0" marL="457200" rtl="0" algn="l">
              <a:lnSpc>
                <a:spcPct val="115000"/>
              </a:lnSpc>
              <a:spcBef>
                <a:spcPts val="0"/>
              </a:spcBef>
              <a:spcAft>
                <a:spcPts val="0"/>
              </a:spcAft>
              <a:buNone/>
            </a:pPr>
            <a:r>
              <a:rPr lang="en-CA"/>
              <a:t>public:</a:t>
            </a:r>
            <a:endParaRPr/>
          </a:p>
          <a:p>
            <a:pPr indent="457200" lvl="0" marL="457200" rtl="0" algn="l">
              <a:lnSpc>
                <a:spcPct val="115000"/>
              </a:lnSpc>
              <a:spcBef>
                <a:spcPts val="0"/>
              </a:spcBef>
              <a:spcAft>
                <a:spcPts val="0"/>
              </a:spcAft>
              <a:buNone/>
            </a:pPr>
            <a:r>
              <a:rPr lang="en-CA"/>
              <a:t>void insert (int d) {</a:t>
            </a:r>
            <a:endParaRPr/>
          </a:p>
          <a:p>
            <a:pPr indent="457200" lvl="0" marL="914400" rtl="0" algn="l">
              <a:lnSpc>
                <a:spcPct val="115000"/>
              </a:lnSpc>
              <a:spcBef>
                <a:spcPts val="0"/>
              </a:spcBef>
              <a:spcAft>
                <a:spcPts val="0"/>
              </a:spcAft>
              <a:buNone/>
            </a:pPr>
            <a:r>
              <a:rPr lang="en-CA"/>
              <a:t>head=</a:t>
            </a:r>
            <a:r>
              <a:rPr b="1" lang="en-CA">
                <a:solidFill>
                  <a:srgbClr val="FF0000"/>
                </a:solidFill>
              </a:rPr>
              <a:t>new</a:t>
            </a:r>
            <a:r>
              <a:rPr lang="en-CA">
                <a:solidFill>
                  <a:srgbClr val="FF0000"/>
                </a:solidFill>
              </a:rPr>
              <a:t> </a:t>
            </a:r>
            <a:r>
              <a:rPr lang="en-CA"/>
              <a:t>Node (d, head);</a:t>
            </a:r>
            <a:endParaRPr/>
          </a:p>
          <a:p>
            <a:pPr indent="457200" lvl="0" marL="457200" rtl="0" algn="l">
              <a:lnSpc>
                <a:spcPct val="115000"/>
              </a:lnSpc>
              <a:spcBef>
                <a:spcPts val="0"/>
              </a:spcBef>
              <a:spcAft>
                <a:spcPts val="0"/>
              </a:spcAft>
              <a:buNone/>
            </a:pPr>
            <a:r>
              <a:rPr lang="en-CA"/>
              <a:t>}</a:t>
            </a:r>
            <a:endParaRPr/>
          </a:p>
          <a:p>
            <a:pPr indent="457200" lvl="0" marL="457200" rtl="0" algn="l">
              <a:lnSpc>
                <a:spcPct val="115000"/>
              </a:lnSpc>
              <a:spcBef>
                <a:spcPts val="0"/>
              </a:spcBef>
              <a:spcAft>
                <a:spcPts val="0"/>
              </a:spcAft>
              <a:buNone/>
            </a:pPr>
            <a:r>
              <a:rPr lang="en-CA">
                <a:solidFill>
                  <a:srgbClr val="FF0000"/>
                </a:solidFill>
              </a:rPr>
              <a:t>~List(){</a:t>
            </a:r>
            <a:endParaRPr>
              <a:solidFill>
                <a:srgbClr val="FF0000"/>
              </a:solidFill>
            </a:endParaRPr>
          </a:p>
          <a:p>
            <a:pPr indent="457200" lvl="0" marL="914400" rtl="0" algn="l">
              <a:lnSpc>
                <a:spcPct val="115000"/>
              </a:lnSpc>
              <a:spcBef>
                <a:spcPts val="0"/>
              </a:spcBef>
              <a:spcAft>
                <a:spcPts val="0"/>
              </a:spcAft>
              <a:buNone/>
            </a:pPr>
            <a:r>
              <a:rPr lang="en-CA">
                <a:solidFill>
                  <a:srgbClr val="FF0000"/>
                </a:solidFill>
              </a:rPr>
              <a:t>if (head!=NULL) </a:t>
            </a:r>
            <a:endParaRPr>
              <a:solidFill>
                <a:srgbClr val="FF0000"/>
              </a:solidFill>
            </a:endParaRPr>
          </a:p>
          <a:p>
            <a:pPr indent="457200" lvl="0" marL="914400" rtl="0" algn="l">
              <a:lnSpc>
                <a:spcPct val="115000"/>
              </a:lnSpc>
              <a:spcBef>
                <a:spcPts val="0"/>
              </a:spcBef>
              <a:spcAft>
                <a:spcPts val="0"/>
              </a:spcAft>
              <a:buNone/>
            </a:pPr>
            <a:r>
              <a:rPr b="1" lang="en-CA">
                <a:solidFill>
                  <a:srgbClr val="FF0000"/>
                </a:solidFill>
              </a:rPr>
              <a:t>delete</a:t>
            </a:r>
            <a:r>
              <a:rPr lang="en-CA">
                <a:solidFill>
                  <a:srgbClr val="FF0000"/>
                </a:solidFill>
              </a:rPr>
              <a:t> head;</a:t>
            </a:r>
            <a:endParaRPr>
              <a:solidFill>
                <a:srgbClr val="FF0000"/>
              </a:solidFill>
            </a:endParaRPr>
          </a:p>
          <a:p>
            <a:pPr indent="0" lvl="0" marL="914400" rtl="0" algn="l">
              <a:lnSpc>
                <a:spcPct val="115000"/>
              </a:lnSpc>
              <a:spcBef>
                <a:spcPts val="0"/>
              </a:spcBef>
              <a:spcAft>
                <a:spcPts val="0"/>
              </a:spcAft>
              <a:buNone/>
            </a:pPr>
            <a:r>
              <a:rPr lang="en-CA">
                <a:solidFill>
                  <a:srgbClr val="FF0000"/>
                </a:solidFill>
              </a:rPr>
              <a:t>}</a:t>
            </a:r>
            <a:endParaRPr>
              <a:solidFill>
                <a:srgbClr val="FF0000"/>
              </a:solidFill>
            </a:endParaRPr>
          </a:p>
          <a:p>
            <a:pPr indent="0" lvl="0" marL="0" rtl="0" algn="l">
              <a:lnSpc>
                <a:spcPct val="115000"/>
              </a:lnSpc>
              <a:spcBef>
                <a:spcPts val="0"/>
              </a:spcBef>
              <a:spcAft>
                <a:spcPts val="0"/>
              </a:spcAft>
              <a:buNone/>
            </a:pPr>
            <a:r>
              <a:rPr lang="en-CA"/>
              <a:t>}</a:t>
            </a:r>
            <a:endParaRPr sz="10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Pointer </a:t>
            </a:r>
            <a:endParaRPr/>
          </a:p>
        </p:txBody>
      </p:sp>
      <p:sp>
        <p:nvSpPr>
          <p:cNvPr id="296" name="Google Shape;296;p30"/>
          <p:cNvSpPr txBox="1"/>
          <p:nvPr>
            <p:ph idx="1" type="body"/>
          </p:nvPr>
        </p:nvSpPr>
        <p:spPr>
          <a:xfrm>
            <a:off x="5974700" y="1422825"/>
            <a:ext cx="2441700" cy="3211500"/>
          </a:xfrm>
          <a:prstGeom prst="rect">
            <a:avLst/>
          </a:prstGeom>
          <a:solidFill>
            <a:schemeClr val="accent6"/>
          </a:solidFill>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CA" sz="1800"/>
              <a:t>Pointer </a:t>
            </a:r>
            <a:r>
              <a:rPr lang="en-CA" sz="1400"/>
              <a:t>is a </a:t>
            </a:r>
            <a:r>
              <a:rPr lang="en-CA" sz="1400"/>
              <a:t>v</a:t>
            </a:r>
            <a:r>
              <a:rPr lang="en-CA" sz="1400"/>
              <a:t>ariable that holds </a:t>
            </a:r>
            <a:r>
              <a:rPr b="1" lang="en-CA" sz="1400"/>
              <a:t>the memory address</a:t>
            </a:r>
            <a:r>
              <a:rPr lang="en-CA" sz="1400"/>
              <a:t> of another variable.</a:t>
            </a:r>
            <a:endParaRPr sz="1400"/>
          </a:p>
          <a:p>
            <a:pPr indent="0" lvl="0" marL="0" rtl="0" algn="l">
              <a:spcBef>
                <a:spcPts val="1200"/>
              </a:spcBef>
              <a:spcAft>
                <a:spcPts val="0"/>
              </a:spcAft>
              <a:buNone/>
            </a:pPr>
            <a:r>
              <a:rPr lang="en-CA" sz="1400"/>
              <a:t>You can navigate through the memory using </a:t>
            </a:r>
            <a:r>
              <a:rPr b="1" lang="en-CA" sz="1400"/>
              <a:t>Pointer Arithmetic operations</a:t>
            </a:r>
            <a:endParaRPr b="1" sz="1400"/>
          </a:p>
          <a:p>
            <a:pPr indent="0" lvl="0" marL="0" rtl="0" algn="l">
              <a:spcBef>
                <a:spcPts val="1200"/>
              </a:spcBef>
              <a:spcAft>
                <a:spcPts val="0"/>
              </a:spcAft>
              <a:buNone/>
            </a:pPr>
            <a:r>
              <a:rPr b="1" lang="en-CA" sz="1400"/>
              <a:t>Referencing (*) </a:t>
            </a:r>
            <a:r>
              <a:rPr lang="en-CA" sz="1400"/>
              <a:t>operator gets the actual content at an address</a:t>
            </a:r>
            <a:endParaRPr sz="1400"/>
          </a:p>
          <a:p>
            <a:pPr indent="0" lvl="0" marL="0" rtl="0" algn="l">
              <a:spcBef>
                <a:spcPts val="1200"/>
              </a:spcBef>
              <a:spcAft>
                <a:spcPts val="1200"/>
              </a:spcAft>
              <a:buNone/>
            </a:pPr>
            <a:r>
              <a:rPr b="1" lang="en-CA" sz="1400"/>
              <a:t>Address-of (&amp;) </a:t>
            </a:r>
            <a:r>
              <a:rPr lang="en-CA" sz="1400"/>
              <a:t>operator gets the address of a variable</a:t>
            </a:r>
            <a:endParaRPr sz="1400"/>
          </a:p>
        </p:txBody>
      </p:sp>
      <p:pic>
        <p:nvPicPr>
          <p:cNvPr id="297" name="Google Shape;297;p30"/>
          <p:cNvPicPr preferRelativeResize="0"/>
          <p:nvPr/>
        </p:nvPicPr>
        <p:blipFill>
          <a:blip r:embed="rId3">
            <a:alphaModFix/>
          </a:blip>
          <a:stretch>
            <a:fillRect/>
          </a:stretch>
        </p:blipFill>
        <p:spPr>
          <a:xfrm>
            <a:off x="729446" y="1422821"/>
            <a:ext cx="5143125" cy="1138075"/>
          </a:xfrm>
          <a:prstGeom prst="rect">
            <a:avLst/>
          </a:prstGeom>
          <a:noFill/>
          <a:ln>
            <a:noFill/>
          </a:ln>
        </p:spPr>
      </p:pic>
      <p:sp>
        <p:nvSpPr>
          <p:cNvPr id="298" name="Google Shape;298;p30"/>
          <p:cNvSpPr/>
          <p:nvPr/>
        </p:nvSpPr>
        <p:spPr>
          <a:xfrm>
            <a:off x="729450" y="2635925"/>
            <a:ext cx="969300" cy="192600"/>
          </a:xfrm>
          <a:prstGeom prst="round1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latin typeface="Lato"/>
                <a:ea typeface="Lato"/>
                <a:cs typeface="Lato"/>
                <a:sym typeface="Lato"/>
              </a:rPr>
              <a:t>Output</a:t>
            </a:r>
            <a:endParaRPr b="1" sz="1200">
              <a:latin typeface="Lato"/>
              <a:ea typeface="Lato"/>
              <a:cs typeface="Lato"/>
              <a:sym typeface="Lato"/>
            </a:endParaRPr>
          </a:p>
        </p:txBody>
      </p:sp>
      <p:sp>
        <p:nvSpPr>
          <p:cNvPr id="299" name="Google Shape;299;p30"/>
          <p:cNvSpPr/>
          <p:nvPr/>
        </p:nvSpPr>
        <p:spPr>
          <a:xfrm>
            <a:off x="2062050" y="34253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00" name="Google Shape;300;p30"/>
          <p:cNvSpPr/>
          <p:nvPr/>
        </p:nvSpPr>
        <p:spPr>
          <a:xfrm flipH="1">
            <a:off x="729450" y="3425325"/>
            <a:ext cx="1332600" cy="241800"/>
          </a:xfrm>
          <a:prstGeom prst="round1Rect">
            <a:avLst>
              <a:gd fmla="val 50000" name="adj"/>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300">
                <a:solidFill>
                  <a:srgbClr val="38761D"/>
                </a:solidFill>
                <a:latin typeface="Lato"/>
                <a:ea typeface="Lato"/>
                <a:cs typeface="Lato"/>
                <a:sym typeface="Lato"/>
              </a:rPr>
              <a:t>0x3FFFFFC0</a:t>
            </a:r>
            <a:endParaRPr b="1">
              <a:solidFill>
                <a:srgbClr val="38761D"/>
              </a:solidFill>
              <a:latin typeface="Lato"/>
              <a:ea typeface="Lato"/>
              <a:cs typeface="Lato"/>
              <a:sym typeface="Lato"/>
            </a:endParaRPr>
          </a:p>
        </p:txBody>
      </p:sp>
      <p:sp>
        <p:nvSpPr>
          <p:cNvPr id="301" name="Google Shape;301;p30"/>
          <p:cNvSpPr/>
          <p:nvPr/>
        </p:nvSpPr>
        <p:spPr>
          <a:xfrm>
            <a:off x="2062050" y="36671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02" name="Google Shape;302;p30"/>
          <p:cNvSpPr/>
          <p:nvPr/>
        </p:nvSpPr>
        <p:spPr>
          <a:xfrm flipH="1">
            <a:off x="729450" y="3667125"/>
            <a:ext cx="1332600" cy="241800"/>
          </a:xfrm>
          <a:prstGeom prst="round1Rect">
            <a:avLst>
              <a:gd fmla="val 50000" name="adj"/>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300">
                <a:solidFill>
                  <a:srgbClr val="38761D"/>
                </a:solidFill>
                <a:latin typeface="Lato"/>
                <a:ea typeface="Lato"/>
                <a:cs typeface="Lato"/>
                <a:sym typeface="Lato"/>
              </a:rPr>
              <a:t>0x3FFFFFD0</a:t>
            </a:r>
            <a:endParaRPr b="1" sz="1300">
              <a:solidFill>
                <a:srgbClr val="38761D"/>
              </a:solidFill>
              <a:latin typeface="Lato"/>
              <a:ea typeface="Lato"/>
              <a:cs typeface="Lato"/>
              <a:sym typeface="Lato"/>
            </a:endParaRPr>
          </a:p>
        </p:txBody>
      </p:sp>
      <p:sp>
        <p:nvSpPr>
          <p:cNvPr id="303" name="Google Shape;303;p30"/>
          <p:cNvSpPr/>
          <p:nvPr/>
        </p:nvSpPr>
        <p:spPr>
          <a:xfrm>
            <a:off x="2062050" y="39089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04" name="Google Shape;304;p30"/>
          <p:cNvSpPr/>
          <p:nvPr/>
        </p:nvSpPr>
        <p:spPr>
          <a:xfrm flipH="1">
            <a:off x="729450" y="3908925"/>
            <a:ext cx="1332600" cy="241800"/>
          </a:xfrm>
          <a:prstGeom prst="round1Rect">
            <a:avLst>
              <a:gd fmla="val 50000" name="adj"/>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300">
                <a:solidFill>
                  <a:srgbClr val="38761D"/>
                </a:solidFill>
                <a:latin typeface="Lato"/>
                <a:ea typeface="Lato"/>
                <a:cs typeface="Lato"/>
                <a:sym typeface="Lato"/>
              </a:rPr>
              <a:t>0x3FFFFFE0</a:t>
            </a:r>
            <a:endParaRPr b="1" sz="1300">
              <a:solidFill>
                <a:srgbClr val="38761D"/>
              </a:solidFill>
              <a:latin typeface="Lato"/>
              <a:ea typeface="Lato"/>
              <a:cs typeface="Lato"/>
              <a:sym typeface="Lato"/>
            </a:endParaRPr>
          </a:p>
        </p:txBody>
      </p:sp>
      <p:sp>
        <p:nvSpPr>
          <p:cNvPr id="305" name="Google Shape;305;p30"/>
          <p:cNvSpPr/>
          <p:nvPr/>
        </p:nvSpPr>
        <p:spPr>
          <a:xfrm>
            <a:off x="2062050" y="41507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06" name="Google Shape;306;p30"/>
          <p:cNvSpPr/>
          <p:nvPr/>
        </p:nvSpPr>
        <p:spPr>
          <a:xfrm flipH="1">
            <a:off x="729450" y="4150725"/>
            <a:ext cx="1332600" cy="241800"/>
          </a:xfrm>
          <a:prstGeom prst="round1Rect">
            <a:avLst>
              <a:gd fmla="val 50000" name="adj"/>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300">
                <a:solidFill>
                  <a:srgbClr val="38761D"/>
                </a:solidFill>
                <a:latin typeface="Lato"/>
                <a:ea typeface="Lato"/>
                <a:cs typeface="Lato"/>
                <a:sym typeface="Lato"/>
              </a:rPr>
              <a:t>0x3FFFFFF0</a:t>
            </a:r>
            <a:endParaRPr b="1">
              <a:solidFill>
                <a:srgbClr val="38761D"/>
              </a:solidFill>
              <a:latin typeface="Lato"/>
              <a:ea typeface="Lato"/>
              <a:cs typeface="Lato"/>
              <a:sym typeface="Lato"/>
            </a:endParaRPr>
          </a:p>
        </p:txBody>
      </p:sp>
      <p:sp>
        <p:nvSpPr>
          <p:cNvPr id="307" name="Google Shape;307;p30"/>
          <p:cNvSpPr/>
          <p:nvPr/>
        </p:nvSpPr>
        <p:spPr>
          <a:xfrm>
            <a:off x="2062050" y="43925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08" name="Google Shape;308;p30"/>
          <p:cNvSpPr/>
          <p:nvPr/>
        </p:nvSpPr>
        <p:spPr>
          <a:xfrm flipH="1">
            <a:off x="729450" y="4392525"/>
            <a:ext cx="1332600" cy="241800"/>
          </a:xfrm>
          <a:prstGeom prst="round1Rect">
            <a:avLst>
              <a:gd fmla="val 50000" name="adj"/>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300">
                <a:solidFill>
                  <a:srgbClr val="38761D"/>
                </a:solidFill>
                <a:latin typeface="Lato"/>
                <a:ea typeface="Lato"/>
                <a:cs typeface="Lato"/>
                <a:sym typeface="Lato"/>
              </a:rPr>
              <a:t>0x40000000</a:t>
            </a:r>
            <a:endParaRPr b="1">
              <a:solidFill>
                <a:srgbClr val="38761D"/>
              </a:solidFill>
              <a:latin typeface="Lato"/>
              <a:ea typeface="Lato"/>
              <a:cs typeface="Lato"/>
              <a:sym typeface="Lato"/>
            </a:endParaRPr>
          </a:p>
        </p:txBody>
      </p:sp>
      <p:sp>
        <p:nvSpPr>
          <p:cNvPr id="309" name="Google Shape;309;p30"/>
          <p:cNvSpPr/>
          <p:nvPr/>
        </p:nvSpPr>
        <p:spPr>
          <a:xfrm>
            <a:off x="2560754" y="34253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10" name="Google Shape;310;p30"/>
          <p:cNvSpPr/>
          <p:nvPr/>
        </p:nvSpPr>
        <p:spPr>
          <a:xfrm>
            <a:off x="3059457" y="34253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11" name="Google Shape;311;p30"/>
          <p:cNvSpPr/>
          <p:nvPr/>
        </p:nvSpPr>
        <p:spPr>
          <a:xfrm>
            <a:off x="3558161" y="34253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12" name="Google Shape;312;p30"/>
          <p:cNvSpPr/>
          <p:nvPr/>
        </p:nvSpPr>
        <p:spPr>
          <a:xfrm>
            <a:off x="2560754" y="36671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13" name="Google Shape;313;p30"/>
          <p:cNvSpPr/>
          <p:nvPr/>
        </p:nvSpPr>
        <p:spPr>
          <a:xfrm>
            <a:off x="3059457" y="36671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14" name="Google Shape;314;p30"/>
          <p:cNvSpPr/>
          <p:nvPr/>
        </p:nvSpPr>
        <p:spPr>
          <a:xfrm>
            <a:off x="3558161" y="36671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rgbClr val="38761D"/>
                </a:solidFill>
                <a:latin typeface="Lato"/>
                <a:ea typeface="Lato"/>
                <a:cs typeface="Lato"/>
                <a:sym typeface="Lato"/>
              </a:rPr>
              <a:t>7</a:t>
            </a:r>
            <a:endParaRPr b="1">
              <a:solidFill>
                <a:srgbClr val="38761D"/>
              </a:solidFill>
              <a:latin typeface="Lato"/>
              <a:ea typeface="Lato"/>
              <a:cs typeface="Lato"/>
              <a:sym typeface="Lato"/>
            </a:endParaRPr>
          </a:p>
        </p:txBody>
      </p:sp>
      <p:sp>
        <p:nvSpPr>
          <p:cNvPr id="315" name="Google Shape;315;p30"/>
          <p:cNvSpPr/>
          <p:nvPr/>
        </p:nvSpPr>
        <p:spPr>
          <a:xfrm>
            <a:off x="2560754" y="39089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16" name="Google Shape;316;p30"/>
          <p:cNvSpPr/>
          <p:nvPr/>
        </p:nvSpPr>
        <p:spPr>
          <a:xfrm>
            <a:off x="3059457" y="39089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17" name="Google Shape;317;p30"/>
          <p:cNvSpPr/>
          <p:nvPr/>
        </p:nvSpPr>
        <p:spPr>
          <a:xfrm>
            <a:off x="3558161" y="39089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18" name="Google Shape;318;p30"/>
          <p:cNvSpPr/>
          <p:nvPr/>
        </p:nvSpPr>
        <p:spPr>
          <a:xfrm>
            <a:off x="2560754" y="41507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19" name="Google Shape;319;p30"/>
          <p:cNvSpPr/>
          <p:nvPr/>
        </p:nvSpPr>
        <p:spPr>
          <a:xfrm>
            <a:off x="3059457" y="41507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20" name="Google Shape;320;p30"/>
          <p:cNvSpPr/>
          <p:nvPr/>
        </p:nvSpPr>
        <p:spPr>
          <a:xfrm>
            <a:off x="3558161" y="41507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21" name="Google Shape;321;p30"/>
          <p:cNvSpPr/>
          <p:nvPr/>
        </p:nvSpPr>
        <p:spPr>
          <a:xfrm>
            <a:off x="2560754" y="43925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22" name="Google Shape;322;p30"/>
          <p:cNvSpPr/>
          <p:nvPr/>
        </p:nvSpPr>
        <p:spPr>
          <a:xfrm>
            <a:off x="3059457" y="43925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323" name="Google Shape;323;p30"/>
          <p:cNvSpPr/>
          <p:nvPr/>
        </p:nvSpPr>
        <p:spPr>
          <a:xfrm>
            <a:off x="3558161" y="4392525"/>
            <a:ext cx="498600" cy="2418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pic>
        <p:nvPicPr>
          <p:cNvPr id="324" name="Google Shape;324;p30"/>
          <p:cNvPicPr preferRelativeResize="0"/>
          <p:nvPr/>
        </p:nvPicPr>
        <p:blipFill rotWithShape="1">
          <a:blip r:embed="rId4">
            <a:alphaModFix/>
          </a:blip>
          <a:srcRect b="0" l="537" r="0" t="0"/>
          <a:stretch/>
        </p:blipFill>
        <p:spPr>
          <a:xfrm>
            <a:off x="727650" y="2828525"/>
            <a:ext cx="5115674" cy="472100"/>
          </a:xfrm>
          <a:prstGeom prst="rect">
            <a:avLst/>
          </a:prstGeom>
          <a:noFill/>
          <a:ln>
            <a:noFill/>
          </a:ln>
        </p:spPr>
      </p:pic>
      <p:sp>
        <p:nvSpPr>
          <p:cNvPr id="325" name="Google Shape;325;p30"/>
          <p:cNvSpPr/>
          <p:nvPr/>
        </p:nvSpPr>
        <p:spPr>
          <a:xfrm>
            <a:off x="4328200" y="4392525"/>
            <a:ext cx="1268400" cy="241800"/>
          </a:xfrm>
          <a:prstGeom prst="rect">
            <a:avLst/>
          </a:prstGeom>
          <a:solidFill>
            <a:srgbClr val="EA9999"/>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300">
                <a:solidFill>
                  <a:srgbClr val="990000"/>
                </a:solidFill>
                <a:latin typeface="Lato"/>
                <a:ea typeface="Lato"/>
                <a:cs typeface="Lato"/>
                <a:sym typeface="Lato"/>
              </a:rPr>
              <a:t>0x3FFFFFDC</a:t>
            </a:r>
            <a:endParaRPr b="1">
              <a:solidFill>
                <a:srgbClr val="990000"/>
              </a:solidFill>
              <a:latin typeface="Lato"/>
              <a:ea typeface="Lato"/>
              <a:cs typeface="Lato"/>
              <a:sym typeface="Lato"/>
            </a:endParaRPr>
          </a:p>
        </p:txBody>
      </p:sp>
      <p:sp>
        <p:nvSpPr>
          <p:cNvPr id="326" name="Google Shape;326;p30"/>
          <p:cNvSpPr/>
          <p:nvPr/>
        </p:nvSpPr>
        <p:spPr>
          <a:xfrm>
            <a:off x="3931750" y="3612525"/>
            <a:ext cx="468900" cy="192600"/>
          </a:xfrm>
          <a:prstGeom prst="foldedCorner">
            <a:avLst>
              <a:gd fmla="val 44797" name="adj"/>
            </a:avLst>
          </a:prstGeom>
          <a:solidFill>
            <a:srgbClr val="F6B26B"/>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327" name="Google Shape;327;p30"/>
          <p:cNvSpPr txBox="1"/>
          <p:nvPr/>
        </p:nvSpPr>
        <p:spPr>
          <a:xfrm>
            <a:off x="3893950" y="3508725"/>
            <a:ext cx="5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a:latin typeface="Lato"/>
                <a:ea typeface="Lato"/>
                <a:cs typeface="Lato"/>
                <a:sym typeface="Lato"/>
              </a:rPr>
              <a:t> foo</a:t>
            </a:r>
            <a:endParaRPr i="1">
              <a:latin typeface="Lato"/>
              <a:ea typeface="Lato"/>
              <a:cs typeface="Lato"/>
              <a:sym typeface="Lato"/>
            </a:endParaRPr>
          </a:p>
        </p:txBody>
      </p:sp>
      <p:sp>
        <p:nvSpPr>
          <p:cNvPr id="328" name="Google Shape;328;p30"/>
          <p:cNvSpPr/>
          <p:nvPr/>
        </p:nvSpPr>
        <p:spPr>
          <a:xfrm>
            <a:off x="4096250" y="3879100"/>
            <a:ext cx="231953" cy="637022"/>
          </a:xfrm>
          <a:custGeom>
            <a:rect b="b" l="l" r="r" t="t"/>
            <a:pathLst>
              <a:path extrusionOk="0" h="24084" w="8398">
                <a:moveTo>
                  <a:pt x="8291" y="24084"/>
                </a:moveTo>
                <a:cubicBezTo>
                  <a:pt x="7666" y="22373"/>
                  <a:pt x="4540" y="17207"/>
                  <a:pt x="4540" y="13818"/>
                </a:cubicBezTo>
                <a:cubicBezTo>
                  <a:pt x="4540" y="10429"/>
                  <a:pt x="9048" y="6054"/>
                  <a:pt x="8291" y="3751"/>
                </a:cubicBezTo>
                <a:cubicBezTo>
                  <a:pt x="7534" y="1448"/>
                  <a:pt x="1382" y="625"/>
                  <a:pt x="0" y="0"/>
                </a:cubicBezTo>
              </a:path>
            </a:pathLst>
          </a:custGeom>
          <a:noFill/>
          <a:ln cap="flat" cmpd="sng" w="19050">
            <a:solidFill>
              <a:srgbClr val="990000"/>
            </a:solidFill>
            <a:prstDash val="solid"/>
            <a:round/>
            <a:headEnd len="med" w="med" type="none"/>
            <a:tailEnd len="med" w="med" type="stealth"/>
          </a:ln>
        </p:spPr>
      </p:sp>
      <p:sp>
        <p:nvSpPr>
          <p:cNvPr id="329" name="Google Shape;329;p30"/>
          <p:cNvSpPr/>
          <p:nvPr/>
        </p:nvSpPr>
        <p:spPr>
          <a:xfrm>
            <a:off x="4887024" y="4219725"/>
            <a:ext cx="748800" cy="192600"/>
          </a:xfrm>
          <a:prstGeom prst="foldedCorner">
            <a:avLst>
              <a:gd fmla="val 44797" name="adj"/>
            </a:avLst>
          </a:prstGeom>
          <a:solidFill>
            <a:srgbClr val="F6B26B"/>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330" name="Google Shape;330;p30"/>
          <p:cNvSpPr txBox="1"/>
          <p:nvPr/>
        </p:nvSpPr>
        <p:spPr>
          <a:xfrm>
            <a:off x="4826650" y="411592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a:latin typeface="Lato"/>
                <a:ea typeface="Lato"/>
                <a:cs typeface="Lato"/>
                <a:sym typeface="Lato"/>
              </a:rPr>
              <a:t> foo_ptr</a:t>
            </a:r>
            <a:endParaRPr i="1">
              <a:latin typeface="Lato"/>
              <a:ea typeface="Lato"/>
              <a:cs typeface="Lato"/>
              <a:sym typeface="Lato"/>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1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 The Office</a:t>
            </a:r>
            <a:endParaRPr/>
          </a:p>
        </p:txBody>
      </p:sp>
      <p:sp>
        <p:nvSpPr>
          <p:cNvPr id="2165" name="Google Shape;2165;p192"/>
          <p:cNvSpPr txBox="1"/>
          <p:nvPr>
            <p:ph idx="1" type="body"/>
          </p:nvPr>
        </p:nvSpPr>
        <p:spPr>
          <a:xfrm>
            <a:off x="727650" y="1946625"/>
            <a:ext cx="7688700" cy="80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Define Constructors and Destructors so that 4 office employees are initialized properly</a:t>
            </a:r>
            <a:endParaRPr/>
          </a:p>
        </p:txBody>
      </p:sp>
      <p:sp>
        <p:nvSpPr>
          <p:cNvPr id="2166" name="Google Shape;2166;p192"/>
          <p:cNvSpPr txBox="1"/>
          <p:nvPr/>
        </p:nvSpPr>
        <p:spPr>
          <a:xfrm>
            <a:off x="727650" y="1331025"/>
            <a:ext cx="76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800">
                <a:solidFill>
                  <a:srgbClr val="595959"/>
                </a:solidFill>
                <a:latin typeface="Lato"/>
                <a:ea typeface="Lato"/>
                <a:cs typeface="Lato"/>
                <a:sym typeface="Lato"/>
              </a:rPr>
              <a:t>https://codeboard.io/projects/390733</a:t>
            </a:r>
            <a:endParaRPr sz="2800">
              <a:solidFill>
                <a:srgbClr val="595959"/>
              </a:solidFill>
              <a:latin typeface="Lato"/>
              <a:ea typeface="Lato"/>
              <a:cs typeface="Lato"/>
              <a:sym typeface="Lato"/>
            </a:endParaRPr>
          </a:p>
        </p:txBody>
      </p:sp>
      <p:pic>
        <p:nvPicPr>
          <p:cNvPr id="2167" name="Google Shape;2167;p192"/>
          <p:cNvPicPr preferRelativeResize="0"/>
          <p:nvPr/>
        </p:nvPicPr>
        <p:blipFill>
          <a:blip r:embed="rId3">
            <a:alphaModFix/>
          </a:blip>
          <a:stretch>
            <a:fillRect/>
          </a:stretch>
        </p:blipFill>
        <p:spPr>
          <a:xfrm>
            <a:off x="3127424" y="2787225"/>
            <a:ext cx="2889151" cy="20728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1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Object Oriented vs Procedural</a:t>
            </a:r>
            <a:endParaRPr/>
          </a:p>
        </p:txBody>
      </p:sp>
      <p:sp>
        <p:nvSpPr>
          <p:cNvPr id="2173" name="Google Shape;2173;p193"/>
          <p:cNvSpPr txBox="1"/>
          <p:nvPr>
            <p:ph idx="1" type="body"/>
          </p:nvPr>
        </p:nvSpPr>
        <p:spPr>
          <a:xfrm>
            <a:off x="729450" y="1422825"/>
            <a:ext cx="7688700" cy="3416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CA"/>
              <a:t>In procedural programming…</a:t>
            </a:r>
            <a:endParaRPr/>
          </a:p>
          <a:p>
            <a:pPr indent="-334327" lvl="0" marL="457200" rtl="0" algn="l">
              <a:spcBef>
                <a:spcPts val="1200"/>
              </a:spcBef>
              <a:spcAft>
                <a:spcPts val="0"/>
              </a:spcAft>
              <a:buSzPct val="100000"/>
              <a:buChar char="●"/>
            </a:pPr>
            <a:r>
              <a:rPr lang="en-CA"/>
              <a:t>The caller function (main.c) has to manage all the variables that are passed to the functions (It has to know the type, where it is, in what order it’s supposed to pass, need to update them if necessary)  and tell them what to do exactly. Like “Go to SF building at 12:00 using TTC”</a:t>
            </a:r>
            <a:endParaRPr/>
          </a:p>
          <a:p>
            <a:pPr indent="-334327" lvl="0" marL="457200" rtl="0" algn="l">
              <a:spcBef>
                <a:spcPts val="0"/>
              </a:spcBef>
              <a:spcAft>
                <a:spcPts val="0"/>
              </a:spcAft>
              <a:buSzPct val="100000"/>
              <a:buChar char="●"/>
            </a:pPr>
            <a:r>
              <a:rPr lang="en-CA"/>
              <a:t>This is too much work</a:t>
            </a:r>
            <a:endParaRPr/>
          </a:p>
          <a:p>
            <a:pPr indent="0" lvl="0" marL="0" rtl="0" algn="l">
              <a:spcBef>
                <a:spcPts val="1200"/>
              </a:spcBef>
              <a:spcAft>
                <a:spcPts val="0"/>
              </a:spcAft>
              <a:buNone/>
            </a:pPr>
            <a:r>
              <a:rPr lang="en-CA"/>
              <a:t>In object oriented programming…</a:t>
            </a:r>
            <a:endParaRPr/>
          </a:p>
          <a:p>
            <a:pPr indent="-334327" lvl="0" marL="457200" rtl="0" algn="l">
              <a:spcBef>
                <a:spcPts val="1200"/>
              </a:spcBef>
              <a:spcAft>
                <a:spcPts val="0"/>
              </a:spcAft>
              <a:buSzPct val="100000"/>
              <a:buChar char="●"/>
            </a:pPr>
            <a:r>
              <a:rPr lang="en-CA"/>
              <a:t>The variables are managed by the instances themselves. Everything the caller function needs to do is tell them what to do (in an abstract way, no need to specify the details). Like “Go to school”.</a:t>
            </a:r>
            <a:endParaRPr/>
          </a:p>
          <a:p>
            <a:pPr indent="-334327" lvl="0" marL="457200" rtl="0" algn="l">
              <a:spcBef>
                <a:spcPts val="0"/>
              </a:spcBef>
              <a:spcAft>
                <a:spcPts val="0"/>
              </a:spcAft>
              <a:buSzPct val="100000"/>
              <a:buChar char="●"/>
            </a:pPr>
            <a:r>
              <a:rPr lang="en-CA"/>
              <a:t>This is much better</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1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Procedural</a:t>
            </a:r>
            <a:endParaRPr/>
          </a:p>
          <a:p>
            <a:pPr indent="0" lvl="0" marL="0" rtl="0" algn="l">
              <a:spcBef>
                <a:spcPts val="0"/>
              </a:spcBef>
              <a:spcAft>
                <a:spcPts val="0"/>
              </a:spcAft>
              <a:buNone/>
            </a:pPr>
            <a:r>
              <a:t/>
            </a:r>
            <a:endParaRPr/>
          </a:p>
        </p:txBody>
      </p:sp>
      <p:sp>
        <p:nvSpPr>
          <p:cNvPr id="2179" name="Google Shape;2179;p194"/>
          <p:cNvSpPr/>
          <p:nvPr/>
        </p:nvSpPr>
        <p:spPr>
          <a:xfrm>
            <a:off x="4052100" y="1851750"/>
            <a:ext cx="1039800" cy="7200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200">
                <a:solidFill>
                  <a:schemeClr val="lt1"/>
                </a:solidFill>
                <a:latin typeface="Lato"/>
                <a:ea typeface="Lato"/>
                <a:cs typeface="Lato"/>
                <a:sym typeface="Lato"/>
              </a:rPr>
              <a:t>You</a:t>
            </a:r>
            <a:endParaRPr b="1" sz="2200">
              <a:solidFill>
                <a:schemeClr val="lt1"/>
              </a:solidFill>
              <a:latin typeface="Lato"/>
              <a:ea typeface="Lato"/>
              <a:cs typeface="Lato"/>
              <a:sym typeface="Lato"/>
            </a:endParaRPr>
          </a:p>
        </p:txBody>
      </p:sp>
      <p:pic>
        <p:nvPicPr>
          <p:cNvPr id="2180" name="Google Shape;2180;p194"/>
          <p:cNvPicPr preferRelativeResize="0"/>
          <p:nvPr/>
        </p:nvPicPr>
        <p:blipFill>
          <a:blip r:embed="rId3">
            <a:alphaModFix/>
          </a:blip>
          <a:stretch>
            <a:fillRect/>
          </a:stretch>
        </p:blipFill>
        <p:spPr>
          <a:xfrm>
            <a:off x="875325" y="1458842"/>
            <a:ext cx="1681075" cy="1718525"/>
          </a:xfrm>
          <a:prstGeom prst="rect">
            <a:avLst/>
          </a:prstGeom>
          <a:noFill/>
          <a:ln>
            <a:noFill/>
          </a:ln>
        </p:spPr>
      </p:pic>
      <p:pic>
        <p:nvPicPr>
          <p:cNvPr id="2181" name="Google Shape;2181;p194"/>
          <p:cNvPicPr preferRelativeResize="0"/>
          <p:nvPr/>
        </p:nvPicPr>
        <p:blipFill>
          <a:blip r:embed="rId4">
            <a:alphaModFix/>
          </a:blip>
          <a:stretch>
            <a:fillRect/>
          </a:stretch>
        </p:blipFill>
        <p:spPr>
          <a:xfrm>
            <a:off x="6971901" y="2294400"/>
            <a:ext cx="1444450" cy="1444450"/>
          </a:xfrm>
          <a:prstGeom prst="rect">
            <a:avLst/>
          </a:prstGeom>
          <a:noFill/>
          <a:ln>
            <a:noFill/>
          </a:ln>
        </p:spPr>
      </p:pic>
      <p:pic>
        <p:nvPicPr>
          <p:cNvPr id="2182" name="Google Shape;2182;p194"/>
          <p:cNvPicPr preferRelativeResize="0"/>
          <p:nvPr/>
        </p:nvPicPr>
        <p:blipFill>
          <a:blip r:embed="rId5">
            <a:alphaModFix/>
          </a:blip>
          <a:stretch>
            <a:fillRect/>
          </a:stretch>
        </p:blipFill>
        <p:spPr>
          <a:xfrm>
            <a:off x="7131549" y="3651650"/>
            <a:ext cx="1125149" cy="934206"/>
          </a:xfrm>
          <a:prstGeom prst="rect">
            <a:avLst/>
          </a:prstGeom>
          <a:noFill/>
          <a:ln>
            <a:noFill/>
          </a:ln>
        </p:spPr>
      </p:pic>
      <p:pic>
        <p:nvPicPr>
          <p:cNvPr id="2183" name="Google Shape;2183;p194"/>
          <p:cNvPicPr preferRelativeResize="0"/>
          <p:nvPr/>
        </p:nvPicPr>
        <p:blipFill>
          <a:blip r:embed="rId6">
            <a:alphaModFix/>
          </a:blip>
          <a:stretch>
            <a:fillRect/>
          </a:stretch>
        </p:blipFill>
        <p:spPr>
          <a:xfrm>
            <a:off x="7199850" y="1331025"/>
            <a:ext cx="988525" cy="1103475"/>
          </a:xfrm>
          <a:prstGeom prst="rect">
            <a:avLst/>
          </a:prstGeom>
          <a:noFill/>
          <a:ln>
            <a:noFill/>
          </a:ln>
        </p:spPr>
      </p:pic>
      <p:pic>
        <p:nvPicPr>
          <p:cNvPr id="2184" name="Google Shape;2184;p194"/>
          <p:cNvPicPr preferRelativeResize="0"/>
          <p:nvPr/>
        </p:nvPicPr>
        <p:blipFill>
          <a:blip r:embed="rId7">
            <a:alphaModFix/>
          </a:blip>
          <a:stretch>
            <a:fillRect/>
          </a:stretch>
        </p:blipFill>
        <p:spPr>
          <a:xfrm>
            <a:off x="1114400" y="3305200"/>
            <a:ext cx="1202919" cy="1534975"/>
          </a:xfrm>
          <a:prstGeom prst="rect">
            <a:avLst/>
          </a:prstGeom>
          <a:noFill/>
          <a:ln>
            <a:noFill/>
          </a:ln>
        </p:spPr>
      </p:pic>
      <p:pic>
        <p:nvPicPr>
          <p:cNvPr id="2185" name="Google Shape;2185;p194"/>
          <p:cNvPicPr preferRelativeResize="0"/>
          <p:nvPr/>
        </p:nvPicPr>
        <p:blipFill>
          <a:blip r:embed="rId8">
            <a:alphaModFix/>
          </a:blip>
          <a:stretch>
            <a:fillRect/>
          </a:stretch>
        </p:blipFill>
        <p:spPr>
          <a:xfrm>
            <a:off x="2708800" y="3592890"/>
            <a:ext cx="1863199" cy="1398210"/>
          </a:xfrm>
          <a:prstGeom prst="rect">
            <a:avLst/>
          </a:prstGeom>
          <a:noFill/>
          <a:ln>
            <a:noFill/>
          </a:ln>
        </p:spPr>
      </p:pic>
      <p:pic>
        <p:nvPicPr>
          <p:cNvPr id="2186" name="Google Shape;2186;p194"/>
          <p:cNvPicPr preferRelativeResize="0"/>
          <p:nvPr/>
        </p:nvPicPr>
        <p:blipFill>
          <a:blip r:embed="rId9">
            <a:alphaModFix/>
          </a:blip>
          <a:stretch>
            <a:fillRect/>
          </a:stretch>
        </p:blipFill>
        <p:spPr>
          <a:xfrm>
            <a:off x="4823475" y="3305188"/>
            <a:ext cx="1444450" cy="1803138"/>
          </a:xfrm>
          <a:prstGeom prst="rect">
            <a:avLst/>
          </a:prstGeom>
          <a:noFill/>
          <a:ln>
            <a:noFill/>
          </a:ln>
        </p:spPr>
      </p:pic>
      <p:cxnSp>
        <p:nvCxnSpPr>
          <p:cNvPr id="2187" name="Google Shape;2187;p194"/>
          <p:cNvCxnSpPr>
            <a:stCxn id="2180" idx="3"/>
            <a:endCxn id="2179" idx="1"/>
          </p:cNvCxnSpPr>
          <p:nvPr/>
        </p:nvCxnSpPr>
        <p:spPr>
          <a:xfrm flipH="1" rot="10800000">
            <a:off x="2556400" y="2211605"/>
            <a:ext cx="1495800" cy="106500"/>
          </a:xfrm>
          <a:prstGeom prst="curvedConnector3">
            <a:avLst>
              <a:gd fmla="val 49997" name="adj1"/>
            </a:avLst>
          </a:prstGeom>
          <a:noFill/>
          <a:ln cap="flat" cmpd="sng" w="28575">
            <a:solidFill>
              <a:schemeClr val="dk2"/>
            </a:solidFill>
            <a:prstDash val="solid"/>
            <a:round/>
            <a:headEnd len="med" w="med" type="none"/>
            <a:tailEnd len="med" w="med" type="triangle"/>
          </a:ln>
        </p:spPr>
      </p:cxnSp>
      <p:cxnSp>
        <p:nvCxnSpPr>
          <p:cNvPr id="2188" name="Google Shape;2188;p194"/>
          <p:cNvCxnSpPr>
            <a:stCxn id="2184" idx="3"/>
          </p:cNvCxnSpPr>
          <p:nvPr/>
        </p:nvCxnSpPr>
        <p:spPr>
          <a:xfrm flipH="1" rot="10800000">
            <a:off x="2317319" y="2440988"/>
            <a:ext cx="1727100" cy="16317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189" name="Google Shape;2189;p194"/>
          <p:cNvCxnSpPr>
            <a:stCxn id="2179" idx="3"/>
            <a:endCxn id="2183" idx="1"/>
          </p:cNvCxnSpPr>
          <p:nvPr/>
        </p:nvCxnSpPr>
        <p:spPr>
          <a:xfrm flipH="1" rot="10800000">
            <a:off x="5091900" y="1882650"/>
            <a:ext cx="2108100" cy="329100"/>
          </a:xfrm>
          <a:prstGeom prst="curvedConnector3">
            <a:avLst>
              <a:gd fmla="val 49996" name="adj1"/>
            </a:avLst>
          </a:prstGeom>
          <a:noFill/>
          <a:ln cap="flat" cmpd="sng" w="28575">
            <a:solidFill>
              <a:schemeClr val="dk2"/>
            </a:solidFill>
            <a:prstDash val="solid"/>
            <a:round/>
            <a:headEnd len="med" w="med" type="none"/>
            <a:tailEnd len="med" w="med" type="triangle"/>
          </a:ln>
        </p:spPr>
      </p:cxnSp>
      <p:cxnSp>
        <p:nvCxnSpPr>
          <p:cNvPr id="2190" name="Google Shape;2190;p194"/>
          <p:cNvCxnSpPr>
            <a:stCxn id="2179" idx="3"/>
            <a:endCxn id="2181" idx="1"/>
          </p:cNvCxnSpPr>
          <p:nvPr/>
        </p:nvCxnSpPr>
        <p:spPr>
          <a:xfrm>
            <a:off x="5091900" y="2211750"/>
            <a:ext cx="1880100" cy="804900"/>
          </a:xfrm>
          <a:prstGeom prst="curvedConnector3">
            <a:avLst>
              <a:gd fmla="val 49997" name="adj1"/>
            </a:avLst>
          </a:prstGeom>
          <a:noFill/>
          <a:ln cap="flat" cmpd="sng" w="28575">
            <a:solidFill>
              <a:schemeClr val="dk2"/>
            </a:solidFill>
            <a:prstDash val="solid"/>
            <a:round/>
            <a:headEnd len="med" w="med" type="none"/>
            <a:tailEnd len="med" w="med" type="triangle"/>
          </a:ln>
        </p:spPr>
      </p:cxnSp>
      <p:cxnSp>
        <p:nvCxnSpPr>
          <p:cNvPr id="2191" name="Google Shape;2191;p194"/>
          <p:cNvCxnSpPr>
            <a:stCxn id="2179" idx="3"/>
            <a:endCxn id="2182" idx="1"/>
          </p:cNvCxnSpPr>
          <p:nvPr/>
        </p:nvCxnSpPr>
        <p:spPr>
          <a:xfrm>
            <a:off x="5091900" y="2211750"/>
            <a:ext cx="2039700" cy="1907100"/>
          </a:xfrm>
          <a:prstGeom prst="curvedConnector3">
            <a:avLst>
              <a:gd fmla="val 49999" name="adj1"/>
            </a:avLst>
          </a:prstGeom>
          <a:noFill/>
          <a:ln cap="flat" cmpd="sng" w="28575">
            <a:solidFill>
              <a:schemeClr val="dk2"/>
            </a:solidFill>
            <a:prstDash val="solid"/>
            <a:round/>
            <a:headEnd len="med" w="med" type="none"/>
            <a:tailEnd len="med" w="med" type="triangle"/>
          </a:ln>
        </p:spPr>
      </p:cxnSp>
      <p:cxnSp>
        <p:nvCxnSpPr>
          <p:cNvPr id="2192" name="Google Shape;2192;p194"/>
          <p:cNvCxnSpPr/>
          <p:nvPr/>
        </p:nvCxnSpPr>
        <p:spPr>
          <a:xfrm flipH="1">
            <a:off x="5161450" y="1666450"/>
            <a:ext cx="1990800" cy="3603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193" name="Google Shape;2193;p194"/>
          <p:cNvCxnSpPr/>
          <p:nvPr/>
        </p:nvCxnSpPr>
        <p:spPr>
          <a:xfrm rot="10800000">
            <a:off x="5674850" y="2260875"/>
            <a:ext cx="1243200" cy="558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194" name="Google Shape;2194;p194"/>
          <p:cNvCxnSpPr/>
          <p:nvPr/>
        </p:nvCxnSpPr>
        <p:spPr>
          <a:xfrm rot="10800000">
            <a:off x="5161650" y="2522275"/>
            <a:ext cx="1855500" cy="17835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195" name="Google Shape;2195;p194"/>
          <p:cNvCxnSpPr>
            <a:stCxn id="2179" idx="2"/>
            <a:endCxn id="2185" idx="0"/>
          </p:cNvCxnSpPr>
          <p:nvPr/>
        </p:nvCxnSpPr>
        <p:spPr>
          <a:xfrm rot="5400000">
            <a:off x="3595650" y="2616600"/>
            <a:ext cx="1021200" cy="931500"/>
          </a:xfrm>
          <a:prstGeom prst="curvedConnector3">
            <a:avLst>
              <a:gd fmla="val 49997" name="adj1"/>
            </a:avLst>
          </a:prstGeom>
          <a:noFill/>
          <a:ln cap="flat" cmpd="sng" w="28575">
            <a:solidFill>
              <a:schemeClr val="dk2"/>
            </a:solidFill>
            <a:prstDash val="solid"/>
            <a:round/>
            <a:headEnd len="med" w="med" type="none"/>
            <a:tailEnd len="med" w="med" type="triangle"/>
          </a:ln>
        </p:spPr>
      </p:cxnSp>
      <p:cxnSp>
        <p:nvCxnSpPr>
          <p:cNvPr id="2196" name="Google Shape;2196;p194"/>
          <p:cNvCxnSpPr>
            <a:stCxn id="2179" idx="2"/>
            <a:endCxn id="2186" idx="0"/>
          </p:cNvCxnSpPr>
          <p:nvPr/>
        </p:nvCxnSpPr>
        <p:spPr>
          <a:xfrm flipH="1" rot="-5400000">
            <a:off x="4692150" y="2451600"/>
            <a:ext cx="733500" cy="973800"/>
          </a:xfrm>
          <a:prstGeom prst="curvedConnector3">
            <a:avLst>
              <a:gd fmla="val 49996" name="adj1"/>
            </a:avLst>
          </a:prstGeom>
          <a:noFill/>
          <a:ln cap="flat" cmpd="sng" w="28575">
            <a:solidFill>
              <a:schemeClr val="dk2"/>
            </a:solidFill>
            <a:prstDash val="solid"/>
            <a:round/>
            <a:headEnd len="med" w="med" type="none"/>
            <a:tailEnd len="med" w="med" type="triangle"/>
          </a:ln>
        </p:spPr>
      </p:cxnSp>
      <p:sp>
        <p:nvSpPr>
          <p:cNvPr id="2197" name="Google Shape;2197;p194"/>
          <p:cNvSpPr txBox="1"/>
          <p:nvPr/>
        </p:nvSpPr>
        <p:spPr>
          <a:xfrm>
            <a:off x="2579375" y="1685913"/>
            <a:ext cx="1203000" cy="400200"/>
          </a:xfrm>
          <a:prstGeom prst="rect">
            <a:avLst/>
          </a:prstGeom>
          <a:solidFill>
            <a:srgbClr val="9E9E9E"/>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chemeClr val="lt1"/>
                </a:solidFill>
                <a:latin typeface="Lato"/>
                <a:ea typeface="Lato"/>
                <a:cs typeface="Lato"/>
                <a:sym typeface="Lato"/>
              </a:rPr>
              <a:t>Ingredients</a:t>
            </a:r>
            <a:endParaRPr b="1">
              <a:solidFill>
                <a:schemeClr val="lt1"/>
              </a:solidFill>
              <a:latin typeface="Lato"/>
              <a:ea typeface="Lato"/>
              <a:cs typeface="Lato"/>
              <a:sym typeface="Lato"/>
            </a:endParaRPr>
          </a:p>
        </p:txBody>
      </p:sp>
      <p:sp>
        <p:nvSpPr>
          <p:cNvPr id="2198" name="Google Shape;2198;p194"/>
          <p:cNvSpPr txBox="1"/>
          <p:nvPr/>
        </p:nvSpPr>
        <p:spPr>
          <a:xfrm>
            <a:off x="2437500" y="2816513"/>
            <a:ext cx="1203000" cy="400200"/>
          </a:xfrm>
          <a:prstGeom prst="rect">
            <a:avLst/>
          </a:prstGeom>
          <a:solidFill>
            <a:srgbClr val="9E9E9E"/>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chemeClr val="lt1"/>
                </a:solidFill>
                <a:latin typeface="Lato"/>
                <a:ea typeface="Lato"/>
                <a:cs typeface="Lato"/>
                <a:sym typeface="Lato"/>
              </a:rPr>
              <a:t>Recipe</a:t>
            </a:r>
            <a:endParaRPr b="1">
              <a:solidFill>
                <a:schemeClr val="lt1"/>
              </a:solidFill>
              <a:latin typeface="Lato"/>
              <a:ea typeface="Lato"/>
              <a:cs typeface="Lato"/>
              <a:sym typeface="Lato"/>
            </a:endParaRPr>
          </a:p>
        </p:txBody>
      </p:sp>
      <p:sp>
        <p:nvSpPr>
          <p:cNvPr id="2199" name="Google Shape;2199;p194"/>
          <p:cNvSpPr txBox="1"/>
          <p:nvPr/>
        </p:nvSpPr>
        <p:spPr>
          <a:xfrm>
            <a:off x="6971863" y="616900"/>
            <a:ext cx="1444500" cy="615600"/>
          </a:xfrm>
          <a:prstGeom prst="rect">
            <a:avLst/>
          </a:prstGeom>
          <a:solidFill>
            <a:srgbClr val="9E9E9E"/>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chemeClr val="lt1"/>
                </a:solidFill>
                <a:latin typeface="Lato"/>
                <a:ea typeface="Lato"/>
                <a:cs typeface="Lato"/>
                <a:sym typeface="Lato"/>
              </a:rPr>
              <a:t>Cooking Machines</a:t>
            </a:r>
            <a:endParaRPr b="1">
              <a:solidFill>
                <a:schemeClr val="lt1"/>
              </a:solidFill>
              <a:latin typeface="Lato"/>
              <a:ea typeface="Lato"/>
              <a:cs typeface="Lato"/>
              <a:sym typeface="Lato"/>
            </a:endParaRPr>
          </a:p>
        </p:txBody>
      </p:sp>
      <p:sp>
        <p:nvSpPr>
          <p:cNvPr id="2200" name="Google Shape;2200;p194"/>
          <p:cNvSpPr/>
          <p:nvPr/>
        </p:nvSpPr>
        <p:spPr>
          <a:xfrm>
            <a:off x="5440775" y="1661563"/>
            <a:ext cx="540600" cy="1313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94"/>
          <p:cNvSpPr txBox="1"/>
          <p:nvPr/>
        </p:nvSpPr>
        <p:spPr>
          <a:xfrm>
            <a:off x="4052200" y="4439963"/>
            <a:ext cx="1203000" cy="400200"/>
          </a:xfrm>
          <a:prstGeom prst="rect">
            <a:avLst/>
          </a:prstGeom>
          <a:solidFill>
            <a:srgbClr val="9E9E9E"/>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chemeClr val="lt1"/>
                </a:solidFill>
                <a:latin typeface="Lato"/>
                <a:ea typeface="Lato"/>
                <a:cs typeface="Lato"/>
                <a:sym typeface="Lato"/>
              </a:rPr>
              <a:t>Food !</a:t>
            </a:r>
            <a:endParaRPr b="1">
              <a:solidFill>
                <a:schemeClr val="lt1"/>
              </a:solidFill>
              <a:latin typeface="Lato"/>
              <a:ea typeface="Lato"/>
              <a:cs typeface="Lato"/>
              <a:sym typeface="Lato"/>
            </a:endParaRPr>
          </a:p>
        </p:txBody>
      </p:sp>
      <p:sp>
        <p:nvSpPr>
          <p:cNvPr id="2202" name="Google Shape;2202;p194"/>
          <p:cNvSpPr txBox="1"/>
          <p:nvPr/>
        </p:nvSpPr>
        <p:spPr>
          <a:xfrm>
            <a:off x="4715675" y="1266250"/>
            <a:ext cx="19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0000"/>
                </a:solidFill>
                <a:latin typeface="Lato"/>
                <a:ea typeface="Lato"/>
                <a:cs typeface="Lato"/>
                <a:sym typeface="Lato"/>
              </a:rPr>
              <a:t>Integrate everything</a:t>
            </a:r>
            <a:endParaRPr b="1">
              <a:solidFill>
                <a:srgbClr val="FF0000"/>
              </a:solidFill>
              <a:latin typeface="Lato"/>
              <a:ea typeface="Lato"/>
              <a:cs typeface="Lato"/>
              <a:sym typeface="Lato"/>
            </a:endParaRPr>
          </a:p>
        </p:txBody>
      </p:sp>
      <p:sp>
        <p:nvSpPr>
          <p:cNvPr id="2203" name="Google Shape;2203;p194"/>
          <p:cNvSpPr txBox="1"/>
          <p:nvPr/>
        </p:nvSpPr>
        <p:spPr>
          <a:xfrm>
            <a:off x="6267925" y="4616300"/>
            <a:ext cx="28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A lot of work but memory efficient</a:t>
            </a:r>
            <a:endParaRPr>
              <a:latin typeface="Lato"/>
              <a:ea typeface="Lato"/>
              <a:cs typeface="Lato"/>
              <a:sym typeface="Lato"/>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1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Object Oriented</a:t>
            </a:r>
            <a:endParaRPr/>
          </a:p>
        </p:txBody>
      </p:sp>
      <p:sp>
        <p:nvSpPr>
          <p:cNvPr id="2209" name="Google Shape;2209;p195"/>
          <p:cNvSpPr/>
          <p:nvPr/>
        </p:nvSpPr>
        <p:spPr>
          <a:xfrm>
            <a:off x="4164075" y="1879113"/>
            <a:ext cx="1039800" cy="7200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200">
                <a:solidFill>
                  <a:schemeClr val="lt1"/>
                </a:solidFill>
                <a:latin typeface="Lato"/>
                <a:ea typeface="Lato"/>
                <a:cs typeface="Lato"/>
                <a:sym typeface="Lato"/>
              </a:rPr>
              <a:t>You</a:t>
            </a:r>
            <a:endParaRPr b="1" sz="2200">
              <a:solidFill>
                <a:schemeClr val="lt1"/>
              </a:solidFill>
              <a:latin typeface="Lato"/>
              <a:ea typeface="Lato"/>
              <a:cs typeface="Lato"/>
              <a:sym typeface="Lato"/>
            </a:endParaRPr>
          </a:p>
        </p:txBody>
      </p:sp>
      <p:pic>
        <p:nvPicPr>
          <p:cNvPr id="2210" name="Google Shape;2210;p195"/>
          <p:cNvPicPr preferRelativeResize="0"/>
          <p:nvPr/>
        </p:nvPicPr>
        <p:blipFill>
          <a:blip r:embed="rId3">
            <a:alphaModFix/>
          </a:blip>
          <a:stretch>
            <a:fillRect/>
          </a:stretch>
        </p:blipFill>
        <p:spPr>
          <a:xfrm>
            <a:off x="7847162" y="1223237"/>
            <a:ext cx="1202925" cy="1229723"/>
          </a:xfrm>
          <a:prstGeom prst="rect">
            <a:avLst/>
          </a:prstGeom>
          <a:noFill/>
          <a:ln>
            <a:noFill/>
          </a:ln>
        </p:spPr>
      </p:pic>
      <p:pic>
        <p:nvPicPr>
          <p:cNvPr id="2211" name="Google Shape;2211;p195"/>
          <p:cNvPicPr preferRelativeResize="0"/>
          <p:nvPr/>
        </p:nvPicPr>
        <p:blipFill>
          <a:blip r:embed="rId4">
            <a:alphaModFix/>
          </a:blip>
          <a:stretch>
            <a:fillRect/>
          </a:stretch>
        </p:blipFill>
        <p:spPr>
          <a:xfrm>
            <a:off x="4697625" y="3349690"/>
            <a:ext cx="1863199" cy="1398210"/>
          </a:xfrm>
          <a:prstGeom prst="rect">
            <a:avLst/>
          </a:prstGeom>
          <a:noFill/>
          <a:ln>
            <a:noFill/>
          </a:ln>
        </p:spPr>
      </p:pic>
      <p:pic>
        <p:nvPicPr>
          <p:cNvPr id="2212" name="Google Shape;2212;p195"/>
          <p:cNvPicPr preferRelativeResize="0"/>
          <p:nvPr/>
        </p:nvPicPr>
        <p:blipFill>
          <a:blip r:embed="rId5">
            <a:alphaModFix/>
          </a:blip>
          <a:stretch>
            <a:fillRect/>
          </a:stretch>
        </p:blipFill>
        <p:spPr>
          <a:xfrm>
            <a:off x="3253175" y="3147225"/>
            <a:ext cx="1444450" cy="1803138"/>
          </a:xfrm>
          <a:prstGeom prst="rect">
            <a:avLst/>
          </a:prstGeom>
          <a:noFill/>
          <a:ln>
            <a:noFill/>
          </a:ln>
        </p:spPr>
      </p:pic>
      <p:pic>
        <p:nvPicPr>
          <p:cNvPr id="2213" name="Google Shape;2213;p195"/>
          <p:cNvPicPr preferRelativeResize="0"/>
          <p:nvPr/>
        </p:nvPicPr>
        <p:blipFill>
          <a:blip r:embed="rId6">
            <a:alphaModFix/>
          </a:blip>
          <a:stretch>
            <a:fillRect/>
          </a:stretch>
        </p:blipFill>
        <p:spPr>
          <a:xfrm>
            <a:off x="7166025" y="2239113"/>
            <a:ext cx="1681075" cy="1681075"/>
          </a:xfrm>
          <a:prstGeom prst="rect">
            <a:avLst/>
          </a:prstGeom>
          <a:noFill/>
          <a:ln>
            <a:noFill/>
          </a:ln>
        </p:spPr>
      </p:pic>
      <p:pic>
        <p:nvPicPr>
          <p:cNvPr id="2214" name="Google Shape;2214;p195"/>
          <p:cNvPicPr preferRelativeResize="0"/>
          <p:nvPr/>
        </p:nvPicPr>
        <p:blipFill>
          <a:blip r:embed="rId7">
            <a:alphaModFix/>
          </a:blip>
          <a:stretch>
            <a:fillRect/>
          </a:stretch>
        </p:blipFill>
        <p:spPr>
          <a:xfrm>
            <a:off x="1041547" y="2123250"/>
            <a:ext cx="1376181" cy="1718525"/>
          </a:xfrm>
          <a:prstGeom prst="rect">
            <a:avLst/>
          </a:prstGeom>
          <a:noFill/>
          <a:ln>
            <a:noFill/>
          </a:ln>
        </p:spPr>
      </p:pic>
      <p:pic>
        <p:nvPicPr>
          <p:cNvPr id="2215" name="Google Shape;2215;p195"/>
          <p:cNvPicPr preferRelativeResize="0"/>
          <p:nvPr/>
        </p:nvPicPr>
        <p:blipFill>
          <a:blip r:embed="rId8">
            <a:alphaModFix/>
          </a:blip>
          <a:stretch>
            <a:fillRect/>
          </a:stretch>
        </p:blipFill>
        <p:spPr>
          <a:xfrm>
            <a:off x="7166025" y="4053145"/>
            <a:ext cx="680025" cy="759102"/>
          </a:xfrm>
          <a:prstGeom prst="rect">
            <a:avLst/>
          </a:prstGeom>
          <a:noFill/>
          <a:ln>
            <a:noFill/>
          </a:ln>
        </p:spPr>
      </p:pic>
      <p:pic>
        <p:nvPicPr>
          <p:cNvPr id="2216" name="Google Shape;2216;p195"/>
          <p:cNvPicPr preferRelativeResize="0"/>
          <p:nvPr/>
        </p:nvPicPr>
        <p:blipFill>
          <a:blip r:embed="rId9">
            <a:alphaModFix/>
          </a:blip>
          <a:stretch>
            <a:fillRect/>
          </a:stretch>
        </p:blipFill>
        <p:spPr>
          <a:xfrm>
            <a:off x="933475" y="4072700"/>
            <a:ext cx="720000" cy="720000"/>
          </a:xfrm>
          <a:prstGeom prst="rect">
            <a:avLst/>
          </a:prstGeom>
          <a:noFill/>
          <a:ln>
            <a:noFill/>
          </a:ln>
        </p:spPr>
      </p:pic>
      <p:pic>
        <p:nvPicPr>
          <p:cNvPr id="2217" name="Google Shape;2217;p195"/>
          <p:cNvPicPr preferRelativeResize="0"/>
          <p:nvPr/>
        </p:nvPicPr>
        <p:blipFill>
          <a:blip r:embed="rId10">
            <a:alphaModFix/>
          </a:blip>
          <a:stretch>
            <a:fillRect/>
          </a:stretch>
        </p:blipFill>
        <p:spPr>
          <a:xfrm>
            <a:off x="382012" y="1442848"/>
            <a:ext cx="1138800" cy="1164163"/>
          </a:xfrm>
          <a:prstGeom prst="rect">
            <a:avLst/>
          </a:prstGeom>
          <a:noFill/>
          <a:ln>
            <a:noFill/>
          </a:ln>
        </p:spPr>
      </p:pic>
      <p:pic>
        <p:nvPicPr>
          <p:cNvPr id="2218" name="Google Shape;2218;p195"/>
          <p:cNvPicPr preferRelativeResize="0"/>
          <p:nvPr/>
        </p:nvPicPr>
        <p:blipFill>
          <a:blip r:embed="rId11">
            <a:alphaModFix/>
          </a:blip>
          <a:stretch>
            <a:fillRect/>
          </a:stretch>
        </p:blipFill>
        <p:spPr>
          <a:xfrm>
            <a:off x="830600" y="3224125"/>
            <a:ext cx="925750" cy="925750"/>
          </a:xfrm>
          <a:prstGeom prst="rect">
            <a:avLst/>
          </a:prstGeom>
          <a:noFill/>
          <a:ln>
            <a:noFill/>
          </a:ln>
        </p:spPr>
      </p:pic>
      <p:pic>
        <p:nvPicPr>
          <p:cNvPr id="2219" name="Google Shape;2219;p195"/>
          <p:cNvPicPr preferRelativeResize="0"/>
          <p:nvPr/>
        </p:nvPicPr>
        <p:blipFill>
          <a:blip r:embed="rId12">
            <a:alphaModFix/>
          </a:blip>
          <a:stretch>
            <a:fillRect/>
          </a:stretch>
        </p:blipFill>
        <p:spPr>
          <a:xfrm>
            <a:off x="7911725" y="3868000"/>
            <a:ext cx="1039800" cy="1039800"/>
          </a:xfrm>
          <a:prstGeom prst="rect">
            <a:avLst/>
          </a:prstGeom>
          <a:noFill/>
          <a:ln>
            <a:noFill/>
          </a:ln>
        </p:spPr>
      </p:pic>
      <p:pic>
        <p:nvPicPr>
          <p:cNvPr id="2220" name="Google Shape;2220;p195"/>
          <p:cNvPicPr preferRelativeResize="0"/>
          <p:nvPr/>
        </p:nvPicPr>
        <p:blipFill>
          <a:blip r:embed="rId13">
            <a:alphaModFix/>
          </a:blip>
          <a:stretch>
            <a:fillRect/>
          </a:stretch>
        </p:blipFill>
        <p:spPr>
          <a:xfrm>
            <a:off x="1756350" y="4027901"/>
            <a:ext cx="867168" cy="720000"/>
          </a:xfrm>
          <a:prstGeom prst="rect">
            <a:avLst/>
          </a:prstGeom>
          <a:noFill/>
          <a:ln>
            <a:noFill/>
          </a:ln>
        </p:spPr>
      </p:pic>
      <p:cxnSp>
        <p:nvCxnSpPr>
          <p:cNvPr id="2221" name="Google Shape;2221;p195"/>
          <p:cNvCxnSpPr>
            <a:stCxn id="2209" idx="1"/>
            <a:endCxn id="2214" idx="3"/>
          </p:cNvCxnSpPr>
          <p:nvPr/>
        </p:nvCxnSpPr>
        <p:spPr>
          <a:xfrm flipH="1">
            <a:off x="2417775" y="2239113"/>
            <a:ext cx="1746300" cy="743400"/>
          </a:xfrm>
          <a:prstGeom prst="curvedConnector3">
            <a:avLst>
              <a:gd fmla="val 50001" name="adj1"/>
            </a:avLst>
          </a:prstGeom>
          <a:noFill/>
          <a:ln cap="flat" cmpd="sng" w="28575">
            <a:solidFill>
              <a:schemeClr val="dk2"/>
            </a:solidFill>
            <a:prstDash val="solid"/>
            <a:round/>
            <a:headEnd len="med" w="med" type="none"/>
            <a:tailEnd len="med" w="med" type="triangle"/>
          </a:ln>
        </p:spPr>
      </p:cxnSp>
      <p:cxnSp>
        <p:nvCxnSpPr>
          <p:cNvPr id="2222" name="Google Shape;2222;p195"/>
          <p:cNvCxnSpPr>
            <a:stCxn id="2209" idx="3"/>
          </p:cNvCxnSpPr>
          <p:nvPr/>
        </p:nvCxnSpPr>
        <p:spPr>
          <a:xfrm>
            <a:off x="5203875" y="2239113"/>
            <a:ext cx="1786200" cy="8505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2223" name="Google Shape;2223;p195"/>
          <p:cNvSpPr txBox="1"/>
          <p:nvPr/>
        </p:nvSpPr>
        <p:spPr>
          <a:xfrm>
            <a:off x="5402875" y="1478925"/>
            <a:ext cx="12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Make Pasta !</a:t>
            </a:r>
            <a:endParaRPr b="1">
              <a:latin typeface="Lato"/>
              <a:ea typeface="Lato"/>
              <a:cs typeface="Lato"/>
              <a:sym typeface="Lato"/>
            </a:endParaRPr>
          </a:p>
        </p:txBody>
      </p:sp>
      <p:sp>
        <p:nvSpPr>
          <p:cNvPr id="2224" name="Google Shape;2224;p195"/>
          <p:cNvSpPr txBox="1"/>
          <p:nvPr/>
        </p:nvSpPr>
        <p:spPr>
          <a:xfrm>
            <a:off x="2724750" y="1478925"/>
            <a:ext cx="13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Make Ramen!</a:t>
            </a:r>
            <a:endParaRPr b="1">
              <a:latin typeface="Lato"/>
              <a:ea typeface="Lato"/>
              <a:cs typeface="Lato"/>
              <a:sym typeface="Lato"/>
            </a:endParaRPr>
          </a:p>
        </p:txBody>
      </p:sp>
      <p:cxnSp>
        <p:nvCxnSpPr>
          <p:cNvPr id="2225" name="Google Shape;2225;p195"/>
          <p:cNvCxnSpPr>
            <a:endCxn id="2211" idx="3"/>
          </p:cNvCxnSpPr>
          <p:nvPr/>
        </p:nvCxnSpPr>
        <p:spPr>
          <a:xfrm flipH="1">
            <a:off x="6560824" y="3639295"/>
            <a:ext cx="537300" cy="4095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226" name="Google Shape;2226;p195"/>
          <p:cNvCxnSpPr>
            <a:endCxn id="2212" idx="1"/>
          </p:cNvCxnSpPr>
          <p:nvPr/>
        </p:nvCxnSpPr>
        <p:spPr>
          <a:xfrm>
            <a:off x="2531075" y="3503994"/>
            <a:ext cx="722100" cy="5448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2227" name="Google Shape;2227;p195"/>
          <p:cNvSpPr/>
          <p:nvPr/>
        </p:nvSpPr>
        <p:spPr>
          <a:xfrm>
            <a:off x="7034426" y="1442850"/>
            <a:ext cx="867300" cy="9717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Gordon</a:t>
            </a:r>
            <a:endParaRPr b="1" sz="1300"/>
          </a:p>
          <a:p>
            <a:pPr indent="0" lvl="0" marL="0" rtl="0" algn="l">
              <a:spcBef>
                <a:spcPts val="0"/>
              </a:spcBef>
              <a:spcAft>
                <a:spcPts val="0"/>
              </a:spcAft>
              <a:buNone/>
            </a:pPr>
            <a:r>
              <a:rPr b="1" lang="en-CA" sz="1300"/>
              <a:t>Recipe</a:t>
            </a:r>
            <a:endParaRPr b="1" sz="1300"/>
          </a:p>
        </p:txBody>
      </p:sp>
      <p:sp>
        <p:nvSpPr>
          <p:cNvPr id="2228" name="Google Shape;2228;p195"/>
          <p:cNvSpPr/>
          <p:nvPr/>
        </p:nvSpPr>
        <p:spPr>
          <a:xfrm>
            <a:off x="1794388" y="1442850"/>
            <a:ext cx="791100" cy="971700"/>
          </a:xfrm>
          <a:prstGeom prst="snip1Rect">
            <a:avLst>
              <a:gd fmla="val 16120" name="adj"/>
            </a:avLst>
          </a:prstGeom>
          <a:solidFill>
            <a:srgbClr val="4A86E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Roger</a:t>
            </a:r>
            <a:endParaRPr b="1" sz="1300"/>
          </a:p>
          <a:p>
            <a:pPr indent="0" lvl="0" marL="0" rtl="0" algn="l">
              <a:spcBef>
                <a:spcPts val="0"/>
              </a:spcBef>
              <a:spcAft>
                <a:spcPts val="0"/>
              </a:spcAft>
              <a:buNone/>
            </a:pPr>
            <a:r>
              <a:rPr b="1" lang="en-CA" sz="1300"/>
              <a:t>Recipe</a:t>
            </a:r>
            <a:endParaRPr b="1" sz="1300"/>
          </a:p>
        </p:txBody>
      </p:sp>
      <p:sp>
        <p:nvSpPr>
          <p:cNvPr id="2229" name="Google Shape;2229;p195"/>
          <p:cNvSpPr txBox="1"/>
          <p:nvPr/>
        </p:nvSpPr>
        <p:spPr>
          <a:xfrm>
            <a:off x="6421600" y="863325"/>
            <a:ext cx="24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Easy but uses more memory</a:t>
            </a:r>
            <a:endParaRPr>
              <a:latin typeface="Lato"/>
              <a:ea typeface="Lato"/>
              <a:cs typeface="Lato"/>
              <a:sym typeface="Lato"/>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cxnSp>
        <p:nvCxnSpPr>
          <p:cNvPr id="2234" name="Google Shape;2234;p196"/>
          <p:cNvCxnSpPr>
            <a:stCxn id="2235" idx="6"/>
            <a:endCxn id="2236" idx="2"/>
          </p:cNvCxnSpPr>
          <p:nvPr/>
        </p:nvCxnSpPr>
        <p:spPr>
          <a:xfrm flipH="1" rot="10800000">
            <a:off x="1577287" y="2620438"/>
            <a:ext cx="2210700" cy="685800"/>
          </a:xfrm>
          <a:prstGeom prst="curvedConnector3">
            <a:avLst>
              <a:gd fmla="val 49998" name="adj1"/>
            </a:avLst>
          </a:prstGeom>
          <a:noFill/>
          <a:ln cap="flat" cmpd="sng" w="28575">
            <a:solidFill>
              <a:schemeClr val="dk2"/>
            </a:solidFill>
            <a:prstDash val="solid"/>
            <a:round/>
            <a:headEnd len="med" w="med" type="none"/>
            <a:tailEnd len="med" w="med" type="none"/>
          </a:ln>
        </p:spPr>
      </p:cxnSp>
      <p:sp>
        <p:nvSpPr>
          <p:cNvPr id="2237" name="Google Shape;2237;p196"/>
          <p:cNvSpPr/>
          <p:nvPr/>
        </p:nvSpPr>
        <p:spPr>
          <a:xfrm>
            <a:off x="1868875" y="2824863"/>
            <a:ext cx="1914900" cy="704400"/>
          </a:xfrm>
          <a:prstGeom prst="wedgeRoundRectCallout">
            <a:avLst>
              <a:gd fmla="val 35561" name="adj1"/>
              <a:gd fmla="val 92673" name="adj2"/>
              <a:gd fmla="val 0" name="adj3"/>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latin typeface="Lato"/>
                <a:ea typeface="Lato"/>
                <a:cs typeface="Lato"/>
                <a:sym typeface="Lato"/>
              </a:rPr>
              <a:t>Ryan got 90 for 212</a:t>
            </a:r>
            <a:endParaRPr>
              <a:latin typeface="Lato"/>
              <a:ea typeface="Lato"/>
              <a:cs typeface="Lato"/>
              <a:sym typeface="Lato"/>
            </a:endParaRPr>
          </a:p>
          <a:p>
            <a:pPr indent="0" lvl="0" marL="0" rtl="0" algn="l">
              <a:spcBef>
                <a:spcPts val="0"/>
              </a:spcBef>
              <a:spcAft>
                <a:spcPts val="0"/>
              </a:spcAft>
              <a:buNone/>
            </a:pPr>
            <a:r>
              <a:rPr lang="en-CA">
                <a:latin typeface="Lato"/>
                <a:ea typeface="Lato"/>
                <a:cs typeface="Lato"/>
                <a:sym typeface="Lato"/>
              </a:rPr>
              <a:t>Iris got 39 for 244</a:t>
            </a:r>
            <a:endParaRPr>
              <a:latin typeface="Lato"/>
              <a:ea typeface="Lato"/>
              <a:cs typeface="Lato"/>
              <a:sym typeface="Lato"/>
            </a:endParaRPr>
          </a:p>
        </p:txBody>
      </p:sp>
      <p:sp>
        <p:nvSpPr>
          <p:cNvPr id="2238" name="Google Shape;2238;p1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Procedural</a:t>
            </a:r>
            <a:r>
              <a:rPr lang="en-CA"/>
              <a:t> Programming Activity</a:t>
            </a:r>
            <a:endParaRPr/>
          </a:p>
        </p:txBody>
      </p:sp>
      <p:sp>
        <p:nvSpPr>
          <p:cNvPr id="2239" name="Google Shape;2239;p196"/>
          <p:cNvSpPr txBox="1"/>
          <p:nvPr/>
        </p:nvSpPr>
        <p:spPr>
          <a:xfrm>
            <a:off x="727650" y="1331025"/>
            <a:ext cx="76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800" u="sng">
                <a:solidFill>
                  <a:schemeClr val="hlink"/>
                </a:solidFill>
                <a:highlight>
                  <a:srgbClr val="FFFFFF"/>
                </a:highlight>
                <a:hlinkClick r:id="rId3"/>
              </a:rPr>
              <a:t>https://codeboard.io/projects/390662</a:t>
            </a:r>
            <a:r>
              <a:rPr lang="en-CA" sz="2800">
                <a:highlight>
                  <a:srgbClr val="FFFFFF"/>
                </a:highlight>
              </a:rPr>
              <a:t> </a:t>
            </a:r>
            <a:endParaRPr sz="2800">
              <a:latin typeface="Lato"/>
              <a:ea typeface="Lato"/>
              <a:cs typeface="Lato"/>
              <a:sym typeface="Lato"/>
            </a:endParaRPr>
          </a:p>
        </p:txBody>
      </p:sp>
      <p:pic>
        <p:nvPicPr>
          <p:cNvPr id="2236" name="Google Shape;2236;p196"/>
          <p:cNvPicPr preferRelativeResize="0"/>
          <p:nvPr/>
        </p:nvPicPr>
        <p:blipFill rotWithShape="1">
          <a:blip r:embed="rId4">
            <a:alphaModFix/>
          </a:blip>
          <a:srcRect b="18576" l="0" r="0" t="1384"/>
          <a:stretch/>
        </p:blipFill>
        <p:spPr>
          <a:xfrm>
            <a:off x="3787888" y="1926000"/>
            <a:ext cx="1387800" cy="1388700"/>
          </a:xfrm>
          <a:prstGeom prst="ellipse">
            <a:avLst/>
          </a:prstGeom>
          <a:noFill/>
          <a:ln>
            <a:noFill/>
          </a:ln>
        </p:spPr>
      </p:pic>
      <p:pic>
        <p:nvPicPr>
          <p:cNvPr id="2240" name="Google Shape;2240;p196"/>
          <p:cNvPicPr preferRelativeResize="0"/>
          <p:nvPr/>
        </p:nvPicPr>
        <p:blipFill>
          <a:blip r:embed="rId5">
            <a:alphaModFix/>
          </a:blip>
          <a:stretch>
            <a:fillRect/>
          </a:stretch>
        </p:blipFill>
        <p:spPr>
          <a:xfrm>
            <a:off x="7250775" y="1877850"/>
            <a:ext cx="1387800" cy="1387800"/>
          </a:xfrm>
          <a:prstGeom prst="ellipse">
            <a:avLst/>
          </a:prstGeom>
          <a:noFill/>
          <a:ln>
            <a:noFill/>
          </a:ln>
        </p:spPr>
      </p:pic>
      <p:sp>
        <p:nvSpPr>
          <p:cNvPr id="2241" name="Google Shape;2241;p196"/>
          <p:cNvSpPr/>
          <p:nvPr/>
        </p:nvSpPr>
        <p:spPr>
          <a:xfrm>
            <a:off x="3293226" y="3909676"/>
            <a:ext cx="687900" cy="954000"/>
          </a:xfrm>
          <a:prstGeom prst="snip1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100">
                <a:latin typeface="Lato"/>
                <a:ea typeface="Lato"/>
                <a:cs typeface="Lato"/>
                <a:sym typeface="Lato"/>
              </a:rPr>
              <a:t>Grade</a:t>
            </a:r>
            <a:endParaRPr b="1" sz="1100">
              <a:latin typeface="Lato"/>
              <a:ea typeface="Lato"/>
              <a:cs typeface="Lato"/>
              <a:sym typeface="Lato"/>
            </a:endParaRPr>
          </a:p>
        </p:txBody>
      </p:sp>
      <p:sp>
        <p:nvSpPr>
          <p:cNvPr id="2242" name="Google Shape;2242;p196"/>
          <p:cNvSpPr/>
          <p:nvPr/>
        </p:nvSpPr>
        <p:spPr>
          <a:xfrm>
            <a:off x="4111850" y="3909675"/>
            <a:ext cx="768300" cy="954000"/>
          </a:xfrm>
          <a:prstGeom prst="snip1Rect">
            <a:avLst>
              <a:gd fmla="val 16667" name="adj"/>
            </a:avLst>
          </a:prstGeom>
          <a:solidFill>
            <a:srgbClr val="FFE59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100">
                <a:latin typeface="Lato"/>
                <a:ea typeface="Lato"/>
                <a:cs typeface="Lato"/>
                <a:sym typeface="Lato"/>
              </a:rPr>
              <a:t>Student</a:t>
            </a:r>
            <a:endParaRPr b="1" sz="1100">
              <a:latin typeface="Lato"/>
              <a:ea typeface="Lato"/>
              <a:cs typeface="Lato"/>
              <a:sym typeface="Lato"/>
            </a:endParaRPr>
          </a:p>
          <a:p>
            <a:pPr indent="0" lvl="0" marL="0" rtl="0" algn="ctr">
              <a:spcBef>
                <a:spcPts val="0"/>
              </a:spcBef>
              <a:spcAft>
                <a:spcPts val="0"/>
              </a:spcAft>
              <a:buNone/>
            </a:pPr>
            <a:r>
              <a:rPr b="1" lang="en-CA" sz="1100">
                <a:latin typeface="Lato"/>
                <a:ea typeface="Lato"/>
                <a:cs typeface="Lato"/>
                <a:sym typeface="Lato"/>
              </a:rPr>
              <a:t>ID</a:t>
            </a:r>
            <a:endParaRPr b="1" sz="1100">
              <a:latin typeface="Lato"/>
              <a:ea typeface="Lato"/>
              <a:cs typeface="Lato"/>
              <a:sym typeface="Lato"/>
            </a:endParaRPr>
          </a:p>
        </p:txBody>
      </p:sp>
      <p:sp>
        <p:nvSpPr>
          <p:cNvPr id="2243" name="Google Shape;2243;p196"/>
          <p:cNvSpPr/>
          <p:nvPr/>
        </p:nvSpPr>
        <p:spPr>
          <a:xfrm>
            <a:off x="5010876" y="3909676"/>
            <a:ext cx="687900" cy="954000"/>
          </a:xfrm>
          <a:prstGeom prst="snip1Rect">
            <a:avLst>
              <a:gd fmla="val 16667" name="adj"/>
            </a:avLst>
          </a:prstGeom>
          <a:solidFill>
            <a:srgbClr val="A4C2F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100">
                <a:latin typeface="Lato"/>
                <a:ea typeface="Lato"/>
                <a:cs typeface="Lato"/>
                <a:sym typeface="Lato"/>
              </a:rPr>
              <a:t>Prof Emails</a:t>
            </a:r>
            <a:endParaRPr b="1" sz="1100">
              <a:latin typeface="Lato"/>
              <a:ea typeface="Lato"/>
              <a:cs typeface="Lato"/>
              <a:sym typeface="Lato"/>
            </a:endParaRPr>
          </a:p>
        </p:txBody>
      </p:sp>
      <p:pic>
        <p:nvPicPr>
          <p:cNvPr id="2244" name="Google Shape;2244;p196"/>
          <p:cNvPicPr preferRelativeResize="0"/>
          <p:nvPr/>
        </p:nvPicPr>
        <p:blipFill rotWithShape="1">
          <a:blip r:embed="rId6">
            <a:alphaModFix/>
          </a:blip>
          <a:srcRect b="19993" l="0" r="0" t="0"/>
          <a:stretch/>
        </p:blipFill>
        <p:spPr>
          <a:xfrm>
            <a:off x="7286300" y="3433849"/>
            <a:ext cx="1387800" cy="1388100"/>
          </a:xfrm>
          <a:prstGeom prst="ellipse">
            <a:avLst/>
          </a:prstGeom>
          <a:noFill/>
          <a:ln>
            <a:noFill/>
          </a:ln>
        </p:spPr>
      </p:pic>
      <p:cxnSp>
        <p:nvCxnSpPr>
          <p:cNvPr id="2245" name="Google Shape;2245;p196"/>
          <p:cNvCxnSpPr>
            <a:stCxn id="2236" idx="3"/>
            <a:endCxn id="2241" idx="3"/>
          </p:cNvCxnSpPr>
          <p:nvPr/>
        </p:nvCxnSpPr>
        <p:spPr>
          <a:xfrm rot="5400000">
            <a:off x="3414976" y="3333480"/>
            <a:ext cx="798300" cy="354000"/>
          </a:xfrm>
          <a:prstGeom prst="curvedConnector3">
            <a:avLst>
              <a:gd fmla="val 62741" name="adj1"/>
            </a:avLst>
          </a:prstGeom>
          <a:noFill/>
          <a:ln cap="flat" cmpd="sng" w="28575">
            <a:solidFill>
              <a:schemeClr val="dk2"/>
            </a:solidFill>
            <a:prstDash val="solid"/>
            <a:round/>
            <a:headEnd len="med" w="med" type="none"/>
            <a:tailEnd len="med" w="med" type="triangle"/>
          </a:ln>
        </p:spPr>
      </p:cxnSp>
      <p:cxnSp>
        <p:nvCxnSpPr>
          <p:cNvPr id="2246" name="Google Shape;2246;p196"/>
          <p:cNvCxnSpPr>
            <a:stCxn id="2236" idx="4"/>
            <a:endCxn id="2242" idx="3"/>
          </p:cNvCxnSpPr>
          <p:nvPr/>
        </p:nvCxnSpPr>
        <p:spPr>
          <a:xfrm flipH="1" rot="-5400000">
            <a:off x="4191388" y="3605100"/>
            <a:ext cx="594900" cy="14100"/>
          </a:xfrm>
          <a:prstGeom prst="curvedConnector3">
            <a:avLst>
              <a:gd fmla="val 50006" name="adj1"/>
            </a:avLst>
          </a:prstGeom>
          <a:noFill/>
          <a:ln cap="flat" cmpd="sng" w="28575">
            <a:solidFill>
              <a:schemeClr val="dk2"/>
            </a:solidFill>
            <a:prstDash val="solid"/>
            <a:round/>
            <a:headEnd len="med" w="med" type="none"/>
            <a:tailEnd len="med" w="med" type="triangle"/>
          </a:ln>
        </p:spPr>
      </p:cxnSp>
      <p:cxnSp>
        <p:nvCxnSpPr>
          <p:cNvPr id="2247" name="Google Shape;2247;p196"/>
          <p:cNvCxnSpPr>
            <a:stCxn id="2236" idx="5"/>
            <a:endCxn id="2243" idx="3"/>
          </p:cNvCxnSpPr>
          <p:nvPr/>
        </p:nvCxnSpPr>
        <p:spPr>
          <a:xfrm flipH="1" rot="-5400000">
            <a:off x="4764549" y="3319230"/>
            <a:ext cx="798300" cy="382500"/>
          </a:xfrm>
          <a:prstGeom prst="curvedConnector3">
            <a:avLst>
              <a:gd fmla="val 62741" name="adj1"/>
            </a:avLst>
          </a:prstGeom>
          <a:noFill/>
          <a:ln cap="flat" cmpd="sng" w="28575">
            <a:solidFill>
              <a:schemeClr val="dk2"/>
            </a:solidFill>
            <a:prstDash val="solid"/>
            <a:round/>
            <a:headEnd len="med" w="med" type="none"/>
            <a:tailEnd len="med" w="med" type="triangle"/>
          </a:ln>
        </p:spPr>
      </p:cxnSp>
      <p:pic>
        <p:nvPicPr>
          <p:cNvPr id="2248" name="Google Shape;2248;p196"/>
          <p:cNvPicPr preferRelativeResize="0"/>
          <p:nvPr/>
        </p:nvPicPr>
        <p:blipFill rotWithShape="1">
          <a:blip r:embed="rId7">
            <a:alphaModFix/>
          </a:blip>
          <a:srcRect b="65632" l="32977" r="34925" t="10285"/>
          <a:stretch/>
        </p:blipFill>
        <p:spPr>
          <a:xfrm>
            <a:off x="808963" y="1946613"/>
            <a:ext cx="768300" cy="768600"/>
          </a:xfrm>
          <a:prstGeom prst="ellipse">
            <a:avLst/>
          </a:prstGeom>
          <a:noFill/>
          <a:ln>
            <a:noFill/>
          </a:ln>
        </p:spPr>
      </p:pic>
      <p:pic>
        <p:nvPicPr>
          <p:cNvPr id="2235" name="Google Shape;2235;p196"/>
          <p:cNvPicPr preferRelativeResize="0"/>
          <p:nvPr/>
        </p:nvPicPr>
        <p:blipFill rotWithShape="1">
          <a:blip r:embed="rId8">
            <a:alphaModFix/>
          </a:blip>
          <a:srcRect b="9336" l="0" r="0" t="9757"/>
          <a:stretch/>
        </p:blipFill>
        <p:spPr>
          <a:xfrm>
            <a:off x="808987" y="2921938"/>
            <a:ext cx="768300" cy="768600"/>
          </a:xfrm>
          <a:prstGeom prst="ellipse">
            <a:avLst/>
          </a:prstGeom>
          <a:noFill/>
          <a:ln>
            <a:noFill/>
          </a:ln>
        </p:spPr>
      </p:pic>
      <p:sp>
        <p:nvSpPr>
          <p:cNvPr id="2249" name="Google Shape;2249;p196"/>
          <p:cNvSpPr txBox="1"/>
          <p:nvPr/>
        </p:nvSpPr>
        <p:spPr>
          <a:xfrm>
            <a:off x="3201275" y="1877850"/>
            <a:ext cx="871800" cy="400200"/>
          </a:xfrm>
          <a:prstGeom prst="rect">
            <a:avLst/>
          </a:prstGeom>
          <a:solidFill>
            <a:schemeClr val="dk1"/>
          </a:solidFill>
          <a:ln cap="flat" cmpd="sng" w="28575">
            <a:solidFill>
              <a:srgbClr val="274E1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FF9900"/>
                </a:solidFill>
                <a:latin typeface="Lato"/>
                <a:ea typeface="Lato"/>
                <a:cs typeface="Lato"/>
                <a:sym typeface="Lato"/>
              </a:rPr>
              <a:t>main.c</a:t>
            </a:r>
            <a:endParaRPr b="1">
              <a:solidFill>
                <a:srgbClr val="FF9900"/>
              </a:solidFill>
              <a:latin typeface="Lato"/>
              <a:ea typeface="Lato"/>
              <a:cs typeface="Lato"/>
              <a:sym typeface="Lato"/>
            </a:endParaRPr>
          </a:p>
        </p:txBody>
      </p:sp>
      <p:cxnSp>
        <p:nvCxnSpPr>
          <p:cNvPr id="2250" name="Google Shape;2250;p196"/>
          <p:cNvCxnSpPr>
            <a:stCxn id="2236" idx="6"/>
            <a:endCxn id="2244" idx="2"/>
          </p:cNvCxnSpPr>
          <p:nvPr/>
        </p:nvCxnSpPr>
        <p:spPr>
          <a:xfrm>
            <a:off x="5175688" y="2620350"/>
            <a:ext cx="2110500" cy="1507500"/>
          </a:xfrm>
          <a:prstGeom prst="curvedConnector3">
            <a:avLst>
              <a:gd fmla="val 50003" name="adj1"/>
            </a:avLst>
          </a:prstGeom>
          <a:noFill/>
          <a:ln cap="flat" cmpd="sng" w="28575">
            <a:solidFill>
              <a:schemeClr val="dk2"/>
            </a:solidFill>
            <a:prstDash val="solid"/>
            <a:round/>
            <a:headEnd len="med" w="med" type="none"/>
            <a:tailEnd len="med" w="med" type="triangle"/>
          </a:ln>
        </p:spPr>
      </p:cxnSp>
      <p:cxnSp>
        <p:nvCxnSpPr>
          <p:cNvPr id="2251" name="Google Shape;2251;p196"/>
          <p:cNvCxnSpPr>
            <a:stCxn id="2236" idx="6"/>
            <a:endCxn id="2240" idx="2"/>
          </p:cNvCxnSpPr>
          <p:nvPr/>
        </p:nvCxnSpPr>
        <p:spPr>
          <a:xfrm flipH="1" rot="10800000">
            <a:off x="5175688" y="2571750"/>
            <a:ext cx="2075100" cy="48600"/>
          </a:xfrm>
          <a:prstGeom prst="curvedConnector3">
            <a:avLst>
              <a:gd fmla="val 50000" name="adj1"/>
            </a:avLst>
          </a:prstGeom>
          <a:noFill/>
          <a:ln cap="flat" cmpd="sng" w="28575">
            <a:solidFill>
              <a:schemeClr val="dk2"/>
            </a:solidFill>
            <a:prstDash val="solid"/>
            <a:round/>
            <a:headEnd len="med" w="med" type="none"/>
            <a:tailEnd len="med" w="med" type="triangle"/>
          </a:ln>
        </p:spPr>
      </p:cxnSp>
      <p:grpSp>
        <p:nvGrpSpPr>
          <p:cNvPr id="2252" name="Google Shape;2252;p196"/>
          <p:cNvGrpSpPr/>
          <p:nvPr/>
        </p:nvGrpSpPr>
        <p:grpSpPr>
          <a:xfrm>
            <a:off x="5918027" y="2062833"/>
            <a:ext cx="590418" cy="441326"/>
            <a:chOff x="2343588" y="2639699"/>
            <a:chExt cx="768473" cy="535200"/>
          </a:xfrm>
        </p:grpSpPr>
        <p:sp>
          <p:nvSpPr>
            <p:cNvPr id="2253" name="Google Shape;2253;p196"/>
            <p:cNvSpPr/>
            <p:nvPr/>
          </p:nvSpPr>
          <p:spPr>
            <a:xfrm>
              <a:off x="2343762" y="2639699"/>
              <a:ext cx="768300" cy="5352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96"/>
            <p:cNvSpPr/>
            <p:nvPr/>
          </p:nvSpPr>
          <p:spPr>
            <a:xfrm rot="10800000">
              <a:off x="2343588" y="2639794"/>
              <a:ext cx="768300" cy="300900"/>
            </a:xfrm>
            <a:prstGeom prst="triangle">
              <a:avLst>
                <a:gd fmla="val 50672" name="adj"/>
              </a:avLst>
            </a:prstGeom>
            <a:solidFill>
              <a:srgbClr val="9999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196"/>
          <p:cNvGrpSpPr/>
          <p:nvPr/>
        </p:nvGrpSpPr>
        <p:grpSpPr>
          <a:xfrm>
            <a:off x="6025414" y="3153446"/>
            <a:ext cx="590418" cy="441326"/>
            <a:chOff x="2343588" y="2639699"/>
            <a:chExt cx="768473" cy="535200"/>
          </a:xfrm>
        </p:grpSpPr>
        <p:sp>
          <p:nvSpPr>
            <p:cNvPr id="2256" name="Google Shape;2256;p196"/>
            <p:cNvSpPr/>
            <p:nvPr/>
          </p:nvSpPr>
          <p:spPr>
            <a:xfrm>
              <a:off x="2343762" y="2639699"/>
              <a:ext cx="768300" cy="5352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96"/>
            <p:cNvSpPr/>
            <p:nvPr/>
          </p:nvSpPr>
          <p:spPr>
            <a:xfrm rot="10800000">
              <a:off x="2343588" y="2639794"/>
              <a:ext cx="768300" cy="300900"/>
            </a:xfrm>
            <a:prstGeom prst="triangle">
              <a:avLst>
                <a:gd fmla="val 50672" name="adj"/>
              </a:avLst>
            </a:prstGeom>
            <a:solidFill>
              <a:srgbClr val="9999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8" name="Google Shape;2258;p196"/>
          <p:cNvSpPr/>
          <p:nvPr/>
        </p:nvSpPr>
        <p:spPr>
          <a:xfrm>
            <a:off x="5829238" y="1899475"/>
            <a:ext cx="768000" cy="768000"/>
          </a:xfrm>
          <a:prstGeom prst="mathMultiply">
            <a:avLst>
              <a:gd fmla="val 14583" name="adj1"/>
            </a:avLst>
          </a:prstGeom>
          <a:solidFill>
            <a:srgbClr val="D1002E"/>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96"/>
          <p:cNvSpPr/>
          <p:nvPr/>
        </p:nvSpPr>
        <p:spPr>
          <a:xfrm>
            <a:off x="1511850" y="3951625"/>
            <a:ext cx="1583700" cy="594900"/>
          </a:xfrm>
          <a:prstGeom prst="wedgeRoundRectCallout">
            <a:avLst>
              <a:gd fmla="val 132846" name="adj1"/>
              <a:gd fmla="val -113200" name="adj2"/>
              <a:gd fmla="val 0" name="adj3"/>
            </a:avLst>
          </a:prstGeom>
          <a:solidFill>
            <a:srgbClr val="FFE59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t>What are their student IDs ??</a:t>
            </a:r>
            <a:endParaRPr/>
          </a:p>
        </p:txBody>
      </p:sp>
      <p:sp>
        <p:nvSpPr>
          <p:cNvPr id="2260" name="Google Shape;2260;p196"/>
          <p:cNvSpPr/>
          <p:nvPr/>
        </p:nvSpPr>
        <p:spPr>
          <a:xfrm>
            <a:off x="5835475" y="4104875"/>
            <a:ext cx="1387800" cy="768000"/>
          </a:xfrm>
          <a:prstGeom prst="wedgeRoundRectCallout">
            <a:avLst>
              <a:gd fmla="val -96979" name="adj1"/>
              <a:gd fmla="val -143906" name="adj2"/>
              <a:gd fmla="val 0" name="adj3"/>
            </a:avLst>
          </a:prstGeom>
          <a:solidFill>
            <a:srgbClr val="A4C2F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t>What are the profs’ email address?</a:t>
            </a:r>
            <a:endParaRPr/>
          </a:p>
        </p:txBody>
      </p:sp>
      <p:cxnSp>
        <p:nvCxnSpPr>
          <p:cNvPr id="2261" name="Google Shape;2261;p196"/>
          <p:cNvCxnSpPr>
            <a:stCxn id="2248" idx="6"/>
          </p:cNvCxnSpPr>
          <p:nvPr/>
        </p:nvCxnSpPr>
        <p:spPr>
          <a:xfrm>
            <a:off x="1577263" y="2330913"/>
            <a:ext cx="2206500" cy="292800"/>
          </a:xfrm>
          <a:prstGeom prst="curvedConnector3">
            <a:avLst>
              <a:gd fmla="val 50000" name="adj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197"/>
          <p:cNvSpPr/>
          <p:nvPr/>
        </p:nvSpPr>
        <p:spPr>
          <a:xfrm>
            <a:off x="3399825" y="2101988"/>
            <a:ext cx="2759700" cy="1295700"/>
          </a:xfrm>
          <a:prstGeom prst="rect">
            <a:avLst/>
          </a:prstGeom>
          <a:solidFill>
            <a:schemeClr val="dk1"/>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97"/>
          <p:cNvSpPr/>
          <p:nvPr/>
        </p:nvSpPr>
        <p:spPr>
          <a:xfrm>
            <a:off x="3399825" y="3526250"/>
            <a:ext cx="2759700" cy="1295700"/>
          </a:xfrm>
          <a:prstGeom prst="rect">
            <a:avLst/>
          </a:prstGeom>
          <a:solidFill>
            <a:schemeClr val="dk1"/>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Object Oriented Programming Activity</a:t>
            </a:r>
            <a:endParaRPr/>
          </a:p>
        </p:txBody>
      </p:sp>
      <p:sp>
        <p:nvSpPr>
          <p:cNvPr id="2269" name="Google Shape;2269;p197"/>
          <p:cNvSpPr txBox="1"/>
          <p:nvPr/>
        </p:nvSpPr>
        <p:spPr>
          <a:xfrm>
            <a:off x="727650" y="1331025"/>
            <a:ext cx="76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800" u="sng">
                <a:solidFill>
                  <a:srgbClr val="23527C"/>
                </a:solidFill>
                <a:highlight>
                  <a:srgbClr val="FFFFFF"/>
                </a:highlight>
                <a:hlinkClick r:id="rId3">
                  <a:extLst>
                    <a:ext uri="{A12FA001-AC4F-418D-AE19-62706E023703}">
                      <ahyp:hlinkClr val="tx"/>
                    </a:ext>
                  </a:extLst>
                </a:hlinkClick>
              </a:rPr>
              <a:t>https://codeboard.io/projects/390679</a:t>
            </a:r>
            <a:endParaRPr sz="2800">
              <a:latin typeface="Lato"/>
              <a:ea typeface="Lato"/>
              <a:cs typeface="Lato"/>
              <a:sym typeface="Lato"/>
            </a:endParaRPr>
          </a:p>
        </p:txBody>
      </p:sp>
      <p:pic>
        <p:nvPicPr>
          <p:cNvPr id="2270" name="Google Shape;2270;p197"/>
          <p:cNvPicPr preferRelativeResize="0"/>
          <p:nvPr/>
        </p:nvPicPr>
        <p:blipFill rotWithShape="1">
          <a:blip r:embed="rId4">
            <a:alphaModFix/>
          </a:blip>
          <a:srcRect b="18576" l="0" r="0" t="1384"/>
          <a:stretch/>
        </p:blipFill>
        <p:spPr>
          <a:xfrm>
            <a:off x="727650" y="3370900"/>
            <a:ext cx="1387800" cy="1388700"/>
          </a:xfrm>
          <a:prstGeom prst="ellipse">
            <a:avLst/>
          </a:prstGeom>
          <a:noFill/>
          <a:ln>
            <a:noFill/>
          </a:ln>
        </p:spPr>
      </p:pic>
      <p:cxnSp>
        <p:nvCxnSpPr>
          <p:cNvPr id="2271" name="Google Shape;2271;p197"/>
          <p:cNvCxnSpPr/>
          <p:nvPr/>
        </p:nvCxnSpPr>
        <p:spPr>
          <a:xfrm flipH="1" rot="10800000">
            <a:off x="2115450" y="3551700"/>
            <a:ext cx="908400" cy="519900"/>
          </a:xfrm>
          <a:prstGeom prst="curvedConnector3">
            <a:avLst>
              <a:gd fmla="val 50000" name="adj1"/>
            </a:avLst>
          </a:prstGeom>
          <a:noFill/>
          <a:ln cap="flat" cmpd="sng" w="28575">
            <a:solidFill>
              <a:schemeClr val="dk2"/>
            </a:solidFill>
            <a:prstDash val="solid"/>
            <a:round/>
            <a:headEnd len="med" w="med" type="none"/>
            <a:tailEnd len="med" w="med" type="triangle"/>
          </a:ln>
        </p:spPr>
      </p:cxnSp>
      <p:pic>
        <p:nvPicPr>
          <p:cNvPr id="2272" name="Google Shape;2272;p197"/>
          <p:cNvPicPr preferRelativeResize="0"/>
          <p:nvPr/>
        </p:nvPicPr>
        <p:blipFill rotWithShape="1">
          <a:blip r:embed="rId5">
            <a:alphaModFix/>
          </a:blip>
          <a:srcRect b="9336" l="0" r="0" t="9757"/>
          <a:stretch/>
        </p:blipFill>
        <p:spPr>
          <a:xfrm>
            <a:off x="3504712" y="3969838"/>
            <a:ext cx="768300" cy="768600"/>
          </a:xfrm>
          <a:prstGeom prst="ellipse">
            <a:avLst/>
          </a:prstGeom>
          <a:noFill/>
          <a:ln>
            <a:noFill/>
          </a:ln>
        </p:spPr>
      </p:pic>
      <p:pic>
        <p:nvPicPr>
          <p:cNvPr id="2273" name="Google Shape;2273;p197"/>
          <p:cNvPicPr preferRelativeResize="0"/>
          <p:nvPr/>
        </p:nvPicPr>
        <p:blipFill rotWithShape="1">
          <a:blip r:embed="rId6">
            <a:alphaModFix/>
          </a:blip>
          <a:srcRect b="65632" l="32977" r="34925" t="10285"/>
          <a:stretch/>
        </p:blipFill>
        <p:spPr>
          <a:xfrm>
            <a:off x="3504688" y="2562638"/>
            <a:ext cx="768300" cy="768600"/>
          </a:xfrm>
          <a:prstGeom prst="ellipse">
            <a:avLst/>
          </a:prstGeom>
          <a:noFill/>
          <a:ln>
            <a:noFill/>
          </a:ln>
        </p:spPr>
      </p:pic>
      <p:pic>
        <p:nvPicPr>
          <p:cNvPr id="2274" name="Google Shape;2274;p197"/>
          <p:cNvPicPr preferRelativeResize="0"/>
          <p:nvPr/>
        </p:nvPicPr>
        <p:blipFill>
          <a:blip r:embed="rId7">
            <a:alphaModFix/>
          </a:blip>
          <a:stretch>
            <a:fillRect/>
          </a:stretch>
        </p:blipFill>
        <p:spPr>
          <a:xfrm>
            <a:off x="7202775" y="1877850"/>
            <a:ext cx="1387800" cy="1387800"/>
          </a:xfrm>
          <a:prstGeom prst="ellipse">
            <a:avLst/>
          </a:prstGeom>
          <a:noFill/>
          <a:ln>
            <a:noFill/>
          </a:ln>
        </p:spPr>
      </p:pic>
      <p:pic>
        <p:nvPicPr>
          <p:cNvPr id="2275" name="Google Shape;2275;p197"/>
          <p:cNvPicPr preferRelativeResize="0"/>
          <p:nvPr/>
        </p:nvPicPr>
        <p:blipFill rotWithShape="1">
          <a:blip r:embed="rId8">
            <a:alphaModFix/>
          </a:blip>
          <a:srcRect b="19993" l="0" r="0" t="0"/>
          <a:stretch/>
        </p:blipFill>
        <p:spPr>
          <a:xfrm>
            <a:off x="7286300" y="3433849"/>
            <a:ext cx="1387800" cy="1388100"/>
          </a:xfrm>
          <a:prstGeom prst="ellipse">
            <a:avLst/>
          </a:prstGeom>
          <a:noFill/>
          <a:ln>
            <a:noFill/>
          </a:ln>
        </p:spPr>
      </p:pic>
      <p:sp>
        <p:nvSpPr>
          <p:cNvPr id="2276" name="Google Shape;2276;p197"/>
          <p:cNvSpPr txBox="1"/>
          <p:nvPr/>
        </p:nvSpPr>
        <p:spPr>
          <a:xfrm>
            <a:off x="4308400" y="3935875"/>
            <a:ext cx="1851000" cy="8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a:solidFill>
                  <a:schemeClr val="lt1"/>
                </a:solidFill>
                <a:latin typeface="Lato"/>
                <a:ea typeface="Lato"/>
                <a:cs typeface="Lato"/>
                <a:sym typeface="Lato"/>
              </a:rPr>
              <a:t>I got 92 for ECE244!</a:t>
            </a:r>
            <a:endParaRPr b="1">
              <a:solidFill>
                <a:schemeClr val="lt1"/>
              </a:solidFill>
              <a:latin typeface="Lato"/>
              <a:ea typeface="Lato"/>
              <a:cs typeface="Lato"/>
              <a:sym typeface="Lato"/>
            </a:endParaRPr>
          </a:p>
          <a:p>
            <a:pPr indent="0" lvl="0" marL="0" rtl="0" algn="l">
              <a:spcBef>
                <a:spcPts val="0"/>
              </a:spcBef>
              <a:spcAft>
                <a:spcPts val="0"/>
              </a:spcAft>
              <a:buNone/>
            </a:pPr>
            <a:r>
              <a:rPr b="1" lang="en-CA">
                <a:solidFill>
                  <a:schemeClr val="lt1"/>
                </a:solidFill>
                <a:latin typeface="Lato"/>
                <a:ea typeface="Lato"/>
                <a:cs typeface="Lato"/>
                <a:sym typeface="Lato"/>
              </a:rPr>
              <a:t>Too easy</a:t>
            </a:r>
            <a:endParaRPr b="1">
              <a:solidFill>
                <a:schemeClr val="lt1"/>
              </a:solidFill>
              <a:latin typeface="Lato"/>
              <a:ea typeface="Lato"/>
              <a:cs typeface="Lato"/>
              <a:sym typeface="Lato"/>
            </a:endParaRPr>
          </a:p>
        </p:txBody>
      </p:sp>
      <p:sp>
        <p:nvSpPr>
          <p:cNvPr id="2277" name="Google Shape;2277;p197"/>
          <p:cNvSpPr txBox="1"/>
          <p:nvPr/>
        </p:nvSpPr>
        <p:spPr>
          <a:xfrm>
            <a:off x="3938663" y="3553050"/>
            <a:ext cx="17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9900"/>
                </a:solidFill>
                <a:latin typeface="Lato"/>
                <a:ea typeface="Lato"/>
                <a:cs typeface="Lato"/>
                <a:sym typeface="Lato"/>
              </a:rPr>
              <a:t>i</a:t>
            </a:r>
            <a:r>
              <a:rPr b="1" lang="en-CA">
                <a:solidFill>
                  <a:srgbClr val="FF9900"/>
                </a:solidFill>
                <a:latin typeface="Lato"/>
                <a:ea typeface="Lato"/>
                <a:cs typeface="Lato"/>
                <a:sym typeface="Lato"/>
              </a:rPr>
              <a:t>nstance (Student) 2</a:t>
            </a:r>
            <a:endParaRPr b="1">
              <a:solidFill>
                <a:srgbClr val="FF9900"/>
              </a:solidFill>
              <a:latin typeface="Lato"/>
              <a:ea typeface="Lato"/>
              <a:cs typeface="Lato"/>
              <a:sym typeface="Lato"/>
            </a:endParaRPr>
          </a:p>
        </p:txBody>
      </p:sp>
      <p:sp>
        <p:nvSpPr>
          <p:cNvPr id="2278" name="Google Shape;2278;p197"/>
          <p:cNvSpPr txBox="1"/>
          <p:nvPr/>
        </p:nvSpPr>
        <p:spPr>
          <a:xfrm>
            <a:off x="4308400" y="2511625"/>
            <a:ext cx="1891500" cy="8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a:solidFill>
                  <a:schemeClr val="lt1"/>
                </a:solidFill>
                <a:latin typeface="Lato"/>
                <a:ea typeface="Lato"/>
                <a:cs typeface="Lato"/>
                <a:sym typeface="Lato"/>
              </a:rPr>
              <a:t>I got 47 for ECE212!</a:t>
            </a:r>
            <a:endParaRPr b="1">
              <a:solidFill>
                <a:schemeClr val="lt1"/>
              </a:solidFill>
              <a:latin typeface="Lato"/>
              <a:ea typeface="Lato"/>
              <a:cs typeface="Lato"/>
              <a:sym typeface="Lato"/>
            </a:endParaRPr>
          </a:p>
          <a:p>
            <a:pPr indent="0" lvl="0" marL="0" rtl="0" algn="l">
              <a:spcBef>
                <a:spcPts val="0"/>
              </a:spcBef>
              <a:spcAft>
                <a:spcPts val="0"/>
              </a:spcAft>
              <a:buNone/>
            </a:pPr>
            <a:r>
              <a:rPr b="1" lang="en-CA">
                <a:solidFill>
                  <a:schemeClr val="lt1"/>
                </a:solidFill>
                <a:latin typeface="Lato"/>
                <a:ea typeface="Lato"/>
                <a:cs typeface="Lato"/>
                <a:sym typeface="Lato"/>
              </a:rPr>
              <a:t>I need to Email my prof</a:t>
            </a:r>
            <a:endParaRPr b="1">
              <a:solidFill>
                <a:schemeClr val="lt1"/>
              </a:solidFill>
              <a:latin typeface="Lato"/>
              <a:ea typeface="Lato"/>
              <a:cs typeface="Lato"/>
              <a:sym typeface="Lato"/>
            </a:endParaRPr>
          </a:p>
        </p:txBody>
      </p:sp>
      <p:sp>
        <p:nvSpPr>
          <p:cNvPr id="2279" name="Google Shape;2279;p197"/>
          <p:cNvSpPr txBox="1"/>
          <p:nvPr/>
        </p:nvSpPr>
        <p:spPr>
          <a:xfrm>
            <a:off x="3938663" y="2128788"/>
            <a:ext cx="17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9900"/>
                </a:solidFill>
                <a:latin typeface="Lato"/>
                <a:ea typeface="Lato"/>
                <a:cs typeface="Lato"/>
                <a:sym typeface="Lato"/>
              </a:rPr>
              <a:t>instance (Student) 1</a:t>
            </a:r>
            <a:endParaRPr b="1">
              <a:solidFill>
                <a:srgbClr val="FF9900"/>
              </a:solidFill>
              <a:latin typeface="Lato"/>
              <a:ea typeface="Lato"/>
              <a:cs typeface="Lato"/>
              <a:sym typeface="Lato"/>
            </a:endParaRPr>
          </a:p>
        </p:txBody>
      </p:sp>
      <p:sp>
        <p:nvSpPr>
          <p:cNvPr id="2280" name="Google Shape;2280;p197"/>
          <p:cNvSpPr txBox="1"/>
          <p:nvPr/>
        </p:nvSpPr>
        <p:spPr>
          <a:xfrm>
            <a:off x="727650" y="4381075"/>
            <a:ext cx="964500" cy="400200"/>
          </a:xfrm>
          <a:prstGeom prst="rect">
            <a:avLst/>
          </a:prstGeom>
          <a:solidFill>
            <a:schemeClr val="dk1"/>
          </a:solidFill>
          <a:ln cap="flat" cmpd="sng" w="28575">
            <a:solidFill>
              <a:srgbClr val="274E1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FF9900"/>
                </a:solidFill>
                <a:latin typeface="Lato"/>
                <a:ea typeface="Lato"/>
                <a:cs typeface="Lato"/>
                <a:sym typeface="Lato"/>
              </a:rPr>
              <a:t>main.cpp</a:t>
            </a:r>
            <a:endParaRPr b="1">
              <a:solidFill>
                <a:srgbClr val="FF9900"/>
              </a:solidFill>
              <a:latin typeface="Lato"/>
              <a:ea typeface="Lato"/>
              <a:cs typeface="Lato"/>
              <a:sym typeface="Lato"/>
            </a:endParaRPr>
          </a:p>
        </p:txBody>
      </p:sp>
      <p:cxnSp>
        <p:nvCxnSpPr>
          <p:cNvPr id="2281" name="Google Shape;2281;p197"/>
          <p:cNvCxnSpPr/>
          <p:nvPr/>
        </p:nvCxnSpPr>
        <p:spPr>
          <a:xfrm rot="-2700000">
            <a:off x="6283440" y="2211767"/>
            <a:ext cx="719976" cy="719976"/>
          </a:xfrm>
          <a:prstGeom prst="straightConnector1">
            <a:avLst/>
          </a:prstGeom>
          <a:noFill/>
          <a:ln cap="flat" cmpd="sng" w="28575">
            <a:solidFill>
              <a:schemeClr val="dk2"/>
            </a:solidFill>
            <a:prstDash val="solid"/>
            <a:round/>
            <a:headEnd len="med" w="med" type="none"/>
            <a:tailEnd len="med" w="med" type="triangle"/>
          </a:ln>
        </p:spPr>
      </p:cxnSp>
      <p:grpSp>
        <p:nvGrpSpPr>
          <p:cNvPr id="2282" name="Google Shape;2282;p197"/>
          <p:cNvGrpSpPr/>
          <p:nvPr/>
        </p:nvGrpSpPr>
        <p:grpSpPr>
          <a:xfrm>
            <a:off x="6296977" y="2718233"/>
            <a:ext cx="590418" cy="441326"/>
            <a:chOff x="2343588" y="2639699"/>
            <a:chExt cx="768473" cy="535200"/>
          </a:xfrm>
        </p:grpSpPr>
        <p:sp>
          <p:nvSpPr>
            <p:cNvPr id="2283" name="Google Shape;2283;p197"/>
            <p:cNvSpPr/>
            <p:nvPr/>
          </p:nvSpPr>
          <p:spPr>
            <a:xfrm>
              <a:off x="2343762" y="2639699"/>
              <a:ext cx="768300" cy="5352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97"/>
            <p:cNvSpPr/>
            <p:nvPr/>
          </p:nvSpPr>
          <p:spPr>
            <a:xfrm rot="10800000">
              <a:off x="2343588" y="2639794"/>
              <a:ext cx="768300" cy="300900"/>
            </a:xfrm>
            <a:prstGeom prst="triangle">
              <a:avLst>
                <a:gd fmla="val 50672" name="adj"/>
              </a:avLst>
            </a:prstGeom>
            <a:solidFill>
              <a:srgbClr val="9999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85" name="Google Shape;2285;p197"/>
          <p:cNvCxnSpPr/>
          <p:nvPr/>
        </p:nvCxnSpPr>
        <p:spPr>
          <a:xfrm rot="-2700000">
            <a:off x="6283440" y="3620717"/>
            <a:ext cx="719976" cy="719976"/>
          </a:xfrm>
          <a:prstGeom prst="straightConnector1">
            <a:avLst/>
          </a:prstGeom>
          <a:noFill/>
          <a:ln cap="flat" cmpd="sng" w="28575">
            <a:solidFill>
              <a:schemeClr val="dk2"/>
            </a:solidFill>
            <a:prstDash val="solid"/>
            <a:round/>
            <a:headEnd len="med" w="med" type="none"/>
            <a:tailEnd len="med" w="med" type="triangle"/>
          </a:ln>
        </p:spPr>
      </p:cxnSp>
      <p:grpSp>
        <p:nvGrpSpPr>
          <p:cNvPr id="2286" name="Google Shape;2286;p197"/>
          <p:cNvGrpSpPr/>
          <p:nvPr/>
        </p:nvGrpSpPr>
        <p:grpSpPr>
          <a:xfrm>
            <a:off x="6296977" y="4137921"/>
            <a:ext cx="590418" cy="441326"/>
            <a:chOff x="2343588" y="2639699"/>
            <a:chExt cx="768473" cy="535200"/>
          </a:xfrm>
        </p:grpSpPr>
        <p:sp>
          <p:nvSpPr>
            <p:cNvPr id="2287" name="Google Shape;2287;p197"/>
            <p:cNvSpPr/>
            <p:nvPr/>
          </p:nvSpPr>
          <p:spPr>
            <a:xfrm>
              <a:off x="2343762" y="2639699"/>
              <a:ext cx="768300" cy="5352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97"/>
            <p:cNvSpPr/>
            <p:nvPr/>
          </p:nvSpPr>
          <p:spPr>
            <a:xfrm rot="10800000">
              <a:off x="2343588" y="2639794"/>
              <a:ext cx="768300" cy="300900"/>
            </a:xfrm>
            <a:prstGeom prst="triangle">
              <a:avLst>
                <a:gd fmla="val 50672" name="adj"/>
              </a:avLst>
            </a:prstGeom>
            <a:solidFill>
              <a:srgbClr val="9999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197"/>
          <p:cNvSpPr/>
          <p:nvPr/>
        </p:nvSpPr>
        <p:spPr>
          <a:xfrm>
            <a:off x="6199900" y="3974588"/>
            <a:ext cx="768000" cy="768000"/>
          </a:xfrm>
          <a:prstGeom prst="mathMultiply">
            <a:avLst>
              <a:gd fmla="val 14583" name="adj1"/>
            </a:avLst>
          </a:prstGeom>
          <a:solidFill>
            <a:srgbClr val="D1002E"/>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97"/>
          <p:cNvSpPr/>
          <p:nvPr/>
        </p:nvSpPr>
        <p:spPr>
          <a:xfrm>
            <a:off x="3151672" y="1877847"/>
            <a:ext cx="517500" cy="724500"/>
          </a:xfrm>
          <a:prstGeom prst="snip1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800">
                <a:latin typeface="Lato"/>
                <a:ea typeface="Lato"/>
                <a:cs typeface="Lato"/>
                <a:sym typeface="Lato"/>
              </a:rPr>
              <a:t>Grade</a:t>
            </a:r>
            <a:endParaRPr b="1" sz="800">
              <a:latin typeface="Lato"/>
              <a:ea typeface="Lato"/>
              <a:cs typeface="Lato"/>
              <a:sym typeface="Lato"/>
            </a:endParaRPr>
          </a:p>
        </p:txBody>
      </p:sp>
      <p:sp>
        <p:nvSpPr>
          <p:cNvPr id="2291" name="Google Shape;2291;p197"/>
          <p:cNvSpPr/>
          <p:nvPr/>
        </p:nvSpPr>
        <p:spPr>
          <a:xfrm>
            <a:off x="543950" y="2079800"/>
            <a:ext cx="2415900" cy="960000"/>
          </a:xfrm>
          <a:prstGeom prst="wedgeRoundRectCallout">
            <a:avLst>
              <a:gd fmla="val 31783" name="adj1"/>
              <a:gd fmla="val 115818" name="adj2"/>
              <a:gd fmla="val 0" name="adj3"/>
            </a:avLst>
          </a:prstGeom>
          <a:solidFill>
            <a:srgbClr val="D1002E"/>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chemeClr val="lt1"/>
                </a:solidFill>
                <a:latin typeface="Lato"/>
                <a:ea typeface="Lato"/>
                <a:cs typeface="Lato"/>
                <a:sym typeface="Lato"/>
              </a:rPr>
              <a:t>C</a:t>
            </a:r>
            <a:r>
              <a:rPr b="1" lang="en-CA">
                <a:solidFill>
                  <a:schemeClr val="lt1"/>
                </a:solidFill>
                <a:latin typeface="Lato"/>
                <a:ea typeface="Lato"/>
                <a:cs typeface="Lato"/>
                <a:sym typeface="Lato"/>
              </a:rPr>
              <a:t>heck your marks and</a:t>
            </a:r>
            <a:endParaRPr b="1">
              <a:solidFill>
                <a:schemeClr val="lt1"/>
              </a:solidFill>
              <a:latin typeface="Lato"/>
              <a:ea typeface="Lato"/>
              <a:cs typeface="Lato"/>
              <a:sym typeface="Lato"/>
            </a:endParaRPr>
          </a:p>
          <a:p>
            <a:pPr indent="0" lvl="0" marL="0" rtl="0" algn="ctr">
              <a:spcBef>
                <a:spcPts val="0"/>
              </a:spcBef>
              <a:spcAft>
                <a:spcPts val="0"/>
              </a:spcAft>
              <a:buNone/>
            </a:pPr>
            <a:r>
              <a:rPr b="1" lang="en-CA">
                <a:solidFill>
                  <a:schemeClr val="lt1"/>
                </a:solidFill>
                <a:latin typeface="Lato"/>
                <a:ea typeface="Lato"/>
                <a:cs typeface="Lato"/>
                <a:sym typeface="Lato"/>
              </a:rPr>
              <a:t>email your profs if you failed any course!!!</a:t>
            </a:r>
            <a:endParaRPr/>
          </a:p>
        </p:txBody>
      </p:sp>
      <p:sp>
        <p:nvSpPr>
          <p:cNvPr id="2292" name="Google Shape;2292;p197"/>
          <p:cNvSpPr/>
          <p:nvPr/>
        </p:nvSpPr>
        <p:spPr>
          <a:xfrm>
            <a:off x="3151672" y="3228747"/>
            <a:ext cx="517500" cy="724500"/>
          </a:xfrm>
          <a:prstGeom prst="snip1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800">
                <a:latin typeface="Lato"/>
                <a:ea typeface="Lato"/>
                <a:cs typeface="Lato"/>
                <a:sym typeface="Lato"/>
              </a:rPr>
              <a:t>Grade</a:t>
            </a:r>
            <a:endParaRPr b="1" sz="800">
              <a:latin typeface="Lato"/>
              <a:ea typeface="Lato"/>
              <a:cs typeface="Lato"/>
              <a:sym typeface="Lato"/>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pic>
        <p:nvPicPr>
          <p:cNvPr id="2297" name="Google Shape;2297;p198"/>
          <p:cNvPicPr preferRelativeResize="0"/>
          <p:nvPr/>
        </p:nvPicPr>
        <p:blipFill rotWithShape="1">
          <a:blip r:embed="rId3">
            <a:alphaModFix/>
          </a:blip>
          <a:srcRect b="11452" l="0" r="0" t="12904"/>
          <a:stretch/>
        </p:blipFill>
        <p:spPr>
          <a:xfrm>
            <a:off x="6931100" y="3458675"/>
            <a:ext cx="2101725" cy="1589750"/>
          </a:xfrm>
          <a:prstGeom prst="rect">
            <a:avLst/>
          </a:prstGeom>
          <a:noFill/>
          <a:ln>
            <a:noFill/>
          </a:ln>
        </p:spPr>
      </p:pic>
      <p:sp>
        <p:nvSpPr>
          <p:cNvPr id="2298" name="Google Shape;2298;p19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CA"/>
              <a:t>ECE Summer Workshop</a:t>
            </a:r>
            <a:endParaRPr/>
          </a:p>
          <a:p>
            <a:pPr indent="0" lvl="0" marL="0" rtl="0" algn="ctr">
              <a:spcBef>
                <a:spcPts val="0"/>
              </a:spcBef>
              <a:spcAft>
                <a:spcPts val="0"/>
              </a:spcAft>
              <a:buNone/>
            </a:pPr>
            <a:r>
              <a:rPr lang="en-CA"/>
              <a:t>Software</a:t>
            </a:r>
            <a:endParaRPr/>
          </a:p>
        </p:txBody>
      </p:sp>
      <p:sp>
        <p:nvSpPr>
          <p:cNvPr id="2299" name="Google Shape;2299;p198"/>
          <p:cNvSpPr txBox="1"/>
          <p:nvPr>
            <p:ph idx="1" type="subTitle"/>
          </p:nvPr>
        </p:nvSpPr>
        <p:spPr>
          <a:xfrm>
            <a:off x="727950" y="2987150"/>
            <a:ext cx="7688100" cy="158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CA" sz="2200"/>
              <a:t>APS105 Review &amp; ECE244 Preparation</a:t>
            </a:r>
            <a:endParaRPr sz="2200"/>
          </a:p>
          <a:p>
            <a:pPr indent="0" lvl="0" marL="0" rtl="0" algn="ctr">
              <a:spcBef>
                <a:spcPts val="0"/>
              </a:spcBef>
              <a:spcAft>
                <a:spcPts val="0"/>
              </a:spcAft>
              <a:buNone/>
            </a:pPr>
            <a:r>
              <a:rPr lang="en-CA" sz="2000"/>
              <a:t>Day 4</a:t>
            </a:r>
            <a:endParaRPr sz="2000"/>
          </a:p>
          <a:p>
            <a:pPr indent="0" lvl="0" marL="0" rtl="0" algn="ctr">
              <a:spcBef>
                <a:spcPts val="0"/>
              </a:spcBef>
              <a:spcAft>
                <a:spcPts val="0"/>
              </a:spcAft>
              <a:buNone/>
            </a:pPr>
            <a:r>
              <a:t/>
            </a:r>
            <a:endParaRPr sz="2200"/>
          </a:p>
        </p:txBody>
      </p:sp>
      <p:sp>
        <p:nvSpPr>
          <p:cNvPr id="2300" name="Google Shape;2300;p198"/>
          <p:cNvSpPr txBox="1"/>
          <p:nvPr/>
        </p:nvSpPr>
        <p:spPr>
          <a:xfrm>
            <a:off x="729450" y="3840100"/>
            <a:ext cx="629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595959"/>
              </a:solidFill>
              <a:latin typeface="Lato"/>
              <a:ea typeface="Lato"/>
              <a:cs typeface="Lato"/>
              <a:sym typeface="Lato"/>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1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Day 4 Content</a:t>
            </a:r>
            <a:endParaRPr/>
          </a:p>
        </p:txBody>
      </p:sp>
      <p:sp>
        <p:nvSpPr>
          <p:cNvPr id="2306" name="Google Shape;2306;p1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CA" sz="2300"/>
              <a:t>Finish OOP Activity from Yesterday</a:t>
            </a:r>
            <a:endParaRPr sz="2300"/>
          </a:p>
          <a:p>
            <a:pPr indent="-374650" lvl="0" marL="457200" rtl="0" algn="l">
              <a:spcBef>
                <a:spcPts val="0"/>
              </a:spcBef>
              <a:spcAft>
                <a:spcPts val="0"/>
              </a:spcAft>
              <a:buSzPts val="2300"/>
              <a:buChar char="●"/>
            </a:pPr>
            <a:r>
              <a:rPr lang="en-CA" sz="2300"/>
              <a:t>Overloaded Operators and </a:t>
            </a:r>
            <a:r>
              <a:rPr lang="en-CA" sz="2300"/>
              <a:t>Copy Constructors</a:t>
            </a:r>
            <a:endParaRPr sz="2300"/>
          </a:p>
          <a:p>
            <a:pPr indent="-374650" lvl="0" marL="457200" rtl="0" algn="l">
              <a:spcBef>
                <a:spcPts val="0"/>
              </a:spcBef>
              <a:spcAft>
                <a:spcPts val="0"/>
              </a:spcAft>
              <a:buSzPts val="2300"/>
              <a:buChar char="●"/>
            </a:pPr>
            <a:r>
              <a:rPr lang="en-CA" sz="2300"/>
              <a:t>STL Library </a:t>
            </a:r>
            <a:endParaRPr sz="2300"/>
          </a:p>
          <a:p>
            <a:pPr indent="-374650" lvl="0" marL="457200" rtl="0" algn="l">
              <a:spcBef>
                <a:spcPts val="0"/>
              </a:spcBef>
              <a:spcAft>
                <a:spcPts val="0"/>
              </a:spcAft>
              <a:buSzPts val="2300"/>
              <a:buChar char="●"/>
            </a:pPr>
            <a:r>
              <a:rPr lang="en-CA" sz="2300"/>
              <a:t>Inheritance</a:t>
            </a:r>
            <a:endParaRPr sz="2300"/>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200"/>
          <p:cNvSpPr/>
          <p:nvPr/>
        </p:nvSpPr>
        <p:spPr>
          <a:xfrm>
            <a:off x="3399825" y="2101988"/>
            <a:ext cx="2759700" cy="1295700"/>
          </a:xfrm>
          <a:prstGeom prst="rect">
            <a:avLst/>
          </a:prstGeom>
          <a:solidFill>
            <a:schemeClr val="dk1"/>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00"/>
          <p:cNvSpPr/>
          <p:nvPr/>
        </p:nvSpPr>
        <p:spPr>
          <a:xfrm>
            <a:off x="3399825" y="3526250"/>
            <a:ext cx="2759700" cy="1295700"/>
          </a:xfrm>
          <a:prstGeom prst="rect">
            <a:avLst/>
          </a:prstGeom>
          <a:solidFill>
            <a:schemeClr val="dk1"/>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Object Oriented Programming Activity</a:t>
            </a:r>
            <a:endParaRPr/>
          </a:p>
        </p:txBody>
      </p:sp>
      <p:sp>
        <p:nvSpPr>
          <p:cNvPr id="2314" name="Google Shape;2314;p200"/>
          <p:cNvSpPr txBox="1"/>
          <p:nvPr/>
        </p:nvSpPr>
        <p:spPr>
          <a:xfrm>
            <a:off x="727650" y="1331025"/>
            <a:ext cx="76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800" u="sng">
                <a:solidFill>
                  <a:srgbClr val="23527C"/>
                </a:solidFill>
                <a:highlight>
                  <a:srgbClr val="FFFFFF"/>
                </a:highlight>
                <a:hlinkClick r:id="rId3">
                  <a:extLst>
                    <a:ext uri="{A12FA001-AC4F-418D-AE19-62706E023703}">
                      <ahyp:hlinkClr val="tx"/>
                    </a:ext>
                  </a:extLst>
                </a:hlinkClick>
              </a:rPr>
              <a:t>https://codeboard.io/projects/390679</a:t>
            </a:r>
            <a:endParaRPr sz="2800">
              <a:latin typeface="Lato"/>
              <a:ea typeface="Lato"/>
              <a:cs typeface="Lato"/>
              <a:sym typeface="Lato"/>
            </a:endParaRPr>
          </a:p>
        </p:txBody>
      </p:sp>
      <p:pic>
        <p:nvPicPr>
          <p:cNvPr id="2315" name="Google Shape;2315;p200"/>
          <p:cNvPicPr preferRelativeResize="0"/>
          <p:nvPr/>
        </p:nvPicPr>
        <p:blipFill rotWithShape="1">
          <a:blip r:embed="rId4">
            <a:alphaModFix/>
          </a:blip>
          <a:srcRect b="18576" l="0" r="0" t="1384"/>
          <a:stretch/>
        </p:blipFill>
        <p:spPr>
          <a:xfrm>
            <a:off x="727650" y="3370900"/>
            <a:ext cx="1387800" cy="1388700"/>
          </a:xfrm>
          <a:prstGeom prst="ellipse">
            <a:avLst/>
          </a:prstGeom>
          <a:noFill/>
          <a:ln>
            <a:noFill/>
          </a:ln>
        </p:spPr>
      </p:pic>
      <p:cxnSp>
        <p:nvCxnSpPr>
          <p:cNvPr id="2316" name="Google Shape;2316;p200"/>
          <p:cNvCxnSpPr/>
          <p:nvPr/>
        </p:nvCxnSpPr>
        <p:spPr>
          <a:xfrm flipH="1" rot="10800000">
            <a:off x="2115450" y="3551700"/>
            <a:ext cx="908400" cy="519900"/>
          </a:xfrm>
          <a:prstGeom prst="curvedConnector3">
            <a:avLst>
              <a:gd fmla="val 50000" name="adj1"/>
            </a:avLst>
          </a:prstGeom>
          <a:noFill/>
          <a:ln cap="flat" cmpd="sng" w="28575">
            <a:solidFill>
              <a:schemeClr val="dk2"/>
            </a:solidFill>
            <a:prstDash val="solid"/>
            <a:round/>
            <a:headEnd len="med" w="med" type="none"/>
            <a:tailEnd len="med" w="med" type="triangle"/>
          </a:ln>
        </p:spPr>
      </p:cxnSp>
      <p:pic>
        <p:nvPicPr>
          <p:cNvPr id="2317" name="Google Shape;2317;p200"/>
          <p:cNvPicPr preferRelativeResize="0"/>
          <p:nvPr/>
        </p:nvPicPr>
        <p:blipFill rotWithShape="1">
          <a:blip r:embed="rId5">
            <a:alphaModFix/>
          </a:blip>
          <a:srcRect b="9336" l="0" r="0" t="9757"/>
          <a:stretch/>
        </p:blipFill>
        <p:spPr>
          <a:xfrm>
            <a:off x="3504712" y="3969838"/>
            <a:ext cx="768300" cy="768600"/>
          </a:xfrm>
          <a:prstGeom prst="ellipse">
            <a:avLst/>
          </a:prstGeom>
          <a:noFill/>
          <a:ln>
            <a:noFill/>
          </a:ln>
        </p:spPr>
      </p:pic>
      <p:pic>
        <p:nvPicPr>
          <p:cNvPr id="2318" name="Google Shape;2318;p200"/>
          <p:cNvPicPr preferRelativeResize="0"/>
          <p:nvPr/>
        </p:nvPicPr>
        <p:blipFill rotWithShape="1">
          <a:blip r:embed="rId6">
            <a:alphaModFix/>
          </a:blip>
          <a:srcRect b="65632" l="32977" r="34925" t="10285"/>
          <a:stretch/>
        </p:blipFill>
        <p:spPr>
          <a:xfrm>
            <a:off x="3504688" y="2562638"/>
            <a:ext cx="768300" cy="768600"/>
          </a:xfrm>
          <a:prstGeom prst="ellipse">
            <a:avLst/>
          </a:prstGeom>
          <a:noFill/>
          <a:ln>
            <a:noFill/>
          </a:ln>
        </p:spPr>
      </p:pic>
      <p:pic>
        <p:nvPicPr>
          <p:cNvPr id="2319" name="Google Shape;2319;p200"/>
          <p:cNvPicPr preferRelativeResize="0"/>
          <p:nvPr/>
        </p:nvPicPr>
        <p:blipFill>
          <a:blip r:embed="rId7">
            <a:alphaModFix/>
          </a:blip>
          <a:stretch>
            <a:fillRect/>
          </a:stretch>
        </p:blipFill>
        <p:spPr>
          <a:xfrm>
            <a:off x="7202775" y="1877850"/>
            <a:ext cx="1387800" cy="1387800"/>
          </a:xfrm>
          <a:prstGeom prst="ellipse">
            <a:avLst/>
          </a:prstGeom>
          <a:noFill/>
          <a:ln>
            <a:noFill/>
          </a:ln>
        </p:spPr>
      </p:pic>
      <p:pic>
        <p:nvPicPr>
          <p:cNvPr id="2320" name="Google Shape;2320;p200"/>
          <p:cNvPicPr preferRelativeResize="0"/>
          <p:nvPr/>
        </p:nvPicPr>
        <p:blipFill rotWithShape="1">
          <a:blip r:embed="rId8">
            <a:alphaModFix/>
          </a:blip>
          <a:srcRect b="19993" l="0" r="0" t="0"/>
          <a:stretch/>
        </p:blipFill>
        <p:spPr>
          <a:xfrm>
            <a:off x="7286300" y="3433849"/>
            <a:ext cx="1387800" cy="1388100"/>
          </a:xfrm>
          <a:prstGeom prst="ellipse">
            <a:avLst/>
          </a:prstGeom>
          <a:noFill/>
          <a:ln>
            <a:noFill/>
          </a:ln>
        </p:spPr>
      </p:pic>
      <p:sp>
        <p:nvSpPr>
          <p:cNvPr id="2321" name="Google Shape;2321;p200"/>
          <p:cNvSpPr txBox="1"/>
          <p:nvPr/>
        </p:nvSpPr>
        <p:spPr>
          <a:xfrm>
            <a:off x="4308400" y="3935875"/>
            <a:ext cx="1851000" cy="8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a:solidFill>
                  <a:schemeClr val="lt1"/>
                </a:solidFill>
                <a:latin typeface="Lato"/>
                <a:ea typeface="Lato"/>
                <a:cs typeface="Lato"/>
                <a:sym typeface="Lato"/>
              </a:rPr>
              <a:t>I got 92 for ECE244!</a:t>
            </a:r>
            <a:endParaRPr b="1">
              <a:solidFill>
                <a:schemeClr val="lt1"/>
              </a:solidFill>
              <a:latin typeface="Lato"/>
              <a:ea typeface="Lato"/>
              <a:cs typeface="Lato"/>
              <a:sym typeface="Lato"/>
            </a:endParaRPr>
          </a:p>
          <a:p>
            <a:pPr indent="0" lvl="0" marL="0" rtl="0" algn="l">
              <a:spcBef>
                <a:spcPts val="0"/>
              </a:spcBef>
              <a:spcAft>
                <a:spcPts val="0"/>
              </a:spcAft>
              <a:buNone/>
            </a:pPr>
            <a:r>
              <a:rPr b="1" lang="en-CA">
                <a:solidFill>
                  <a:schemeClr val="lt1"/>
                </a:solidFill>
                <a:latin typeface="Lato"/>
                <a:ea typeface="Lato"/>
                <a:cs typeface="Lato"/>
                <a:sym typeface="Lato"/>
              </a:rPr>
              <a:t>Too easy</a:t>
            </a:r>
            <a:endParaRPr b="1">
              <a:solidFill>
                <a:schemeClr val="lt1"/>
              </a:solidFill>
              <a:latin typeface="Lato"/>
              <a:ea typeface="Lato"/>
              <a:cs typeface="Lato"/>
              <a:sym typeface="Lato"/>
            </a:endParaRPr>
          </a:p>
        </p:txBody>
      </p:sp>
      <p:sp>
        <p:nvSpPr>
          <p:cNvPr id="2322" name="Google Shape;2322;p200"/>
          <p:cNvSpPr txBox="1"/>
          <p:nvPr/>
        </p:nvSpPr>
        <p:spPr>
          <a:xfrm>
            <a:off x="3938663" y="3553050"/>
            <a:ext cx="17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9900"/>
                </a:solidFill>
                <a:latin typeface="Lato"/>
                <a:ea typeface="Lato"/>
                <a:cs typeface="Lato"/>
                <a:sym typeface="Lato"/>
              </a:rPr>
              <a:t>instance (Student) 2</a:t>
            </a:r>
            <a:endParaRPr b="1">
              <a:solidFill>
                <a:srgbClr val="FF9900"/>
              </a:solidFill>
              <a:latin typeface="Lato"/>
              <a:ea typeface="Lato"/>
              <a:cs typeface="Lato"/>
              <a:sym typeface="Lato"/>
            </a:endParaRPr>
          </a:p>
        </p:txBody>
      </p:sp>
      <p:sp>
        <p:nvSpPr>
          <p:cNvPr id="2323" name="Google Shape;2323;p200"/>
          <p:cNvSpPr txBox="1"/>
          <p:nvPr/>
        </p:nvSpPr>
        <p:spPr>
          <a:xfrm>
            <a:off x="4308400" y="2511625"/>
            <a:ext cx="1891500" cy="8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a:solidFill>
                  <a:schemeClr val="lt1"/>
                </a:solidFill>
                <a:latin typeface="Lato"/>
                <a:ea typeface="Lato"/>
                <a:cs typeface="Lato"/>
                <a:sym typeface="Lato"/>
              </a:rPr>
              <a:t>I got 47 for ECE212!</a:t>
            </a:r>
            <a:endParaRPr b="1">
              <a:solidFill>
                <a:schemeClr val="lt1"/>
              </a:solidFill>
              <a:latin typeface="Lato"/>
              <a:ea typeface="Lato"/>
              <a:cs typeface="Lato"/>
              <a:sym typeface="Lato"/>
            </a:endParaRPr>
          </a:p>
          <a:p>
            <a:pPr indent="0" lvl="0" marL="0" rtl="0" algn="l">
              <a:spcBef>
                <a:spcPts val="0"/>
              </a:spcBef>
              <a:spcAft>
                <a:spcPts val="0"/>
              </a:spcAft>
              <a:buNone/>
            </a:pPr>
            <a:r>
              <a:rPr b="1" lang="en-CA">
                <a:solidFill>
                  <a:schemeClr val="lt1"/>
                </a:solidFill>
                <a:latin typeface="Lato"/>
                <a:ea typeface="Lato"/>
                <a:cs typeface="Lato"/>
                <a:sym typeface="Lato"/>
              </a:rPr>
              <a:t>I need to Email my prof</a:t>
            </a:r>
            <a:endParaRPr b="1">
              <a:solidFill>
                <a:schemeClr val="lt1"/>
              </a:solidFill>
              <a:latin typeface="Lato"/>
              <a:ea typeface="Lato"/>
              <a:cs typeface="Lato"/>
              <a:sym typeface="Lato"/>
            </a:endParaRPr>
          </a:p>
        </p:txBody>
      </p:sp>
      <p:sp>
        <p:nvSpPr>
          <p:cNvPr id="2324" name="Google Shape;2324;p200"/>
          <p:cNvSpPr txBox="1"/>
          <p:nvPr/>
        </p:nvSpPr>
        <p:spPr>
          <a:xfrm>
            <a:off x="3938663" y="2128788"/>
            <a:ext cx="17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9900"/>
                </a:solidFill>
                <a:latin typeface="Lato"/>
                <a:ea typeface="Lato"/>
                <a:cs typeface="Lato"/>
                <a:sym typeface="Lato"/>
              </a:rPr>
              <a:t>instance (Student) 1</a:t>
            </a:r>
            <a:endParaRPr b="1">
              <a:solidFill>
                <a:srgbClr val="FF9900"/>
              </a:solidFill>
              <a:latin typeface="Lato"/>
              <a:ea typeface="Lato"/>
              <a:cs typeface="Lato"/>
              <a:sym typeface="Lato"/>
            </a:endParaRPr>
          </a:p>
        </p:txBody>
      </p:sp>
      <p:sp>
        <p:nvSpPr>
          <p:cNvPr id="2325" name="Google Shape;2325;p200"/>
          <p:cNvSpPr txBox="1"/>
          <p:nvPr/>
        </p:nvSpPr>
        <p:spPr>
          <a:xfrm>
            <a:off x="727650" y="4381075"/>
            <a:ext cx="964500" cy="400200"/>
          </a:xfrm>
          <a:prstGeom prst="rect">
            <a:avLst/>
          </a:prstGeom>
          <a:solidFill>
            <a:schemeClr val="dk1"/>
          </a:solidFill>
          <a:ln cap="flat" cmpd="sng" w="28575">
            <a:solidFill>
              <a:srgbClr val="274E1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rgbClr val="FF9900"/>
                </a:solidFill>
                <a:latin typeface="Lato"/>
                <a:ea typeface="Lato"/>
                <a:cs typeface="Lato"/>
                <a:sym typeface="Lato"/>
              </a:rPr>
              <a:t>main.cpp</a:t>
            </a:r>
            <a:endParaRPr b="1">
              <a:solidFill>
                <a:srgbClr val="FF9900"/>
              </a:solidFill>
              <a:latin typeface="Lato"/>
              <a:ea typeface="Lato"/>
              <a:cs typeface="Lato"/>
              <a:sym typeface="Lato"/>
            </a:endParaRPr>
          </a:p>
        </p:txBody>
      </p:sp>
      <p:cxnSp>
        <p:nvCxnSpPr>
          <p:cNvPr id="2326" name="Google Shape;2326;p200"/>
          <p:cNvCxnSpPr/>
          <p:nvPr/>
        </p:nvCxnSpPr>
        <p:spPr>
          <a:xfrm rot="-2700000">
            <a:off x="6283440" y="2211767"/>
            <a:ext cx="719976" cy="719976"/>
          </a:xfrm>
          <a:prstGeom prst="straightConnector1">
            <a:avLst/>
          </a:prstGeom>
          <a:noFill/>
          <a:ln cap="flat" cmpd="sng" w="28575">
            <a:solidFill>
              <a:schemeClr val="dk2"/>
            </a:solidFill>
            <a:prstDash val="solid"/>
            <a:round/>
            <a:headEnd len="med" w="med" type="none"/>
            <a:tailEnd len="med" w="med" type="triangle"/>
          </a:ln>
        </p:spPr>
      </p:cxnSp>
      <p:grpSp>
        <p:nvGrpSpPr>
          <p:cNvPr id="2327" name="Google Shape;2327;p200"/>
          <p:cNvGrpSpPr/>
          <p:nvPr/>
        </p:nvGrpSpPr>
        <p:grpSpPr>
          <a:xfrm>
            <a:off x="6296977" y="2718233"/>
            <a:ext cx="590418" cy="441326"/>
            <a:chOff x="2343588" y="2639699"/>
            <a:chExt cx="768473" cy="535200"/>
          </a:xfrm>
        </p:grpSpPr>
        <p:sp>
          <p:nvSpPr>
            <p:cNvPr id="2328" name="Google Shape;2328;p200"/>
            <p:cNvSpPr/>
            <p:nvPr/>
          </p:nvSpPr>
          <p:spPr>
            <a:xfrm>
              <a:off x="2343762" y="2639699"/>
              <a:ext cx="768300" cy="5352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00"/>
            <p:cNvSpPr/>
            <p:nvPr/>
          </p:nvSpPr>
          <p:spPr>
            <a:xfrm rot="10800000">
              <a:off x="2343588" y="2639794"/>
              <a:ext cx="768300" cy="300900"/>
            </a:xfrm>
            <a:prstGeom prst="triangle">
              <a:avLst>
                <a:gd fmla="val 50672" name="adj"/>
              </a:avLst>
            </a:prstGeom>
            <a:solidFill>
              <a:srgbClr val="9999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30" name="Google Shape;2330;p200"/>
          <p:cNvCxnSpPr/>
          <p:nvPr/>
        </p:nvCxnSpPr>
        <p:spPr>
          <a:xfrm rot="-2700000">
            <a:off x="6283440" y="3620717"/>
            <a:ext cx="719976" cy="719976"/>
          </a:xfrm>
          <a:prstGeom prst="straightConnector1">
            <a:avLst/>
          </a:prstGeom>
          <a:noFill/>
          <a:ln cap="flat" cmpd="sng" w="28575">
            <a:solidFill>
              <a:schemeClr val="dk2"/>
            </a:solidFill>
            <a:prstDash val="solid"/>
            <a:round/>
            <a:headEnd len="med" w="med" type="none"/>
            <a:tailEnd len="med" w="med" type="triangle"/>
          </a:ln>
        </p:spPr>
      </p:cxnSp>
      <p:grpSp>
        <p:nvGrpSpPr>
          <p:cNvPr id="2331" name="Google Shape;2331;p200"/>
          <p:cNvGrpSpPr/>
          <p:nvPr/>
        </p:nvGrpSpPr>
        <p:grpSpPr>
          <a:xfrm>
            <a:off x="6296977" y="4137921"/>
            <a:ext cx="590418" cy="441326"/>
            <a:chOff x="2343588" y="2639699"/>
            <a:chExt cx="768473" cy="535200"/>
          </a:xfrm>
        </p:grpSpPr>
        <p:sp>
          <p:nvSpPr>
            <p:cNvPr id="2332" name="Google Shape;2332;p200"/>
            <p:cNvSpPr/>
            <p:nvPr/>
          </p:nvSpPr>
          <p:spPr>
            <a:xfrm>
              <a:off x="2343762" y="2639699"/>
              <a:ext cx="768300" cy="5352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00"/>
            <p:cNvSpPr/>
            <p:nvPr/>
          </p:nvSpPr>
          <p:spPr>
            <a:xfrm rot="10800000">
              <a:off x="2343588" y="2639794"/>
              <a:ext cx="768300" cy="300900"/>
            </a:xfrm>
            <a:prstGeom prst="triangle">
              <a:avLst>
                <a:gd fmla="val 50672" name="adj"/>
              </a:avLst>
            </a:prstGeom>
            <a:solidFill>
              <a:srgbClr val="99999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4" name="Google Shape;2334;p200"/>
          <p:cNvSpPr/>
          <p:nvPr/>
        </p:nvSpPr>
        <p:spPr>
          <a:xfrm>
            <a:off x="6199900" y="3974588"/>
            <a:ext cx="768000" cy="768000"/>
          </a:xfrm>
          <a:prstGeom prst="mathMultiply">
            <a:avLst>
              <a:gd fmla="val 14583" name="adj1"/>
            </a:avLst>
          </a:prstGeom>
          <a:solidFill>
            <a:srgbClr val="D1002E"/>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00"/>
          <p:cNvSpPr/>
          <p:nvPr/>
        </p:nvSpPr>
        <p:spPr>
          <a:xfrm>
            <a:off x="3151672" y="1877847"/>
            <a:ext cx="517500" cy="724500"/>
          </a:xfrm>
          <a:prstGeom prst="snip1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800">
                <a:latin typeface="Lato"/>
                <a:ea typeface="Lato"/>
                <a:cs typeface="Lato"/>
                <a:sym typeface="Lato"/>
              </a:rPr>
              <a:t>Grade</a:t>
            </a:r>
            <a:endParaRPr b="1" sz="800">
              <a:latin typeface="Lato"/>
              <a:ea typeface="Lato"/>
              <a:cs typeface="Lato"/>
              <a:sym typeface="Lato"/>
            </a:endParaRPr>
          </a:p>
        </p:txBody>
      </p:sp>
      <p:sp>
        <p:nvSpPr>
          <p:cNvPr id="2336" name="Google Shape;2336;p200"/>
          <p:cNvSpPr/>
          <p:nvPr/>
        </p:nvSpPr>
        <p:spPr>
          <a:xfrm>
            <a:off x="543950" y="2079800"/>
            <a:ext cx="2415900" cy="960000"/>
          </a:xfrm>
          <a:prstGeom prst="wedgeRoundRectCallout">
            <a:avLst>
              <a:gd fmla="val 31783" name="adj1"/>
              <a:gd fmla="val 115818" name="adj2"/>
              <a:gd fmla="val 0" name="adj3"/>
            </a:avLst>
          </a:prstGeom>
          <a:solidFill>
            <a:srgbClr val="D1002E"/>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chemeClr val="lt1"/>
                </a:solidFill>
                <a:latin typeface="Lato"/>
                <a:ea typeface="Lato"/>
                <a:cs typeface="Lato"/>
                <a:sym typeface="Lato"/>
              </a:rPr>
              <a:t>Check your marks and</a:t>
            </a:r>
            <a:endParaRPr b="1">
              <a:solidFill>
                <a:schemeClr val="lt1"/>
              </a:solidFill>
              <a:latin typeface="Lato"/>
              <a:ea typeface="Lato"/>
              <a:cs typeface="Lato"/>
              <a:sym typeface="Lato"/>
            </a:endParaRPr>
          </a:p>
          <a:p>
            <a:pPr indent="0" lvl="0" marL="0" rtl="0" algn="ctr">
              <a:spcBef>
                <a:spcPts val="0"/>
              </a:spcBef>
              <a:spcAft>
                <a:spcPts val="0"/>
              </a:spcAft>
              <a:buNone/>
            </a:pPr>
            <a:r>
              <a:rPr b="1" lang="en-CA">
                <a:solidFill>
                  <a:schemeClr val="lt1"/>
                </a:solidFill>
                <a:latin typeface="Lato"/>
                <a:ea typeface="Lato"/>
                <a:cs typeface="Lato"/>
                <a:sym typeface="Lato"/>
              </a:rPr>
              <a:t>email your profs if you failed any course!!!</a:t>
            </a:r>
            <a:endParaRPr/>
          </a:p>
        </p:txBody>
      </p:sp>
      <p:sp>
        <p:nvSpPr>
          <p:cNvPr id="2337" name="Google Shape;2337;p200"/>
          <p:cNvSpPr/>
          <p:nvPr/>
        </p:nvSpPr>
        <p:spPr>
          <a:xfrm>
            <a:off x="3151672" y="3228747"/>
            <a:ext cx="517500" cy="724500"/>
          </a:xfrm>
          <a:prstGeom prst="snip1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800">
                <a:latin typeface="Lato"/>
                <a:ea typeface="Lato"/>
                <a:cs typeface="Lato"/>
                <a:sym typeface="Lato"/>
              </a:rPr>
              <a:t>Grade</a:t>
            </a:r>
            <a:endParaRPr b="1" sz="800">
              <a:latin typeface="Lato"/>
              <a:ea typeface="Lato"/>
              <a:cs typeface="Lato"/>
              <a:sym typeface="Lato"/>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2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Review of Overloaded Functions</a:t>
            </a:r>
            <a:endParaRPr/>
          </a:p>
        </p:txBody>
      </p:sp>
      <p:sp>
        <p:nvSpPr>
          <p:cNvPr id="2343" name="Google Shape;2343;p2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Functions can have the same name if they have different parameter lists, </a:t>
            </a:r>
            <a:r>
              <a:rPr lang="en-CA"/>
              <a:t>which</a:t>
            </a:r>
            <a:r>
              <a:rPr lang="en-CA"/>
              <a:t> means:</a:t>
            </a:r>
            <a:br>
              <a:rPr lang="en-CA"/>
            </a:br>
            <a:endParaRPr/>
          </a:p>
          <a:p>
            <a:pPr indent="-342900" lvl="0" marL="914400" rtl="0" algn="l">
              <a:spcBef>
                <a:spcPts val="0"/>
              </a:spcBef>
              <a:spcAft>
                <a:spcPts val="0"/>
              </a:spcAft>
              <a:buSzPts val="1800"/>
              <a:buAutoNum type="alphaLcPeriod"/>
            </a:pPr>
            <a:r>
              <a:rPr lang="en-CA"/>
              <a:t>Different parameter names</a:t>
            </a:r>
            <a:br>
              <a:rPr lang="en-CA"/>
            </a:br>
            <a:endParaRPr/>
          </a:p>
          <a:p>
            <a:pPr indent="-342900" lvl="0" marL="914400" rtl="0" algn="l">
              <a:spcBef>
                <a:spcPts val="0"/>
              </a:spcBef>
              <a:spcAft>
                <a:spcPts val="0"/>
              </a:spcAft>
              <a:buSzPts val="1800"/>
              <a:buAutoNum type="alphaLcPeriod"/>
            </a:pPr>
            <a:r>
              <a:rPr lang="en-CA"/>
              <a:t>Different parameter types</a:t>
            </a:r>
            <a:br>
              <a:rPr lang="en-CA"/>
            </a:br>
            <a:endParaRPr/>
          </a:p>
          <a:p>
            <a:pPr indent="-342900" lvl="0" marL="914400" rtl="0" algn="l">
              <a:spcBef>
                <a:spcPts val="0"/>
              </a:spcBef>
              <a:spcAft>
                <a:spcPts val="0"/>
              </a:spcAft>
              <a:buSzPts val="1800"/>
              <a:buAutoNum type="alphaLcPeriod"/>
            </a:pPr>
            <a:r>
              <a:rPr lang="en-CA"/>
              <a:t>Different number of parameters</a:t>
            </a:r>
            <a:endParaRPr/>
          </a:p>
        </p:txBody>
      </p:sp>
      <p:pic>
        <p:nvPicPr>
          <p:cNvPr id="2344" name="Google Shape;2344;p201"/>
          <p:cNvPicPr preferRelativeResize="0"/>
          <p:nvPr/>
        </p:nvPicPr>
        <p:blipFill rotWithShape="1">
          <a:blip r:embed="rId3">
            <a:alphaModFix/>
          </a:blip>
          <a:srcRect b="18421" l="7167" r="53471" t="14710"/>
          <a:stretch/>
        </p:blipFill>
        <p:spPr>
          <a:xfrm>
            <a:off x="5524825" y="2730183"/>
            <a:ext cx="561319" cy="594339"/>
          </a:xfrm>
          <a:prstGeom prst="rect">
            <a:avLst/>
          </a:prstGeom>
          <a:noFill/>
          <a:ln>
            <a:noFill/>
          </a:ln>
        </p:spPr>
      </p:pic>
      <p:pic>
        <p:nvPicPr>
          <p:cNvPr id="2345" name="Google Shape;2345;p201"/>
          <p:cNvPicPr preferRelativeResize="0"/>
          <p:nvPr/>
        </p:nvPicPr>
        <p:blipFill rotWithShape="1">
          <a:blip r:embed="rId3">
            <a:alphaModFix/>
          </a:blip>
          <a:srcRect b="18417" l="53473" r="7167" t="19570"/>
          <a:stretch/>
        </p:blipFill>
        <p:spPr>
          <a:xfrm>
            <a:off x="5524825" y="2179013"/>
            <a:ext cx="561325" cy="551179"/>
          </a:xfrm>
          <a:prstGeom prst="rect">
            <a:avLst/>
          </a:prstGeom>
          <a:noFill/>
          <a:ln>
            <a:noFill/>
          </a:ln>
        </p:spPr>
      </p:pic>
      <p:pic>
        <p:nvPicPr>
          <p:cNvPr id="2346" name="Google Shape;2346;p201"/>
          <p:cNvPicPr preferRelativeResize="0"/>
          <p:nvPr/>
        </p:nvPicPr>
        <p:blipFill rotWithShape="1">
          <a:blip r:embed="rId3">
            <a:alphaModFix/>
          </a:blip>
          <a:srcRect b="18421" l="7167" r="53471" t="14710"/>
          <a:stretch/>
        </p:blipFill>
        <p:spPr>
          <a:xfrm>
            <a:off x="5524825" y="3324524"/>
            <a:ext cx="561319" cy="5943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gtEl>
                                        <p:attrNameLst>
                                          <p:attrName>style.visibility</p:attrName>
                                        </p:attrNameLst>
                                      </p:cBhvr>
                                      <p:to>
                                        <p:strVal val="visible"/>
                                      </p:to>
                                    </p:set>
                                    <p:animEffect filter="fade" transition="in">
                                      <p:cBhvr>
                                        <p:cTn dur="1000"/>
                                        <p:tgtEl>
                                          <p:spTgt spid="2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4"/>
                                        </p:tgtEl>
                                        <p:attrNameLst>
                                          <p:attrName>style.visibility</p:attrName>
                                        </p:attrNameLst>
                                      </p:cBhvr>
                                      <p:to>
                                        <p:strVal val="visible"/>
                                      </p:to>
                                    </p:set>
                                    <p:animEffect filter="fade" transition="in">
                                      <p:cBhvr>
                                        <p:cTn dur="1000"/>
                                        <p:tgtEl>
                                          <p:spTgt spid="2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6"/>
                                        </p:tgtEl>
                                        <p:attrNameLst>
                                          <p:attrName>style.visibility</p:attrName>
                                        </p:attrNameLst>
                                      </p:cBhvr>
                                      <p:to>
                                        <p:strVal val="visible"/>
                                      </p:to>
                                    </p:set>
                                    <p:animEffect filter="fade" transition="in">
                                      <p:cBhvr>
                                        <p:cTn dur="1000"/>
                                        <p:tgtEl>
                                          <p:spTgt spid="2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Pointer &amp; Array</a:t>
            </a:r>
            <a:endParaRPr/>
          </a:p>
        </p:txBody>
      </p:sp>
      <p:sp>
        <p:nvSpPr>
          <p:cNvPr id="336" name="Google Shape;33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7" name="Google Shape;337;p31"/>
          <p:cNvPicPr preferRelativeResize="0"/>
          <p:nvPr/>
        </p:nvPicPr>
        <p:blipFill>
          <a:blip r:embed="rId3">
            <a:alphaModFix/>
          </a:blip>
          <a:stretch>
            <a:fillRect/>
          </a:stretch>
        </p:blipFill>
        <p:spPr>
          <a:xfrm>
            <a:off x="727650" y="1422826"/>
            <a:ext cx="5348151" cy="2041200"/>
          </a:xfrm>
          <a:prstGeom prst="rect">
            <a:avLst/>
          </a:prstGeom>
          <a:noFill/>
          <a:ln>
            <a:noFill/>
          </a:ln>
        </p:spPr>
      </p:pic>
      <p:pic>
        <p:nvPicPr>
          <p:cNvPr id="338" name="Google Shape;338;p31"/>
          <p:cNvPicPr preferRelativeResize="0"/>
          <p:nvPr/>
        </p:nvPicPr>
        <p:blipFill rotWithShape="1">
          <a:blip r:embed="rId4">
            <a:alphaModFix/>
          </a:blip>
          <a:srcRect b="5060" l="0" r="0" t="0"/>
          <a:stretch/>
        </p:blipFill>
        <p:spPr>
          <a:xfrm>
            <a:off x="729450" y="3745250"/>
            <a:ext cx="5348150" cy="319045"/>
          </a:xfrm>
          <a:prstGeom prst="rect">
            <a:avLst/>
          </a:prstGeom>
          <a:noFill/>
          <a:ln>
            <a:noFill/>
          </a:ln>
        </p:spPr>
      </p:pic>
      <p:sp>
        <p:nvSpPr>
          <p:cNvPr id="339" name="Google Shape;339;p31"/>
          <p:cNvSpPr txBox="1"/>
          <p:nvPr/>
        </p:nvSpPr>
        <p:spPr>
          <a:xfrm>
            <a:off x="729450" y="3439350"/>
            <a:ext cx="21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595959"/>
              </a:solidFill>
              <a:latin typeface="Lato"/>
              <a:ea typeface="Lato"/>
              <a:cs typeface="Lato"/>
              <a:sym typeface="Lato"/>
            </a:endParaRPr>
          </a:p>
        </p:txBody>
      </p:sp>
      <p:sp>
        <p:nvSpPr>
          <p:cNvPr id="340" name="Google Shape;340;p31"/>
          <p:cNvSpPr/>
          <p:nvPr/>
        </p:nvSpPr>
        <p:spPr>
          <a:xfrm>
            <a:off x="729450" y="3528450"/>
            <a:ext cx="908100" cy="222000"/>
          </a:xfrm>
          <a:prstGeom prst="round1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t>Output</a:t>
            </a:r>
            <a:endParaRPr b="1" sz="1200"/>
          </a:p>
        </p:txBody>
      </p:sp>
      <p:sp>
        <p:nvSpPr>
          <p:cNvPr id="341" name="Google Shape;341;p31"/>
          <p:cNvSpPr txBox="1"/>
          <p:nvPr/>
        </p:nvSpPr>
        <p:spPr>
          <a:xfrm>
            <a:off x="6075800" y="1422825"/>
            <a:ext cx="2340600" cy="2041200"/>
          </a:xfrm>
          <a:prstGeom prst="rect">
            <a:avLst/>
          </a:prstGeom>
          <a:solidFill>
            <a:schemeClr val="accent6"/>
          </a:solid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CA" sz="1200">
                <a:solidFill>
                  <a:srgbClr val="595959"/>
                </a:solidFill>
                <a:latin typeface="Lato"/>
                <a:ea typeface="Lato"/>
                <a:cs typeface="Lato"/>
                <a:sym typeface="Lato"/>
              </a:rPr>
              <a:t>The name of an array is actually </a:t>
            </a:r>
            <a:r>
              <a:rPr b="1" lang="en-CA" sz="1200">
                <a:solidFill>
                  <a:srgbClr val="595959"/>
                </a:solidFill>
                <a:latin typeface="Lato"/>
                <a:ea typeface="Lato"/>
                <a:cs typeface="Lato"/>
                <a:sym typeface="Lato"/>
              </a:rPr>
              <a:t>a pointer variable</a:t>
            </a:r>
            <a:r>
              <a:rPr lang="en-CA" sz="1200">
                <a:solidFill>
                  <a:srgbClr val="595959"/>
                </a:solidFill>
                <a:latin typeface="Lato"/>
                <a:ea typeface="Lato"/>
                <a:cs typeface="Lato"/>
                <a:sym typeface="Lato"/>
              </a:rPr>
              <a:t> that points to </a:t>
            </a:r>
            <a:r>
              <a:rPr b="1" lang="en-CA" sz="1200">
                <a:solidFill>
                  <a:srgbClr val="595959"/>
                </a:solidFill>
                <a:latin typeface="Lato"/>
                <a:ea typeface="Lato"/>
                <a:cs typeface="Lato"/>
                <a:sym typeface="Lato"/>
              </a:rPr>
              <a:t>the head </a:t>
            </a:r>
            <a:r>
              <a:rPr lang="en-CA" sz="1200">
                <a:solidFill>
                  <a:srgbClr val="595959"/>
                </a:solidFill>
                <a:latin typeface="Lato"/>
                <a:ea typeface="Lato"/>
                <a:cs typeface="Lato"/>
                <a:sym typeface="Lato"/>
              </a:rPr>
              <a:t>of the array</a:t>
            </a:r>
            <a:endParaRPr sz="1200">
              <a:solidFill>
                <a:srgbClr val="595959"/>
              </a:solidFill>
              <a:latin typeface="Lato"/>
              <a:ea typeface="Lato"/>
              <a:cs typeface="Lato"/>
              <a:sym typeface="Lato"/>
            </a:endParaRPr>
          </a:p>
          <a:p>
            <a:pPr indent="0" lvl="0" marL="0" rtl="0" algn="l">
              <a:spcBef>
                <a:spcPts val="0"/>
              </a:spcBef>
              <a:spcAft>
                <a:spcPts val="0"/>
              </a:spcAft>
              <a:buNone/>
            </a:pPr>
            <a:r>
              <a:t/>
            </a:r>
            <a:endParaRPr sz="1200">
              <a:solidFill>
                <a:srgbClr val="595959"/>
              </a:solidFill>
              <a:latin typeface="Lato"/>
              <a:ea typeface="Lato"/>
              <a:cs typeface="Lato"/>
              <a:sym typeface="Lato"/>
            </a:endParaRPr>
          </a:p>
          <a:p>
            <a:pPr indent="0" lvl="0" marL="0" rtl="0" algn="l">
              <a:spcBef>
                <a:spcPts val="0"/>
              </a:spcBef>
              <a:spcAft>
                <a:spcPts val="0"/>
              </a:spcAft>
              <a:buNone/>
            </a:pPr>
            <a:r>
              <a:rPr lang="en-CA" sz="1200">
                <a:solidFill>
                  <a:srgbClr val="595959"/>
                </a:solidFill>
                <a:latin typeface="Lato"/>
                <a:ea typeface="Lato"/>
                <a:cs typeface="Lato"/>
                <a:sym typeface="Lato"/>
              </a:rPr>
              <a:t>You can use pointer arithmetic to iterate through the elements of the array</a:t>
            </a:r>
            <a:endParaRPr sz="1200">
              <a:solidFill>
                <a:srgbClr val="595959"/>
              </a:solidFill>
              <a:latin typeface="Lato"/>
              <a:ea typeface="Lato"/>
              <a:cs typeface="Lato"/>
              <a:sym typeface="Lato"/>
            </a:endParaRPr>
          </a:p>
          <a:p>
            <a:pPr indent="0" lvl="0" marL="0" rtl="0" algn="l">
              <a:spcBef>
                <a:spcPts val="0"/>
              </a:spcBef>
              <a:spcAft>
                <a:spcPts val="0"/>
              </a:spcAft>
              <a:buNone/>
            </a:pPr>
            <a:r>
              <a:t/>
            </a:r>
            <a:endParaRPr sz="1200">
              <a:solidFill>
                <a:srgbClr val="595959"/>
              </a:solidFill>
              <a:latin typeface="Lato"/>
              <a:ea typeface="Lato"/>
              <a:cs typeface="Lato"/>
              <a:sym typeface="Lato"/>
            </a:endParaRPr>
          </a:p>
          <a:p>
            <a:pPr indent="0" lvl="0" marL="0" rtl="0" algn="l">
              <a:spcBef>
                <a:spcPts val="0"/>
              </a:spcBef>
              <a:spcAft>
                <a:spcPts val="0"/>
              </a:spcAft>
              <a:buNone/>
            </a:pPr>
            <a:r>
              <a:rPr lang="en-CA" sz="1200">
                <a:solidFill>
                  <a:srgbClr val="595959"/>
                </a:solidFill>
                <a:latin typeface="Lato"/>
                <a:ea typeface="Lato"/>
                <a:cs typeface="Lato"/>
                <a:sym typeface="Lato"/>
              </a:rPr>
              <a:t>You can also use </a:t>
            </a:r>
            <a:r>
              <a:rPr b="1" lang="en-CA" sz="1200">
                <a:solidFill>
                  <a:srgbClr val="595959"/>
                </a:solidFill>
                <a:latin typeface="Lato"/>
                <a:ea typeface="Lato"/>
                <a:cs typeface="Lato"/>
                <a:sym typeface="Lato"/>
              </a:rPr>
              <a:t>subscript operator ( [] ) </a:t>
            </a:r>
            <a:r>
              <a:rPr lang="en-CA" sz="1200">
                <a:solidFill>
                  <a:srgbClr val="595959"/>
                </a:solidFill>
                <a:latin typeface="Lato"/>
                <a:ea typeface="Lato"/>
                <a:cs typeface="Lato"/>
                <a:sym typeface="Lato"/>
              </a:rPr>
              <a:t>to access each element</a:t>
            </a:r>
            <a:endParaRPr sz="1200">
              <a:solidFill>
                <a:srgbClr val="595959"/>
              </a:solidFill>
              <a:latin typeface="Lato"/>
              <a:ea typeface="Lato"/>
              <a:cs typeface="Lato"/>
              <a:sym typeface="Lato"/>
            </a:endParaRPr>
          </a:p>
        </p:txBody>
      </p:sp>
      <p:grpSp>
        <p:nvGrpSpPr>
          <p:cNvPr id="342" name="Google Shape;342;p31"/>
          <p:cNvGrpSpPr/>
          <p:nvPr/>
        </p:nvGrpSpPr>
        <p:grpSpPr>
          <a:xfrm>
            <a:off x="4351672" y="2506250"/>
            <a:ext cx="4066528" cy="1833775"/>
            <a:chOff x="4349822" y="2506250"/>
            <a:chExt cx="4066528" cy="1833775"/>
          </a:xfrm>
        </p:grpSpPr>
        <p:pic>
          <p:nvPicPr>
            <p:cNvPr id="343" name="Google Shape;343;p31"/>
            <p:cNvPicPr preferRelativeResize="0"/>
            <p:nvPr/>
          </p:nvPicPr>
          <p:blipFill>
            <a:blip r:embed="rId5">
              <a:alphaModFix/>
            </a:blip>
            <a:stretch>
              <a:fillRect/>
            </a:stretch>
          </p:blipFill>
          <p:spPr>
            <a:xfrm>
              <a:off x="4349822" y="2506250"/>
              <a:ext cx="4066525" cy="1833775"/>
            </a:xfrm>
            <a:prstGeom prst="rect">
              <a:avLst/>
            </a:prstGeom>
            <a:noFill/>
            <a:ln>
              <a:noFill/>
            </a:ln>
          </p:spPr>
        </p:pic>
        <p:sp>
          <p:nvSpPr>
            <p:cNvPr id="344" name="Google Shape;344;p31"/>
            <p:cNvSpPr/>
            <p:nvPr/>
          </p:nvSpPr>
          <p:spPr>
            <a:xfrm flipH="1">
              <a:off x="5063550" y="3355950"/>
              <a:ext cx="3352800" cy="429300"/>
            </a:xfrm>
            <a:prstGeom prst="corner">
              <a:avLst>
                <a:gd fmla="val 66320" name="adj1"/>
                <a:gd fmla="val 338162"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2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Recall operators include anything such as:</a:t>
            </a:r>
            <a:br>
              <a:rPr lang="en-CA"/>
            </a:br>
            <a:endParaRPr/>
          </a:p>
          <a:p>
            <a:pPr indent="-317500" lvl="1" marL="914400" rtl="0" algn="l">
              <a:spcBef>
                <a:spcPts val="0"/>
              </a:spcBef>
              <a:spcAft>
                <a:spcPts val="0"/>
              </a:spcAft>
              <a:buSzPts val="1400"/>
              <a:buChar char="○"/>
            </a:pPr>
            <a:r>
              <a:rPr lang="en-CA"/>
              <a:t>Equals (=), Less than (&lt;), Greater than (&gt;)</a:t>
            </a:r>
            <a:br>
              <a:rPr lang="en-CA"/>
            </a:br>
            <a:endParaRPr/>
          </a:p>
          <a:p>
            <a:pPr indent="-317500" lvl="1" marL="914400" rtl="0" algn="l">
              <a:spcBef>
                <a:spcPts val="0"/>
              </a:spcBef>
              <a:spcAft>
                <a:spcPts val="0"/>
              </a:spcAft>
              <a:buSzPts val="1400"/>
              <a:buChar char="○"/>
            </a:pPr>
            <a:r>
              <a:rPr lang="en-CA"/>
              <a:t>Add (+), Subtract (-), Multiply (*), Divide (/), Modulus (%)</a:t>
            </a:r>
            <a:br>
              <a:rPr lang="en-CA"/>
            </a:br>
            <a:endParaRPr/>
          </a:p>
          <a:p>
            <a:pPr indent="-317500" lvl="1" marL="914400" rtl="0" algn="l">
              <a:spcBef>
                <a:spcPts val="0"/>
              </a:spcBef>
              <a:spcAft>
                <a:spcPts val="0"/>
              </a:spcAft>
              <a:buSzPts val="1400"/>
              <a:buChar char="○"/>
            </a:pPr>
            <a:r>
              <a:rPr lang="en-CA"/>
              <a:t>Arithmetic</a:t>
            </a:r>
            <a:r>
              <a:rPr lang="en-CA"/>
              <a:t> Assignment (+=, -=, *=, /=, %=)</a:t>
            </a:r>
            <a:br>
              <a:rPr lang="en-CA"/>
            </a:br>
            <a:endParaRPr/>
          </a:p>
          <a:p>
            <a:pPr indent="-342900" lvl="0" marL="457200" rtl="0" algn="l">
              <a:spcBef>
                <a:spcPts val="0"/>
              </a:spcBef>
              <a:spcAft>
                <a:spcPts val="0"/>
              </a:spcAft>
              <a:buSzPts val="1800"/>
              <a:buChar char="●"/>
            </a:pPr>
            <a:r>
              <a:rPr b="1" lang="en-CA"/>
              <a:t>Are these operators functions?</a:t>
            </a:r>
            <a:endParaRPr/>
          </a:p>
          <a:p>
            <a:pPr indent="-317500" lvl="1" marL="914400" rtl="0" algn="l">
              <a:spcBef>
                <a:spcPts val="0"/>
              </a:spcBef>
              <a:spcAft>
                <a:spcPts val="0"/>
              </a:spcAft>
              <a:buSzPts val="1400"/>
              <a:buChar char="○"/>
            </a:pPr>
            <a:r>
              <a:rPr lang="en-CA"/>
              <a:t>Therefore, they can be overloaded</a:t>
            </a:r>
            <a:endParaRPr/>
          </a:p>
        </p:txBody>
      </p:sp>
      <p:sp>
        <p:nvSpPr>
          <p:cNvPr id="2352" name="Google Shape;2352;p2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Operators</a:t>
            </a:r>
            <a:endParaRPr/>
          </a:p>
        </p:txBody>
      </p:sp>
      <p:sp>
        <p:nvSpPr>
          <p:cNvPr id="2353" name="Google Shape;2353;p202"/>
          <p:cNvSpPr txBox="1"/>
          <p:nvPr/>
        </p:nvSpPr>
        <p:spPr>
          <a:xfrm>
            <a:off x="4989575" y="3613050"/>
            <a:ext cx="260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05C305"/>
                </a:solidFill>
                <a:latin typeface="Lato"/>
                <a:ea typeface="Lato"/>
                <a:cs typeface="Lato"/>
                <a:sym typeface="Lato"/>
              </a:rPr>
              <a:t>YES! But they are implicitly called, similar to constructors</a:t>
            </a:r>
            <a:endParaRPr>
              <a:solidFill>
                <a:srgbClr val="05C305"/>
              </a:solidFill>
              <a:latin typeface="Lato"/>
              <a:ea typeface="Lato"/>
              <a:cs typeface="Lato"/>
              <a:sym typeface="Lato"/>
            </a:endParaRPr>
          </a:p>
        </p:txBody>
      </p:sp>
      <p:sp>
        <p:nvSpPr>
          <p:cNvPr id="2354" name="Google Shape;2354;p202"/>
          <p:cNvSpPr/>
          <p:nvPr/>
        </p:nvSpPr>
        <p:spPr>
          <a:xfrm>
            <a:off x="889100" y="3557475"/>
            <a:ext cx="3254700" cy="28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02"/>
          <p:cNvSpPr/>
          <p:nvPr/>
        </p:nvSpPr>
        <p:spPr>
          <a:xfrm>
            <a:off x="4892700" y="3661475"/>
            <a:ext cx="2604600" cy="53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02"/>
          <p:cNvSpPr/>
          <p:nvPr/>
        </p:nvSpPr>
        <p:spPr>
          <a:xfrm>
            <a:off x="1327700" y="3777600"/>
            <a:ext cx="3450300" cy="28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54"/>
                                        </p:tgtEl>
                                      </p:cBhvr>
                                    </p:animEffect>
                                    <p:set>
                                      <p:cBhvr>
                                        <p:cTn dur="1" fill="hold">
                                          <p:stCondLst>
                                            <p:cond delay="1000"/>
                                          </p:stCondLst>
                                        </p:cTn>
                                        <p:tgtEl>
                                          <p:spTgt spid="23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55"/>
                                        </p:tgtEl>
                                      </p:cBhvr>
                                    </p:animEffect>
                                    <p:set>
                                      <p:cBhvr>
                                        <p:cTn dur="1" fill="hold">
                                          <p:stCondLst>
                                            <p:cond delay="1000"/>
                                          </p:stCondLst>
                                        </p:cTn>
                                        <p:tgtEl>
                                          <p:spTgt spid="23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56"/>
                                        </p:tgtEl>
                                      </p:cBhvr>
                                    </p:animEffect>
                                    <p:set>
                                      <p:cBhvr>
                                        <p:cTn dur="1" fill="hold">
                                          <p:stCondLst>
                                            <p:cond delay="1000"/>
                                          </p:stCondLst>
                                        </p:cTn>
                                        <p:tgtEl>
                                          <p:spTgt spid="23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2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Recall For Strings…</a:t>
            </a:r>
            <a:endParaRPr/>
          </a:p>
        </p:txBody>
      </p:sp>
      <p:pic>
        <p:nvPicPr>
          <p:cNvPr id="2362" name="Google Shape;2362;p203"/>
          <p:cNvPicPr preferRelativeResize="0"/>
          <p:nvPr/>
        </p:nvPicPr>
        <p:blipFill>
          <a:blip r:embed="rId3">
            <a:alphaModFix/>
          </a:blip>
          <a:stretch>
            <a:fillRect/>
          </a:stretch>
        </p:blipFill>
        <p:spPr>
          <a:xfrm>
            <a:off x="1006825" y="1591976"/>
            <a:ext cx="7130350" cy="25945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2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Classes: Copy Constructor</a:t>
            </a:r>
            <a:endParaRPr/>
          </a:p>
        </p:txBody>
      </p:sp>
      <p:sp>
        <p:nvSpPr>
          <p:cNvPr id="2368" name="Google Shape;2368;p2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There’s one more type of constructor in C++ called a copy constructor</a:t>
            </a:r>
            <a:br>
              <a:rPr lang="en-CA"/>
            </a:br>
            <a:endParaRPr/>
          </a:p>
          <a:p>
            <a:pPr indent="-342900" lvl="0" marL="457200" rtl="0" algn="l">
              <a:spcBef>
                <a:spcPts val="0"/>
              </a:spcBef>
              <a:spcAft>
                <a:spcPts val="0"/>
              </a:spcAft>
              <a:buSzPts val="1800"/>
              <a:buChar char="●"/>
            </a:pPr>
            <a:r>
              <a:rPr lang="en-CA"/>
              <a:t>Used to copy the data members of one object to another</a:t>
            </a:r>
            <a:br>
              <a:rPr lang="en-CA"/>
            </a:br>
            <a:endParaRPr/>
          </a:p>
          <a:p>
            <a:pPr indent="-342900" lvl="0" marL="457200" rtl="0" algn="l">
              <a:spcBef>
                <a:spcPts val="0"/>
              </a:spcBef>
              <a:spcAft>
                <a:spcPts val="0"/>
              </a:spcAft>
              <a:buSzPts val="1800"/>
              <a:buChar char="●"/>
            </a:pPr>
            <a:r>
              <a:rPr b="1" lang="en-CA"/>
              <a:t>Note: </a:t>
            </a:r>
            <a:r>
              <a:rPr lang="en-CA"/>
              <a:t>this is equivalent to overloading the (=) operator</a:t>
            </a:r>
            <a:endParaRPr/>
          </a:p>
        </p:txBody>
      </p:sp>
      <p:pic>
        <p:nvPicPr>
          <p:cNvPr id="2369" name="Google Shape;2369;p204"/>
          <p:cNvPicPr preferRelativeResize="0"/>
          <p:nvPr/>
        </p:nvPicPr>
        <p:blipFill>
          <a:blip r:embed="rId3">
            <a:alphaModFix/>
          </a:blip>
          <a:stretch>
            <a:fillRect/>
          </a:stretch>
        </p:blipFill>
        <p:spPr>
          <a:xfrm>
            <a:off x="3283150" y="3326425"/>
            <a:ext cx="2581275" cy="1200150"/>
          </a:xfrm>
          <a:prstGeom prst="rect">
            <a:avLst/>
          </a:prstGeom>
          <a:noFill/>
          <a:ln>
            <a:noFill/>
          </a:ln>
        </p:spPr>
      </p:pic>
      <p:sp>
        <p:nvSpPr>
          <p:cNvPr id="2370" name="Google Shape;2370;p204"/>
          <p:cNvSpPr txBox="1"/>
          <p:nvPr>
            <p:ph idx="1" type="body"/>
          </p:nvPr>
        </p:nvSpPr>
        <p:spPr>
          <a:xfrm>
            <a:off x="729450" y="4526575"/>
            <a:ext cx="7688700" cy="4407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CA"/>
              <a:t>Does this work?</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2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2220"/>
              <a:t>Classes: Copy Constructors </a:t>
            </a:r>
            <a:endParaRPr sz="2220"/>
          </a:p>
        </p:txBody>
      </p:sp>
      <p:sp>
        <p:nvSpPr>
          <p:cNvPr id="2376" name="Google Shape;2376;p2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sz="1800"/>
              <a:t>Usually when you are copying an object of the class, a default copying constructor will be </a:t>
            </a:r>
            <a:r>
              <a:rPr lang="en-CA" sz="1800"/>
              <a:t>generated and used.</a:t>
            </a:r>
            <a:endParaRPr sz="1800"/>
          </a:p>
          <a:p>
            <a:pPr indent="-342900" lvl="0" marL="457200" rtl="0" algn="l">
              <a:spcBef>
                <a:spcPts val="0"/>
              </a:spcBef>
              <a:spcAft>
                <a:spcPts val="0"/>
              </a:spcAft>
              <a:buSzPts val="1800"/>
              <a:buChar char="●"/>
            </a:pPr>
            <a:r>
              <a:rPr lang="en-CA" sz="1800"/>
              <a:t>But that does not always give you the result you wanted!</a:t>
            </a:r>
            <a:endParaRPr sz="1800"/>
          </a:p>
          <a:p>
            <a:pPr indent="-342900" lvl="0" marL="457200" rtl="0" algn="l">
              <a:spcBef>
                <a:spcPts val="0"/>
              </a:spcBef>
              <a:spcAft>
                <a:spcPts val="0"/>
              </a:spcAft>
              <a:buSzPts val="1800"/>
              <a:buChar char="●"/>
            </a:pPr>
            <a:r>
              <a:rPr lang="en-CA" sz="1800"/>
              <a:t>What happens if there is a pointer in one of the variables of the classes?</a:t>
            </a:r>
            <a:endParaRPr sz="1800"/>
          </a:p>
          <a:p>
            <a:pPr indent="-342900" lvl="1" marL="914400" rtl="0" algn="l">
              <a:spcBef>
                <a:spcPts val="0"/>
              </a:spcBef>
              <a:spcAft>
                <a:spcPts val="0"/>
              </a:spcAft>
              <a:buSzPts val="1800"/>
              <a:buChar char="○"/>
            </a:pPr>
            <a:r>
              <a:rPr lang="en-CA" sz="1800"/>
              <a:t>Recall: Deep copy and shallow copy! </a:t>
            </a:r>
            <a:endParaRPr sz="1800"/>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p2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2220"/>
              <a:t>Classes: Copy Constructors </a:t>
            </a:r>
            <a:endParaRPr sz="2220"/>
          </a:p>
        </p:txBody>
      </p:sp>
      <p:sp>
        <p:nvSpPr>
          <p:cNvPr id="2382" name="Google Shape;2382;p2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1A1A1A"/>
              </a:buClr>
              <a:buSzPts val="1800"/>
              <a:buChar char="●"/>
            </a:pPr>
            <a:r>
              <a:rPr lang="en-CA" sz="1800">
                <a:solidFill>
                  <a:srgbClr val="1A1A1A"/>
                </a:solidFill>
              </a:rPr>
              <a:t>Imagine you are copying your friend Joe’s work for your Quiz (you shouldn’t do that at the first place!).</a:t>
            </a:r>
            <a:endParaRPr sz="1800">
              <a:solidFill>
                <a:srgbClr val="1A1A1A"/>
              </a:solidFill>
            </a:endParaRPr>
          </a:p>
          <a:p>
            <a:pPr indent="-342900" lvl="0" marL="457200" rtl="0" algn="l">
              <a:spcBef>
                <a:spcPts val="0"/>
              </a:spcBef>
              <a:spcAft>
                <a:spcPts val="0"/>
              </a:spcAft>
              <a:buClr>
                <a:srgbClr val="1A1A1A"/>
              </a:buClr>
              <a:buSzPts val="1800"/>
              <a:buChar char="●"/>
            </a:pPr>
            <a:r>
              <a:rPr lang="en-CA" sz="1800">
                <a:solidFill>
                  <a:srgbClr val="1A1A1A"/>
                </a:solidFill>
              </a:rPr>
              <a:t>Your friend’s answer vs your answer </a:t>
            </a:r>
            <a:endParaRPr>
              <a:solidFill>
                <a:srgbClr val="1A1A1A"/>
              </a:solidFill>
            </a:endParaRPr>
          </a:p>
        </p:txBody>
      </p:sp>
      <p:sp>
        <p:nvSpPr>
          <p:cNvPr id="2383" name="Google Shape;2383;p206"/>
          <p:cNvSpPr txBox="1"/>
          <p:nvPr/>
        </p:nvSpPr>
        <p:spPr>
          <a:xfrm>
            <a:off x="862675" y="2758925"/>
            <a:ext cx="358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Author: </a:t>
            </a:r>
            <a:r>
              <a:rPr lang="en-CA">
                <a:solidFill>
                  <a:srgbClr val="FF0000"/>
                </a:solidFill>
                <a:latin typeface="Lato"/>
                <a:ea typeface="Lato"/>
                <a:cs typeface="Lato"/>
                <a:sym typeface="Lato"/>
              </a:rPr>
              <a:t>Joe</a:t>
            </a:r>
            <a:endParaRPr>
              <a:solidFill>
                <a:srgbClr val="FF0000"/>
              </a:solidFill>
              <a:latin typeface="Lato"/>
              <a:ea typeface="Lato"/>
              <a:cs typeface="Lato"/>
              <a:sym typeface="Lato"/>
            </a:endParaRPr>
          </a:p>
          <a:p>
            <a:pPr indent="0" lvl="0" marL="0" rtl="0" algn="l">
              <a:spcBef>
                <a:spcPts val="0"/>
              </a:spcBef>
              <a:spcAft>
                <a:spcPts val="0"/>
              </a:spcAft>
              <a:buNone/>
            </a:pPr>
            <a:r>
              <a:rPr lang="en-CA">
                <a:latin typeface="Lato"/>
                <a:ea typeface="Lato"/>
                <a:cs typeface="Lato"/>
                <a:sym typeface="Lato"/>
              </a:rPr>
              <a:t>In conclusion, Simon will be kicked out of the school for being a failure. For detailed explanations, </a:t>
            </a:r>
            <a:r>
              <a:rPr lang="en-CA">
                <a:solidFill>
                  <a:srgbClr val="FF0000"/>
                </a:solidFill>
                <a:latin typeface="Lato"/>
                <a:ea typeface="Lato"/>
                <a:cs typeface="Lato"/>
                <a:sym typeface="Lato"/>
              </a:rPr>
              <a:t>refer to page 5 of Joe’s paper.</a:t>
            </a:r>
            <a:endParaRPr>
              <a:solidFill>
                <a:srgbClr val="FF0000"/>
              </a:solidFill>
              <a:latin typeface="Lato"/>
              <a:ea typeface="Lato"/>
              <a:cs typeface="Lato"/>
              <a:sym typeface="Lato"/>
            </a:endParaRPr>
          </a:p>
        </p:txBody>
      </p:sp>
      <p:sp>
        <p:nvSpPr>
          <p:cNvPr id="2384" name="Google Shape;2384;p206"/>
          <p:cNvSpPr txBox="1"/>
          <p:nvPr/>
        </p:nvSpPr>
        <p:spPr>
          <a:xfrm>
            <a:off x="4981875" y="2829950"/>
            <a:ext cx="353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Author: </a:t>
            </a:r>
            <a:r>
              <a:rPr lang="en-CA">
                <a:solidFill>
                  <a:srgbClr val="FF0000"/>
                </a:solidFill>
                <a:latin typeface="Lato"/>
                <a:ea typeface="Lato"/>
                <a:cs typeface="Lato"/>
                <a:sym typeface="Lato"/>
              </a:rPr>
              <a:t>you</a:t>
            </a:r>
            <a:endParaRPr>
              <a:solidFill>
                <a:srgbClr val="FF0000"/>
              </a:solidFill>
              <a:latin typeface="Lato"/>
              <a:ea typeface="Lato"/>
              <a:cs typeface="Lato"/>
              <a:sym typeface="Lato"/>
            </a:endParaRPr>
          </a:p>
          <a:p>
            <a:pPr indent="0" lvl="0" marL="0" rtl="0" algn="l">
              <a:spcBef>
                <a:spcPts val="0"/>
              </a:spcBef>
              <a:spcAft>
                <a:spcPts val="0"/>
              </a:spcAft>
              <a:buNone/>
            </a:pPr>
            <a:r>
              <a:rPr lang="en-CA">
                <a:latin typeface="Lato"/>
                <a:ea typeface="Lato"/>
                <a:cs typeface="Lato"/>
                <a:sym typeface="Lato"/>
              </a:rPr>
              <a:t>In conclusion, Simon will be kicked out of the school for being a failure. For detailed explanations, </a:t>
            </a:r>
            <a:r>
              <a:rPr lang="en-CA">
                <a:solidFill>
                  <a:srgbClr val="FF0000"/>
                </a:solidFill>
                <a:latin typeface="Lato"/>
                <a:ea typeface="Lato"/>
                <a:cs typeface="Lato"/>
                <a:sym typeface="Lato"/>
              </a:rPr>
              <a:t>refer to page 5 of Joe’s paper.</a:t>
            </a:r>
            <a:endParaRPr>
              <a:solidFill>
                <a:srgbClr val="FF0000"/>
              </a:solidFill>
              <a:latin typeface="Lato"/>
              <a:ea typeface="Lato"/>
              <a:cs typeface="Lato"/>
              <a:sym typeface="Lato"/>
            </a:endParaRPr>
          </a:p>
        </p:txBody>
      </p:sp>
      <p:sp>
        <p:nvSpPr>
          <p:cNvPr id="2385" name="Google Shape;2385;p206"/>
          <p:cNvSpPr/>
          <p:nvPr/>
        </p:nvSpPr>
        <p:spPr>
          <a:xfrm>
            <a:off x="2270625" y="2490375"/>
            <a:ext cx="228000" cy="339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06"/>
          <p:cNvSpPr/>
          <p:nvPr/>
        </p:nvSpPr>
        <p:spPr>
          <a:xfrm rot="5400000">
            <a:off x="5029725" y="2304150"/>
            <a:ext cx="439500" cy="5352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06"/>
          <p:cNvSpPr txBox="1"/>
          <p:nvPr/>
        </p:nvSpPr>
        <p:spPr>
          <a:xfrm>
            <a:off x="862675" y="3812475"/>
            <a:ext cx="7455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ato"/>
              <a:buChar char="●"/>
            </a:pPr>
            <a:r>
              <a:rPr lang="en-CA" sz="1800">
                <a:latin typeface="Lato"/>
                <a:ea typeface="Lato"/>
                <a:cs typeface="Lato"/>
                <a:sym typeface="Lato"/>
              </a:rPr>
              <a:t>If you do that, you will join me and get kicked out of the school.</a:t>
            </a:r>
            <a:endParaRPr sz="1800">
              <a:latin typeface="Lato"/>
              <a:ea typeface="Lato"/>
              <a:cs typeface="Lato"/>
              <a:sym typeface="Lato"/>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CA" sz="2200"/>
              <a:t>Classes: Copy Constructors </a:t>
            </a:r>
            <a:endParaRPr sz="2200"/>
          </a:p>
        </p:txBody>
      </p:sp>
      <p:sp>
        <p:nvSpPr>
          <p:cNvPr id="2393" name="Google Shape;2393;p2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Therefore, you will need to write you own copy constructor, manually create a deep copy for the pointer.</a:t>
            </a:r>
            <a:endParaRPr/>
          </a:p>
          <a:p>
            <a:pPr indent="-342900" lvl="0" marL="457200" rtl="0" algn="l">
              <a:spcBef>
                <a:spcPts val="0"/>
              </a:spcBef>
              <a:spcAft>
                <a:spcPts val="0"/>
              </a:spcAft>
              <a:buSzPts val="1800"/>
              <a:buChar char="●"/>
            </a:pPr>
            <a:r>
              <a:rPr lang="en-CA"/>
              <a:t>Syntax: </a:t>
            </a:r>
            <a:endParaRPr/>
          </a:p>
        </p:txBody>
      </p:sp>
      <p:pic>
        <p:nvPicPr>
          <p:cNvPr id="2394" name="Google Shape;2394;p207"/>
          <p:cNvPicPr preferRelativeResize="0"/>
          <p:nvPr/>
        </p:nvPicPr>
        <p:blipFill>
          <a:blip r:embed="rId3">
            <a:alphaModFix/>
          </a:blip>
          <a:stretch>
            <a:fillRect/>
          </a:stretch>
        </p:blipFill>
        <p:spPr>
          <a:xfrm>
            <a:off x="2488150" y="2378313"/>
            <a:ext cx="4838700" cy="10062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p2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a:t>
            </a:r>
            <a:endParaRPr/>
          </a:p>
        </p:txBody>
      </p:sp>
      <p:sp>
        <p:nvSpPr>
          <p:cNvPr id="2400" name="Google Shape;2400;p208"/>
          <p:cNvSpPr txBox="1"/>
          <p:nvPr>
            <p:ph idx="1" type="body"/>
          </p:nvPr>
        </p:nvSpPr>
        <p:spPr>
          <a:xfrm>
            <a:off x="4594800" y="1422825"/>
            <a:ext cx="38232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Problems?</a:t>
            </a:r>
            <a:endParaRPr/>
          </a:p>
          <a:p>
            <a:pPr indent="-342900" lvl="0" marL="457200" rtl="0" algn="l">
              <a:spcBef>
                <a:spcPts val="0"/>
              </a:spcBef>
              <a:spcAft>
                <a:spcPts val="0"/>
              </a:spcAft>
              <a:buSzPts val="1800"/>
              <a:buChar char="●"/>
            </a:pPr>
            <a:r>
              <a:rPr lang="en-CA"/>
              <a:t>You have allocated new memory on the heap…</a:t>
            </a:r>
            <a:endParaRPr/>
          </a:p>
          <a:p>
            <a:pPr indent="-342900" lvl="0" marL="457200" rtl="0" algn="l">
              <a:spcBef>
                <a:spcPts val="0"/>
              </a:spcBef>
              <a:spcAft>
                <a:spcPts val="0"/>
              </a:spcAft>
              <a:buSzPts val="1800"/>
              <a:buChar char="●"/>
            </a:pPr>
            <a:r>
              <a:rPr lang="en-CA"/>
              <a:t>You also need to write you own destructor to ensure there is no </a:t>
            </a:r>
            <a:r>
              <a:rPr lang="en-CA">
                <a:solidFill>
                  <a:srgbClr val="FF0000"/>
                </a:solidFill>
              </a:rPr>
              <a:t>memory leaks</a:t>
            </a:r>
            <a:r>
              <a:rPr lang="en-CA"/>
              <a:t>!</a:t>
            </a:r>
            <a:endParaRPr/>
          </a:p>
        </p:txBody>
      </p:sp>
      <p:pic>
        <p:nvPicPr>
          <p:cNvPr id="2401" name="Google Shape;2401;p208"/>
          <p:cNvPicPr preferRelativeResize="0"/>
          <p:nvPr/>
        </p:nvPicPr>
        <p:blipFill>
          <a:blip r:embed="rId3">
            <a:alphaModFix/>
          </a:blip>
          <a:stretch>
            <a:fillRect/>
          </a:stretch>
        </p:blipFill>
        <p:spPr>
          <a:xfrm>
            <a:off x="727650" y="1422825"/>
            <a:ext cx="3867150" cy="219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0">
                                            <p:txEl>
                                              <p:pRg end="0" st="0"/>
                                            </p:txEl>
                                          </p:spTgt>
                                        </p:tgtEl>
                                        <p:attrNameLst>
                                          <p:attrName>style.visibility</p:attrName>
                                        </p:attrNameLst>
                                      </p:cBhvr>
                                      <p:to>
                                        <p:strVal val="visible"/>
                                      </p:to>
                                    </p:set>
                                    <p:animEffect filter="fade" transition="in">
                                      <p:cBhvr>
                                        <p:cTn dur="1000"/>
                                        <p:tgtEl>
                                          <p:spTgt spid="24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0">
                                            <p:txEl>
                                              <p:pRg end="1" st="1"/>
                                            </p:txEl>
                                          </p:spTgt>
                                        </p:tgtEl>
                                        <p:attrNameLst>
                                          <p:attrName>style.visibility</p:attrName>
                                        </p:attrNameLst>
                                      </p:cBhvr>
                                      <p:to>
                                        <p:strVal val="visible"/>
                                      </p:to>
                                    </p:set>
                                    <p:animEffect filter="fade" transition="in">
                                      <p:cBhvr>
                                        <p:cTn dur="1000"/>
                                        <p:tgtEl>
                                          <p:spTgt spid="24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0">
                                            <p:txEl>
                                              <p:pRg end="2" st="2"/>
                                            </p:txEl>
                                          </p:spTgt>
                                        </p:tgtEl>
                                        <p:attrNameLst>
                                          <p:attrName>style.visibility</p:attrName>
                                        </p:attrNameLst>
                                      </p:cBhvr>
                                      <p:to>
                                        <p:strVal val="visible"/>
                                      </p:to>
                                    </p:set>
                                    <p:animEffect filter="fade" transition="in">
                                      <p:cBhvr>
                                        <p:cTn dur="1000"/>
                                        <p:tgtEl>
                                          <p:spTgt spid="240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2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a:t>
            </a:r>
            <a:endParaRPr/>
          </a:p>
        </p:txBody>
      </p:sp>
      <p:sp>
        <p:nvSpPr>
          <p:cNvPr id="2407" name="Google Shape;2407;p209"/>
          <p:cNvSpPr txBox="1"/>
          <p:nvPr>
            <p:ph idx="1" type="body"/>
          </p:nvPr>
        </p:nvSpPr>
        <p:spPr>
          <a:xfrm>
            <a:off x="4699575" y="1422825"/>
            <a:ext cx="3718500" cy="291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CA"/>
              <a:t>Any more problems?</a:t>
            </a:r>
            <a:endParaRPr/>
          </a:p>
          <a:p>
            <a:pPr indent="-342900" lvl="0" marL="457200" rtl="0" algn="l">
              <a:spcBef>
                <a:spcPts val="0"/>
              </a:spcBef>
              <a:spcAft>
                <a:spcPts val="0"/>
              </a:spcAft>
              <a:buSzPts val="1800"/>
              <a:buChar char="●"/>
            </a:pPr>
            <a:r>
              <a:rPr lang="en-CA"/>
              <a:t>Copy constructor is only used when you </a:t>
            </a:r>
            <a:r>
              <a:rPr lang="en-CA">
                <a:solidFill>
                  <a:srgbClr val="FF0000"/>
                </a:solidFill>
              </a:rPr>
              <a:t>declare and initiate</a:t>
            </a:r>
            <a:r>
              <a:rPr lang="en-CA"/>
              <a:t> at the same time (student b = a;)</a:t>
            </a:r>
            <a:endParaRPr/>
          </a:p>
          <a:p>
            <a:pPr indent="-342900" lvl="0" marL="457200" rtl="0" algn="l">
              <a:spcBef>
                <a:spcPts val="0"/>
              </a:spcBef>
              <a:spcAft>
                <a:spcPts val="0"/>
              </a:spcAft>
              <a:buSzPts val="1800"/>
              <a:buChar char="●"/>
            </a:pPr>
            <a:r>
              <a:rPr lang="en-CA"/>
              <a:t>It won’t be called if you do something like:</a:t>
            </a:r>
            <a:endParaRPr/>
          </a:p>
          <a:p>
            <a:pPr indent="0" lvl="0" marL="457200" rtl="0" algn="l">
              <a:spcBef>
                <a:spcPts val="1200"/>
              </a:spcBef>
              <a:spcAft>
                <a:spcPts val="0"/>
              </a:spcAft>
              <a:buNone/>
            </a:pPr>
            <a:r>
              <a:rPr lang="en-CA"/>
              <a:t>student</a:t>
            </a:r>
            <a:r>
              <a:rPr lang="en-CA"/>
              <a:t> b;</a:t>
            </a:r>
            <a:endParaRPr/>
          </a:p>
          <a:p>
            <a:pPr indent="0" lvl="0" marL="457200" rtl="0" algn="l">
              <a:spcBef>
                <a:spcPts val="0"/>
              </a:spcBef>
              <a:spcAft>
                <a:spcPts val="1200"/>
              </a:spcAft>
              <a:buNone/>
            </a:pPr>
            <a:r>
              <a:rPr lang="en-CA"/>
              <a:t>b</a:t>
            </a:r>
            <a:r>
              <a:rPr lang="en-CA"/>
              <a:t> = a;</a:t>
            </a:r>
            <a:endParaRPr/>
          </a:p>
        </p:txBody>
      </p:sp>
      <p:pic>
        <p:nvPicPr>
          <p:cNvPr id="2408" name="Google Shape;2408;p209"/>
          <p:cNvPicPr preferRelativeResize="0"/>
          <p:nvPr/>
        </p:nvPicPr>
        <p:blipFill>
          <a:blip r:embed="rId3">
            <a:alphaModFix/>
          </a:blip>
          <a:stretch>
            <a:fillRect/>
          </a:stretch>
        </p:blipFill>
        <p:spPr>
          <a:xfrm>
            <a:off x="727638" y="1422813"/>
            <a:ext cx="3971925" cy="27908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a:t>
            </a:r>
            <a:endParaRPr/>
          </a:p>
        </p:txBody>
      </p:sp>
      <p:sp>
        <p:nvSpPr>
          <p:cNvPr id="2414" name="Google Shape;2414;p210"/>
          <p:cNvSpPr txBox="1"/>
          <p:nvPr>
            <p:ph idx="1" type="body"/>
          </p:nvPr>
        </p:nvSpPr>
        <p:spPr>
          <a:xfrm>
            <a:off x="4329900" y="1422825"/>
            <a:ext cx="40881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Just the same as the copy constructor that we just declared and defined.</a:t>
            </a:r>
            <a:endParaRPr/>
          </a:p>
          <a:p>
            <a:pPr indent="-342900" lvl="0" marL="457200" rtl="0" algn="l">
              <a:spcBef>
                <a:spcPts val="0"/>
              </a:spcBef>
              <a:spcAft>
                <a:spcPts val="0"/>
              </a:spcAft>
              <a:buSzPts val="1800"/>
              <a:buChar char="●"/>
            </a:pPr>
            <a:r>
              <a:rPr lang="en-CA"/>
              <a:t>We are returning void, is there a problem with that?</a:t>
            </a:r>
            <a:endParaRPr/>
          </a:p>
          <a:p>
            <a:pPr indent="-342900" lvl="0" marL="457200" rtl="0" algn="l">
              <a:spcBef>
                <a:spcPts val="0"/>
              </a:spcBef>
              <a:spcAft>
                <a:spcPts val="0"/>
              </a:spcAft>
              <a:buSzPts val="1800"/>
              <a:buChar char="●"/>
            </a:pPr>
            <a:r>
              <a:rPr lang="en-CA"/>
              <a:t>What if we are doing c = b = a?</a:t>
            </a:r>
            <a:endParaRPr/>
          </a:p>
        </p:txBody>
      </p:sp>
      <p:pic>
        <p:nvPicPr>
          <p:cNvPr id="2415" name="Google Shape;2415;p210"/>
          <p:cNvPicPr preferRelativeResize="0"/>
          <p:nvPr/>
        </p:nvPicPr>
        <p:blipFill>
          <a:blip r:embed="rId3">
            <a:alphaModFix/>
          </a:blip>
          <a:stretch>
            <a:fillRect/>
          </a:stretch>
        </p:blipFill>
        <p:spPr>
          <a:xfrm>
            <a:off x="729450" y="1422813"/>
            <a:ext cx="3600450" cy="111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4">
                                            <p:txEl>
                                              <p:pRg end="0" st="0"/>
                                            </p:txEl>
                                          </p:spTgt>
                                        </p:tgtEl>
                                        <p:attrNameLst>
                                          <p:attrName>style.visibility</p:attrName>
                                        </p:attrNameLst>
                                      </p:cBhvr>
                                      <p:to>
                                        <p:strVal val="visible"/>
                                      </p:to>
                                    </p:set>
                                    <p:animEffect filter="fade" transition="in">
                                      <p:cBhvr>
                                        <p:cTn dur="1000"/>
                                        <p:tgtEl>
                                          <p:spTgt spid="24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4">
                                            <p:txEl>
                                              <p:pRg end="1" st="1"/>
                                            </p:txEl>
                                          </p:spTgt>
                                        </p:tgtEl>
                                        <p:attrNameLst>
                                          <p:attrName>style.visibility</p:attrName>
                                        </p:attrNameLst>
                                      </p:cBhvr>
                                      <p:to>
                                        <p:strVal val="visible"/>
                                      </p:to>
                                    </p:set>
                                    <p:animEffect filter="fade" transition="in">
                                      <p:cBhvr>
                                        <p:cTn dur="1000"/>
                                        <p:tgtEl>
                                          <p:spTgt spid="24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4">
                                            <p:txEl>
                                              <p:pRg end="2" st="2"/>
                                            </p:txEl>
                                          </p:spTgt>
                                        </p:tgtEl>
                                        <p:attrNameLst>
                                          <p:attrName>style.visibility</p:attrName>
                                        </p:attrNameLst>
                                      </p:cBhvr>
                                      <p:to>
                                        <p:strVal val="visible"/>
                                      </p:to>
                                    </p:set>
                                    <p:animEffect filter="fade" transition="in">
                                      <p:cBhvr>
                                        <p:cTn dur="1000"/>
                                        <p:tgtEl>
                                          <p:spTgt spid="24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9" name="Shape 2419"/>
        <p:cNvGrpSpPr/>
        <p:nvPr/>
      </p:nvGrpSpPr>
      <p:grpSpPr>
        <a:xfrm>
          <a:off x="0" y="0"/>
          <a:ext cx="0" cy="0"/>
          <a:chOff x="0" y="0"/>
          <a:chExt cx="0" cy="0"/>
        </a:xfrm>
      </p:grpSpPr>
      <p:sp>
        <p:nvSpPr>
          <p:cNvPr id="2420" name="Google Shape;2420;p2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Utilize Operator Overloading on ‘=’</a:t>
            </a:r>
            <a:endParaRPr/>
          </a:p>
        </p:txBody>
      </p:sp>
      <p:sp>
        <p:nvSpPr>
          <p:cNvPr id="2421" name="Google Shape;2421;p211"/>
          <p:cNvSpPr txBox="1"/>
          <p:nvPr>
            <p:ph idx="1" type="body"/>
          </p:nvPr>
        </p:nvSpPr>
        <p:spPr>
          <a:xfrm>
            <a:off x="729450" y="1422825"/>
            <a:ext cx="7688700" cy="3167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CA"/>
              <a:t>To account for the situation mentioned previously, we have to overload the operator “=” in order for it to work the </a:t>
            </a:r>
            <a:r>
              <a:rPr lang="en-CA"/>
              <a:t>way it is intended to.</a:t>
            </a:r>
            <a:endParaRPr/>
          </a:p>
          <a:p>
            <a:pPr indent="-342900" lvl="0" marL="457200" rtl="0" algn="l">
              <a:spcBef>
                <a:spcPts val="0"/>
              </a:spcBef>
              <a:spcAft>
                <a:spcPts val="0"/>
              </a:spcAft>
              <a:buSzPts val="1800"/>
              <a:buChar char="●"/>
            </a:pPr>
            <a:r>
              <a:rPr lang="en-CA"/>
              <a:t>Although we are only covering overloading the “=” operator, you can overload most of the operators for the class you want, but you can do it only within the class.</a:t>
            </a:r>
            <a:endParaRPr/>
          </a:p>
          <a:p>
            <a:pPr indent="-342900" lvl="0" marL="457200" rtl="0" algn="l">
              <a:spcBef>
                <a:spcPts val="0"/>
              </a:spcBef>
              <a:spcAft>
                <a:spcPts val="0"/>
              </a:spcAft>
              <a:buSzPts val="1800"/>
              <a:buChar char="●"/>
            </a:pPr>
            <a:r>
              <a:rPr lang="en-CA"/>
              <a:t>It could also be helpful with some of the algorithm in the STL (covered later), for example, if you have overloaded the “&lt;” operator, you can use the function “sort” to sort a vector of objects of the class with the “&lt;” operator overloaded, in the way you define it to be.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2840"/>
              <a:t>Motivation</a:t>
            </a:r>
            <a:endParaRPr sz="2840"/>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CA" sz="2300"/>
              <a:t>To provide summer activities for ECE students</a:t>
            </a:r>
            <a:endParaRPr sz="2300"/>
          </a:p>
          <a:p>
            <a:pPr indent="-374650" lvl="0" marL="457200" rtl="0" algn="l">
              <a:spcBef>
                <a:spcPts val="0"/>
              </a:spcBef>
              <a:spcAft>
                <a:spcPts val="0"/>
              </a:spcAft>
              <a:buSzPts val="2300"/>
              <a:buChar char="●"/>
            </a:pPr>
            <a:r>
              <a:rPr lang="en-CA" sz="2300"/>
              <a:t>To review materials in APS105</a:t>
            </a:r>
            <a:endParaRPr sz="2300"/>
          </a:p>
          <a:p>
            <a:pPr indent="-374650" lvl="0" marL="457200" rtl="0" algn="l">
              <a:spcBef>
                <a:spcPts val="0"/>
              </a:spcBef>
              <a:spcAft>
                <a:spcPts val="0"/>
              </a:spcAft>
              <a:buSzPts val="2300"/>
              <a:buChar char="●"/>
            </a:pPr>
            <a:r>
              <a:rPr lang="en-CA" sz="2300"/>
              <a:t>To prepare for ECE244 &amp; ECE297</a:t>
            </a:r>
            <a:endParaRPr sz="2300"/>
          </a:p>
          <a:p>
            <a:pPr indent="-374650" lvl="0" marL="457200" rtl="0" algn="l">
              <a:spcBef>
                <a:spcPts val="0"/>
              </a:spcBef>
              <a:spcAft>
                <a:spcPts val="0"/>
              </a:spcAft>
              <a:buSzPts val="2300"/>
              <a:buChar char="●"/>
            </a:pPr>
            <a:r>
              <a:rPr lang="en-CA" sz="2300"/>
              <a:t>To have fun!</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2D Array using Pointers</a:t>
            </a:r>
            <a:endParaRPr/>
          </a:p>
        </p:txBody>
      </p:sp>
      <p:sp>
        <p:nvSpPr>
          <p:cNvPr id="350" name="Google Shape;350;p32"/>
          <p:cNvSpPr txBox="1"/>
          <p:nvPr>
            <p:ph idx="1" type="body"/>
          </p:nvPr>
        </p:nvSpPr>
        <p:spPr>
          <a:xfrm>
            <a:off x="6038275" y="1422825"/>
            <a:ext cx="2379900" cy="3360000"/>
          </a:xfrm>
          <a:prstGeom prst="rect">
            <a:avLst/>
          </a:prstGeom>
          <a:solidFill>
            <a:schemeClr val="accent6"/>
          </a:solid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CA"/>
              <a:t>When you don’t know the size of the array, you can dynamically </a:t>
            </a:r>
            <a:r>
              <a:rPr lang="en-CA"/>
              <a:t>allocate</a:t>
            </a:r>
            <a:r>
              <a:rPr lang="en-CA"/>
              <a:t> memory location using pointers.</a:t>
            </a:r>
            <a:endParaRPr/>
          </a:p>
          <a:p>
            <a:pPr indent="0" lvl="0" marL="0" rtl="0" algn="l">
              <a:spcBef>
                <a:spcPts val="1200"/>
              </a:spcBef>
              <a:spcAft>
                <a:spcPts val="1200"/>
              </a:spcAft>
              <a:buNone/>
            </a:pPr>
            <a:r>
              <a:rPr lang="en-CA"/>
              <a:t>If you dynamically allocate memory, you always need to free them before the program ends</a:t>
            </a:r>
            <a:endParaRPr/>
          </a:p>
        </p:txBody>
      </p:sp>
      <p:pic>
        <p:nvPicPr>
          <p:cNvPr id="351" name="Google Shape;351;p32"/>
          <p:cNvPicPr preferRelativeResize="0"/>
          <p:nvPr/>
        </p:nvPicPr>
        <p:blipFill>
          <a:blip r:embed="rId3">
            <a:alphaModFix/>
          </a:blip>
          <a:stretch>
            <a:fillRect/>
          </a:stretch>
        </p:blipFill>
        <p:spPr>
          <a:xfrm>
            <a:off x="729450" y="1422825"/>
            <a:ext cx="5308824" cy="33599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5" name="Shape 2425"/>
        <p:cNvGrpSpPr/>
        <p:nvPr/>
      </p:nvGrpSpPr>
      <p:grpSpPr>
        <a:xfrm>
          <a:off x="0" y="0"/>
          <a:ext cx="0" cy="0"/>
          <a:chOff x="0" y="0"/>
          <a:chExt cx="0" cy="0"/>
        </a:xfrm>
      </p:grpSpPr>
      <p:sp>
        <p:nvSpPr>
          <p:cNvPr id="2426" name="Google Shape;2426;p2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a:t>
            </a:r>
            <a:endParaRPr/>
          </a:p>
        </p:txBody>
      </p:sp>
      <p:pic>
        <p:nvPicPr>
          <p:cNvPr id="2427" name="Google Shape;2427;p212"/>
          <p:cNvPicPr preferRelativeResize="0"/>
          <p:nvPr/>
        </p:nvPicPr>
        <p:blipFill>
          <a:blip r:embed="rId4">
            <a:alphaModFix/>
          </a:blip>
          <a:stretch>
            <a:fillRect/>
          </a:stretch>
        </p:blipFill>
        <p:spPr>
          <a:xfrm>
            <a:off x="1171425" y="2019075"/>
            <a:ext cx="6801150" cy="1105350"/>
          </a:xfrm>
          <a:prstGeom prst="rect">
            <a:avLst/>
          </a:prstGeom>
          <a:noFill/>
          <a:ln>
            <a:noFill/>
          </a:ln>
        </p:spPr>
      </p:pic>
      <p:pic>
        <p:nvPicPr>
          <p:cNvPr id="2428" name="Google Shape;2428;p212"/>
          <p:cNvPicPr preferRelativeResize="0"/>
          <p:nvPr/>
        </p:nvPicPr>
        <p:blipFill>
          <a:blip r:embed="rId5">
            <a:alphaModFix/>
          </a:blip>
          <a:stretch>
            <a:fillRect/>
          </a:stretch>
        </p:blipFill>
        <p:spPr>
          <a:xfrm>
            <a:off x="1144200" y="3413800"/>
            <a:ext cx="6855575" cy="297422"/>
          </a:xfrm>
          <a:prstGeom prst="rect">
            <a:avLst/>
          </a:prstGeom>
          <a:noFill/>
          <a:ln>
            <a:noFill/>
          </a:ln>
        </p:spPr>
      </p:pic>
      <p:sp>
        <p:nvSpPr>
          <p:cNvPr id="2429" name="Google Shape;2429;p212"/>
          <p:cNvSpPr txBox="1"/>
          <p:nvPr>
            <p:ph idx="1" type="body"/>
          </p:nvPr>
        </p:nvSpPr>
        <p:spPr>
          <a:xfrm>
            <a:off x="729450" y="1422825"/>
            <a:ext cx="3846300" cy="316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Simple, easy, efficient.</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2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Operator Overloading: this</a:t>
            </a:r>
            <a:endParaRPr/>
          </a:p>
        </p:txBody>
      </p:sp>
      <p:sp>
        <p:nvSpPr>
          <p:cNvPr id="2435" name="Google Shape;2435;p2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a:t>
            </a:r>
            <a:r>
              <a:rPr lang="en-CA"/>
              <a:t>this”</a:t>
            </a:r>
            <a:r>
              <a:rPr lang="en-CA"/>
              <a:t> is a keyword that specifically refers to a pointer to the object that uses this pointer. </a:t>
            </a:r>
            <a:endParaRPr/>
          </a:p>
          <a:p>
            <a:pPr indent="-342900" lvl="0" marL="457200" rtl="0" algn="l">
              <a:spcBef>
                <a:spcPts val="0"/>
              </a:spcBef>
              <a:spcAft>
                <a:spcPts val="0"/>
              </a:spcAft>
              <a:buSzPts val="1800"/>
              <a:buChar char="●"/>
            </a:pPr>
            <a:r>
              <a:rPr lang="en-CA"/>
              <a:t>It is used in member functions to refer to the object itself, which has its use under a lot of circumstances.</a:t>
            </a:r>
            <a:endParaRPr/>
          </a:p>
          <a:p>
            <a:pPr indent="-342900" lvl="0" marL="457200" rtl="0" algn="l">
              <a:spcBef>
                <a:spcPts val="0"/>
              </a:spcBef>
              <a:spcAft>
                <a:spcPts val="0"/>
              </a:spcAft>
              <a:buSzPts val="1800"/>
              <a:buChar char="●"/>
            </a:pPr>
            <a:r>
              <a:rPr lang="en-CA"/>
              <a:t>In the previous example, if we want c to actually copy b, we will need the the operator “=” to return b.</a:t>
            </a:r>
            <a:endParaRPr/>
          </a:p>
          <a:p>
            <a:pPr indent="-342900" lvl="0" marL="457200" rtl="0" algn="l">
              <a:spcBef>
                <a:spcPts val="0"/>
              </a:spcBef>
              <a:spcAft>
                <a:spcPts val="0"/>
              </a:spcAft>
              <a:buSzPts val="1800"/>
              <a:buChar char="●"/>
            </a:pPr>
            <a:r>
              <a:rPr lang="en-CA"/>
              <a:t>How do you address b itself in a member function of b?</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2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a:t>
            </a:r>
            <a:endParaRPr/>
          </a:p>
        </p:txBody>
      </p:sp>
      <p:sp>
        <p:nvSpPr>
          <p:cNvPr id="2441" name="Google Shape;2441;p214"/>
          <p:cNvSpPr txBox="1"/>
          <p:nvPr>
            <p:ph idx="1" type="body"/>
          </p:nvPr>
        </p:nvSpPr>
        <p:spPr>
          <a:xfrm>
            <a:off x="4572000" y="1422825"/>
            <a:ext cx="3846000" cy="291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Returning by reference</a:t>
            </a:r>
            <a:endParaRPr/>
          </a:p>
          <a:p>
            <a:pPr indent="-342900" lvl="0" marL="457200" rtl="0" algn="l">
              <a:spcBef>
                <a:spcPts val="0"/>
              </a:spcBef>
              <a:spcAft>
                <a:spcPts val="0"/>
              </a:spcAft>
              <a:buSzPts val="1800"/>
              <a:buChar char="●"/>
            </a:pPr>
            <a:r>
              <a:rPr lang="en-CA"/>
              <a:t>Dereferencing “this” pointer for it to return to the actual object it points to.</a:t>
            </a:r>
            <a:endParaRPr/>
          </a:p>
          <a:p>
            <a:pPr indent="-342900" lvl="0" marL="457200" rtl="0" algn="l">
              <a:spcBef>
                <a:spcPts val="0"/>
              </a:spcBef>
              <a:spcAft>
                <a:spcPts val="0"/>
              </a:spcAft>
              <a:buSzPts val="1800"/>
              <a:buChar char="●"/>
            </a:pPr>
            <a:r>
              <a:rPr lang="en-CA"/>
              <a:t>What happens if it does not return by reference?</a:t>
            </a:r>
            <a:endParaRPr/>
          </a:p>
        </p:txBody>
      </p:sp>
      <p:pic>
        <p:nvPicPr>
          <p:cNvPr id="2442" name="Google Shape;2442;p214"/>
          <p:cNvPicPr preferRelativeResize="0"/>
          <p:nvPr/>
        </p:nvPicPr>
        <p:blipFill>
          <a:blip r:embed="rId3">
            <a:alphaModFix/>
          </a:blip>
          <a:stretch>
            <a:fillRect/>
          </a:stretch>
        </p:blipFill>
        <p:spPr>
          <a:xfrm>
            <a:off x="727650" y="1422825"/>
            <a:ext cx="3581400" cy="1276350"/>
          </a:xfrm>
          <a:prstGeom prst="rect">
            <a:avLst/>
          </a:prstGeom>
          <a:noFill/>
          <a:ln>
            <a:noFill/>
          </a:ln>
        </p:spPr>
      </p:pic>
      <p:sp>
        <p:nvSpPr>
          <p:cNvPr id="2443" name="Google Shape;2443;p214"/>
          <p:cNvSpPr/>
          <p:nvPr/>
        </p:nvSpPr>
        <p:spPr>
          <a:xfrm>
            <a:off x="635450" y="1383075"/>
            <a:ext cx="740100" cy="224400"/>
          </a:xfrm>
          <a:prstGeom prst="ellipse">
            <a:avLst/>
          </a:prstGeom>
          <a:solidFill>
            <a:srgbClr val="E9EDEE">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444" name="Google Shape;2444;p214"/>
          <p:cNvSpPr/>
          <p:nvPr/>
        </p:nvSpPr>
        <p:spPr>
          <a:xfrm>
            <a:off x="1540050" y="2340000"/>
            <a:ext cx="396300" cy="156900"/>
          </a:xfrm>
          <a:prstGeom prst="ellipse">
            <a:avLst/>
          </a:prstGeom>
          <a:solidFill>
            <a:srgbClr val="E9EDEE">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1">
                                            <p:txEl>
                                              <p:pRg end="0" st="0"/>
                                            </p:txEl>
                                          </p:spTgt>
                                        </p:tgtEl>
                                        <p:attrNameLst>
                                          <p:attrName>style.visibility</p:attrName>
                                        </p:attrNameLst>
                                      </p:cBhvr>
                                      <p:to>
                                        <p:strVal val="visible"/>
                                      </p:to>
                                    </p:set>
                                    <p:animEffect filter="fade" transition="in">
                                      <p:cBhvr>
                                        <p:cTn dur="1000"/>
                                        <p:tgtEl>
                                          <p:spTgt spid="24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1">
                                            <p:txEl>
                                              <p:pRg end="1" st="1"/>
                                            </p:txEl>
                                          </p:spTgt>
                                        </p:tgtEl>
                                        <p:attrNameLst>
                                          <p:attrName>style.visibility</p:attrName>
                                        </p:attrNameLst>
                                      </p:cBhvr>
                                      <p:to>
                                        <p:strVal val="visible"/>
                                      </p:to>
                                    </p:set>
                                    <p:animEffect filter="fade" transition="in">
                                      <p:cBhvr>
                                        <p:cTn dur="1000"/>
                                        <p:tgtEl>
                                          <p:spTgt spid="24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1">
                                            <p:txEl>
                                              <p:pRg end="2" st="2"/>
                                            </p:txEl>
                                          </p:spTgt>
                                        </p:tgtEl>
                                        <p:attrNameLst>
                                          <p:attrName>style.visibility</p:attrName>
                                        </p:attrNameLst>
                                      </p:cBhvr>
                                      <p:to>
                                        <p:strVal val="visible"/>
                                      </p:to>
                                    </p:set>
                                    <p:animEffect filter="fade" transition="in">
                                      <p:cBhvr>
                                        <p:cTn dur="1000"/>
                                        <p:tgtEl>
                                          <p:spTgt spid="244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sp>
        <p:nvSpPr>
          <p:cNvPr id="2449" name="Google Shape;2449;p2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Rule of Three</a:t>
            </a:r>
            <a:endParaRPr/>
          </a:p>
        </p:txBody>
      </p:sp>
      <p:sp>
        <p:nvSpPr>
          <p:cNvPr id="2450" name="Google Shape;2450;p2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If a class requires one of the following three:</a:t>
            </a:r>
            <a:endParaRPr/>
          </a:p>
          <a:p>
            <a:pPr indent="-342900" lvl="0" marL="457200" rtl="0" algn="l">
              <a:spcBef>
                <a:spcPts val="1200"/>
              </a:spcBef>
              <a:spcAft>
                <a:spcPts val="0"/>
              </a:spcAft>
              <a:buSzPts val="1800"/>
              <a:buChar char="●"/>
            </a:pPr>
            <a:r>
              <a:rPr lang="en-CA"/>
              <a:t>User-defined destructor</a:t>
            </a:r>
            <a:endParaRPr/>
          </a:p>
          <a:p>
            <a:pPr indent="-342900" lvl="0" marL="457200" rtl="0" algn="l">
              <a:spcBef>
                <a:spcPts val="0"/>
              </a:spcBef>
              <a:spcAft>
                <a:spcPts val="0"/>
              </a:spcAft>
              <a:buSzPts val="1800"/>
              <a:buChar char="●"/>
            </a:pPr>
            <a:r>
              <a:rPr lang="en-CA"/>
              <a:t>User-defined copy constructor</a:t>
            </a:r>
            <a:endParaRPr/>
          </a:p>
          <a:p>
            <a:pPr indent="-342900" lvl="0" marL="457200" rtl="0" algn="l">
              <a:spcBef>
                <a:spcPts val="0"/>
              </a:spcBef>
              <a:spcAft>
                <a:spcPts val="0"/>
              </a:spcAft>
              <a:buSzPts val="1800"/>
              <a:buChar char="●"/>
            </a:pPr>
            <a:r>
              <a:rPr lang="en-CA"/>
              <a:t>User-defined assignment operator</a:t>
            </a:r>
            <a:endParaRPr/>
          </a:p>
          <a:p>
            <a:pPr indent="0" lvl="0" marL="0" rtl="0" algn="l">
              <a:spcBef>
                <a:spcPts val="1200"/>
              </a:spcBef>
              <a:spcAft>
                <a:spcPts val="0"/>
              </a:spcAft>
              <a:buNone/>
            </a:pPr>
            <a:r>
              <a:rPr lang="en-CA"/>
              <a:t>It almost certainly requires all three.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sp>
        <p:nvSpPr>
          <p:cNvPr id="2455" name="Google Shape;2455;p2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 Code</a:t>
            </a:r>
            <a:endParaRPr/>
          </a:p>
        </p:txBody>
      </p:sp>
      <p:sp>
        <p:nvSpPr>
          <p:cNvPr id="2456" name="Google Shape;2456;p2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sz="2200" u="sng">
                <a:solidFill>
                  <a:schemeClr val="hlink"/>
                </a:solidFill>
                <a:hlinkClick r:id="rId3"/>
              </a:rPr>
              <a:t>https://codeboard.io/projects/390783</a:t>
            </a:r>
            <a:endParaRPr sz="2200"/>
          </a:p>
          <a:p>
            <a:pPr indent="-342900" lvl="0" marL="457200" rtl="0" algn="l">
              <a:spcBef>
                <a:spcPts val="1200"/>
              </a:spcBef>
              <a:spcAft>
                <a:spcPts val="0"/>
              </a:spcAft>
              <a:buSzPts val="1800"/>
              <a:buChar char="●"/>
            </a:pPr>
            <a:r>
              <a:rPr b="1" lang="en-CA"/>
              <a:t>This is not an activity</a:t>
            </a:r>
            <a:r>
              <a:rPr lang="en-CA"/>
              <a:t>, just a link to code for overloaded operators and copy constructors for you to play around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0" name="Shape 2460"/>
        <p:cNvGrpSpPr/>
        <p:nvPr/>
      </p:nvGrpSpPr>
      <p:grpSpPr>
        <a:xfrm>
          <a:off x="0" y="0"/>
          <a:ext cx="0" cy="0"/>
          <a:chOff x="0" y="0"/>
          <a:chExt cx="0" cy="0"/>
        </a:xfrm>
      </p:grpSpPr>
      <p:sp>
        <p:nvSpPr>
          <p:cNvPr id="2461" name="Google Shape;2461;p2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a:t>
            </a:r>
            <a:endParaRPr/>
          </a:p>
        </p:txBody>
      </p:sp>
      <p:sp>
        <p:nvSpPr>
          <p:cNvPr id="2462" name="Google Shape;2462;p2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You are having a good time coding in SF1013 at Saturday 4am, haven’t left the building in the past 12 hours. Now you are about to finish, with only one class definition left to do.</a:t>
            </a:r>
            <a:endParaRPr/>
          </a:p>
          <a:p>
            <a:pPr indent="-342900" lvl="0" marL="457200" rtl="0" algn="l">
              <a:spcBef>
                <a:spcPts val="0"/>
              </a:spcBef>
              <a:spcAft>
                <a:spcPts val="0"/>
              </a:spcAft>
              <a:buSzPts val="1800"/>
              <a:buChar char="●"/>
            </a:pPr>
            <a:r>
              <a:rPr lang="en-CA"/>
              <a:t>You suddenly realize that you need to manually define your copy constructor for this class. </a:t>
            </a:r>
            <a:endParaRPr/>
          </a:p>
          <a:p>
            <a:pPr indent="-342900" lvl="0" marL="457200" rtl="0" algn="l">
              <a:spcBef>
                <a:spcPts val="0"/>
              </a:spcBef>
              <a:spcAft>
                <a:spcPts val="0"/>
              </a:spcAft>
              <a:buSzPts val="1800"/>
              <a:buChar char="●"/>
            </a:pPr>
            <a:r>
              <a:rPr lang="en-CA"/>
              <a:t>What else is there that you need to do before you can go home and have a nice and long sleep?</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2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Standard Template Library (STL)</a:t>
            </a:r>
            <a:endParaRPr/>
          </a:p>
        </p:txBody>
      </p:sp>
      <p:sp>
        <p:nvSpPr>
          <p:cNvPr id="2468" name="Google Shape;2468;p2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STL  is a library that contains </a:t>
            </a:r>
            <a:r>
              <a:rPr b="1" lang="en-CA"/>
              <a:t>template classes </a:t>
            </a:r>
            <a:r>
              <a:rPr lang="en-CA"/>
              <a:t>and </a:t>
            </a:r>
            <a:r>
              <a:rPr b="1" lang="en-CA"/>
              <a:t>template functions</a:t>
            </a:r>
            <a:endParaRPr b="1"/>
          </a:p>
          <a:p>
            <a:pPr indent="0" lvl="0" marL="0" rtl="0" algn="l">
              <a:spcBef>
                <a:spcPts val="1200"/>
              </a:spcBef>
              <a:spcAft>
                <a:spcPts val="0"/>
              </a:spcAft>
              <a:buNone/>
            </a:pPr>
            <a:r>
              <a:rPr lang="en-CA"/>
              <a:t>It includes </a:t>
            </a:r>
            <a:endParaRPr/>
          </a:p>
          <a:p>
            <a:pPr indent="-342900" lvl="0" marL="457200" rtl="0" algn="l">
              <a:spcBef>
                <a:spcPts val="1200"/>
              </a:spcBef>
              <a:spcAft>
                <a:spcPts val="0"/>
              </a:spcAft>
              <a:buSzPts val="1800"/>
              <a:buChar char="●"/>
            </a:pPr>
            <a:r>
              <a:rPr b="1" lang="en-CA"/>
              <a:t>Containers</a:t>
            </a:r>
            <a:r>
              <a:rPr lang="en-CA"/>
              <a:t>: vector, list, queue, map</a:t>
            </a:r>
            <a:endParaRPr/>
          </a:p>
          <a:p>
            <a:pPr indent="-342900" lvl="0" marL="457200" rtl="0" algn="l">
              <a:spcBef>
                <a:spcPts val="0"/>
              </a:spcBef>
              <a:spcAft>
                <a:spcPts val="0"/>
              </a:spcAft>
              <a:buSzPts val="1800"/>
              <a:buChar char="●"/>
            </a:pPr>
            <a:r>
              <a:rPr b="1" lang="en-CA"/>
              <a:t>Algorithms</a:t>
            </a:r>
            <a:r>
              <a:rPr lang="en-CA"/>
              <a:t>: find, sort, copy, transform</a:t>
            </a:r>
            <a:endParaRPr/>
          </a:p>
          <a:p>
            <a:pPr indent="-342900" lvl="0" marL="457200" rtl="0" algn="l">
              <a:spcBef>
                <a:spcPts val="0"/>
              </a:spcBef>
              <a:spcAft>
                <a:spcPts val="0"/>
              </a:spcAft>
              <a:buSzPts val="1800"/>
              <a:buChar char="●"/>
            </a:pPr>
            <a:r>
              <a:rPr b="1" lang="en-CA"/>
              <a:t>Iterators</a:t>
            </a:r>
            <a:endParaRPr b="1"/>
          </a:p>
          <a:p>
            <a:pPr indent="0" lvl="0" marL="0" rtl="0" algn="l">
              <a:spcBef>
                <a:spcPts val="1200"/>
              </a:spcBef>
              <a:spcAft>
                <a:spcPts val="1200"/>
              </a:spcAft>
              <a:buNone/>
            </a:pPr>
            <a:r>
              <a:rPr lang="en-CA"/>
              <a:t>Using the</a:t>
            </a:r>
            <a:r>
              <a:rPr b="1" lang="en-CA"/>
              <a:t> template parameter, </a:t>
            </a:r>
            <a:r>
              <a:rPr lang="en-CA"/>
              <a:t>STL provides a single generic function that can be used with many different data types</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2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Template</a:t>
            </a:r>
            <a:endParaRPr/>
          </a:p>
        </p:txBody>
      </p:sp>
      <p:sp>
        <p:nvSpPr>
          <p:cNvPr id="2474" name="Google Shape;2474;p219"/>
          <p:cNvSpPr txBox="1"/>
          <p:nvPr>
            <p:ph idx="1" type="body"/>
          </p:nvPr>
        </p:nvSpPr>
        <p:spPr>
          <a:xfrm>
            <a:off x="727650" y="1278850"/>
            <a:ext cx="7688700" cy="76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CA"/>
              <a:t>A feature of C++ that allows functions and classes to work with </a:t>
            </a:r>
            <a:r>
              <a:rPr b="1" lang="en-CA"/>
              <a:t>any given data types.</a:t>
            </a:r>
            <a:endParaRPr b="1"/>
          </a:p>
        </p:txBody>
      </p:sp>
      <p:pic>
        <p:nvPicPr>
          <p:cNvPr id="2475" name="Google Shape;2475;p219"/>
          <p:cNvPicPr preferRelativeResize="0"/>
          <p:nvPr/>
        </p:nvPicPr>
        <p:blipFill>
          <a:blip r:embed="rId3">
            <a:alphaModFix/>
          </a:blip>
          <a:stretch>
            <a:fillRect/>
          </a:stretch>
        </p:blipFill>
        <p:spPr>
          <a:xfrm>
            <a:off x="700688" y="2341300"/>
            <a:ext cx="3811100" cy="1715575"/>
          </a:xfrm>
          <a:prstGeom prst="rect">
            <a:avLst/>
          </a:prstGeom>
          <a:noFill/>
          <a:ln cap="flat" cmpd="sng" w="28575">
            <a:solidFill>
              <a:schemeClr val="dk2"/>
            </a:solidFill>
            <a:prstDash val="solid"/>
            <a:round/>
            <a:headEnd len="sm" w="sm" type="none"/>
            <a:tailEnd len="sm" w="sm" type="none"/>
          </a:ln>
        </p:spPr>
      </p:pic>
      <p:sp>
        <p:nvSpPr>
          <p:cNvPr id="2476" name="Google Shape;2476;p219"/>
          <p:cNvSpPr txBox="1"/>
          <p:nvPr/>
        </p:nvSpPr>
        <p:spPr>
          <a:xfrm>
            <a:off x="727650" y="1612500"/>
            <a:ext cx="7688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800">
                <a:latin typeface="Lato"/>
                <a:ea typeface="Lato"/>
                <a:cs typeface="Lato"/>
                <a:sym typeface="Lato"/>
              </a:rPr>
              <a:t>Example: </a:t>
            </a:r>
            <a:r>
              <a:rPr b="1" lang="en-CA" sz="1800">
                <a:solidFill>
                  <a:srgbClr val="595959"/>
                </a:solidFill>
                <a:latin typeface="Lato"/>
                <a:ea typeface="Lato"/>
                <a:cs typeface="Lato"/>
                <a:sym typeface="Lato"/>
              </a:rPr>
              <a:t>You want to implement the sum function below for both (int) inputs and (double) inputs. What would you do?</a:t>
            </a:r>
            <a:endParaRPr>
              <a:solidFill>
                <a:srgbClr val="595959"/>
              </a:solidFill>
              <a:latin typeface="Lato"/>
              <a:ea typeface="Lato"/>
              <a:cs typeface="Lato"/>
              <a:sym typeface="Lato"/>
            </a:endParaRPr>
          </a:p>
        </p:txBody>
      </p:sp>
      <p:pic>
        <p:nvPicPr>
          <p:cNvPr id="2477" name="Google Shape;2477;p219"/>
          <p:cNvPicPr preferRelativeResize="0"/>
          <p:nvPr/>
        </p:nvPicPr>
        <p:blipFill>
          <a:blip r:embed="rId4">
            <a:alphaModFix/>
          </a:blip>
          <a:stretch>
            <a:fillRect/>
          </a:stretch>
        </p:blipFill>
        <p:spPr>
          <a:xfrm>
            <a:off x="4632212" y="2781625"/>
            <a:ext cx="3811100" cy="1275254"/>
          </a:xfrm>
          <a:prstGeom prst="rect">
            <a:avLst/>
          </a:prstGeom>
          <a:noFill/>
          <a:ln cap="flat" cmpd="sng" w="28575">
            <a:solidFill>
              <a:schemeClr val="dk2"/>
            </a:solidFill>
            <a:prstDash val="solid"/>
            <a:round/>
            <a:headEnd len="sm" w="sm" type="none"/>
            <a:tailEnd len="sm" w="sm" type="none"/>
          </a:ln>
        </p:spPr>
      </p:pic>
      <p:sp>
        <p:nvSpPr>
          <p:cNvPr id="2478" name="Google Shape;2478;p219"/>
          <p:cNvSpPr txBox="1"/>
          <p:nvPr/>
        </p:nvSpPr>
        <p:spPr>
          <a:xfrm>
            <a:off x="1254438" y="4056875"/>
            <a:ext cx="270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latin typeface="Comic Sans MS"/>
                <a:ea typeface="Comic Sans MS"/>
                <a:cs typeface="Comic Sans MS"/>
                <a:sym typeface="Comic Sans MS"/>
              </a:rPr>
              <a:t>you until yesterday</a:t>
            </a:r>
            <a:endParaRPr b="1">
              <a:latin typeface="Comic Sans MS"/>
              <a:ea typeface="Comic Sans MS"/>
              <a:cs typeface="Comic Sans MS"/>
              <a:sym typeface="Comic Sans MS"/>
            </a:endParaRPr>
          </a:p>
        </p:txBody>
      </p:sp>
      <p:sp>
        <p:nvSpPr>
          <p:cNvPr id="2479" name="Google Shape;2479;p219"/>
          <p:cNvSpPr txBox="1"/>
          <p:nvPr/>
        </p:nvSpPr>
        <p:spPr>
          <a:xfrm>
            <a:off x="5185963" y="4056875"/>
            <a:ext cx="270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latin typeface="Comic Sans MS"/>
                <a:ea typeface="Comic Sans MS"/>
                <a:cs typeface="Comic Sans MS"/>
                <a:sym typeface="Comic Sans MS"/>
              </a:rPr>
              <a:t>you starting from today</a:t>
            </a:r>
            <a:endParaRPr b="1">
              <a:latin typeface="Comic Sans MS"/>
              <a:ea typeface="Comic Sans MS"/>
              <a:cs typeface="Comic Sans MS"/>
              <a:sym typeface="Comic Sans MS"/>
            </a:endParaRPr>
          </a:p>
        </p:txBody>
      </p:sp>
      <p:sp>
        <p:nvSpPr>
          <p:cNvPr id="2480" name="Google Shape;2480;p219"/>
          <p:cNvSpPr txBox="1"/>
          <p:nvPr/>
        </p:nvSpPr>
        <p:spPr>
          <a:xfrm>
            <a:off x="727650" y="4457075"/>
            <a:ext cx="7688700" cy="492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2000">
                <a:latin typeface="Lato"/>
                <a:ea typeface="Lato"/>
                <a:cs typeface="Lato"/>
                <a:sym typeface="Lato"/>
              </a:rPr>
              <a:t>Quick Activity:</a:t>
            </a:r>
            <a:r>
              <a:rPr lang="en-CA" sz="2000">
                <a:latin typeface="Lato"/>
                <a:ea typeface="Lato"/>
                <a:cs typeface="Lato"/>
                <a:sym typeface="Lato"/>
              </a:rPr>
              <a:t> https://codeboard.io/projects/390754</a:t>
            </a:r>
            <a:endParaRPr sz="2000">
              <a:latin typeface="Lato"/>
              <a:ea typeface="Lato"/>
              <a:cs typeface="Lato"/>
              <a:sym typeface="Lato"/>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p2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Template </a:t>
            </a:r>
            <a:r>
              <a:rPr lang="en-CA"/>
              <a:t>Containers</a:t>
            </a:r>
            <a:endParaRPr/>
          </a:p>
        </p:txBody>
      </p:sp>
      <p:sp>
        <p:nvSpPr>
          <p:cNvPr id="2486" name="Google Shape;2486;p2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CA"/>
              <a:t>Vector:</a:t>
            </a:r>
            <a:r>
              <a:rPr lang="en-CA"/>
              <a:t> Dynamic Array</a:t>
            </a:r>
            <a:endParaRPr/>
          </a:p>
          <a:p>
            <a:pPr indent="-342900" lvl="0" marL="457200" rtl="0" algn="l">
              <a:spcBef>
                <a:spcPts val="0"/>
              </a:spcBef>
              <a:spcAft>
                <a:spcPts val="0"/>
              </a:spcAft>
              <a:buSzPts val="1800"/>
              <a:buAutoNum type="arabicPeriod"/>
            </a:pPr>
            <a:r>
              <a:rPr b="1" lang="en-CA"/>
              <a:t>Set: </a:t>
            </a:r>
            <a:r>
              <a:rPr lang="en-CA"/>
              <a:t>Dynamic Array with Sorted Numbers</a:t>
            </a:r>
            <a:endParaRPr/>
          </a:p>
          <a:p>
            <a:pPr indent="-342900" lvl="0" marL="457200" rtl="0" algn="l">
              <a:spcBef>
                <a:spcPts val="0"/>
              </a:spcBef>
              <a:spcAft>
                <a:spcPts val="0"/>
              </a:spcAft>
              <a:buSzPts val="1800"/>
              <a:buAutoNum type="arabicPeriod"/>
            </a:pPr>
            <a:r>
              <a:rPr b="1" lang="en-CA"/>
              <a:t>Forward List: </a:t>
            </a:r>
            <a:r>
              <a:rPr lang="en-CA"/>
              <a:t>S</a:t>
            </a:r>
            <a:r>
              <a:rPr lang="en-CA"/>
              <a:t>ingly Linked List</a:t>
            </a:r>
            <a:endParaRPr/>
          </a:p>
          <a:p>
            <a:pPr indent="-342900" lvl="0" marL="457200" rtl="0" algn="l">
              <a:spcBef>
                <a:spcPts val="0"/>
              </a:spcBef>
              <a:spcAft>
                <a:spcPts val="0"/>
              </a:spcAft>
              <a:buSzPts val="1800"/>
              <a:buAutoNum type="arabicPeriod"/>
            </a:pPr>
            <a:r>
              <a:rPr b="1" lang="en-CA"/>
              <a:t>List</a:t>
            </a:r>
            <a:r>
              <a:rPr b="1" lang="en-CA"/>
              <a:t>:</a:t>
            </a:r>
            <a:r>
              <a:rPr lang="en-CA"/>
              <a:t> Doubly Linked List</a:t>
            </a:r>
            <a:endParaRPr/>
          </a:p>
          <a:p>
            <a:pPr indent="-342900" lvl="0" marL="457200" rtl="0" algn="l">
              <a:spcBef>
                <a:spcPts val="0"/>
              </a:spcBef>
              <a:spcAft>
                <a:spcPts val="0"/>
              </a:spcAft>
              <a:buSzPts val="1800"/>
              <a:buAutoNum type="arabicPeriod"/>
            </a:pPr>
            <a:r>
              <a:rPr b="1" lang="en-CA"/>
              <a:t>Queue</a:t>
            </a:r>
            <a:r>
              <a:rPr b="1" lang="en-CA"/>
              <a:t>:</a:t>
            </a:r>
            <a:r>
              <a:rPr lang="en-CA"/>
              <a:t> Linked List with FIFO</a:t>
            </a:r>
            <a:endParaRPr/>
          </a:p>
          <a:p>
            <a:pPr indent="-342900" lvl="0" marL="457200" rtl="0" algn="l">
              <a:spcBef>
                <a:spcPts val="0"/>
              </a:spcBef>
              <a:spcAft>
                <a:spcPts val="0"/>
              </a:spcAft>
              <a:buSzPts val="1800"/>
              <a:buAutoNum type="arabicPeriod"/>
            </a:pPr>
            <a:r>
              <a:rPr b="1" lang="en-CA"/>
              <a:t>Stack: </a:t>
            </a:r>
            <a:r>
              <a:rPr lang="en-CA"/>
              <a:t>L</a:t>
            </a:r>
            <a:r>
              <a:rPr lang="en-CA"/>
              <a:t>inked List with LIFO</a:t>
            </a:r>
            <a:endParaRPr/>
          </a:p>
          <a:p>
            <a:pPr indent="-342900" lvl="0" marL="457200" rtl="0" algn="l">
              <a:spcBef>
                <a:spcPts val="0"/>
              </a:spcBef>
              <a:spcAft>
                <a:spcPts val="0"/>
              </a:spcAft>
              <a:buSzPts val="1800"/>
              <a:buAutoNum type="arabicPeriod"/>
            </a:pPr>
            <a:r>
              <a:rPr b="1" lang="en-CA"/>
              <a:t>Priority Queue: </a:t>
            </a:r>
            <a:r>
              <a:rPr lang="en-CA"/>
              <a:t>L</a:t>
            </a:r>
            <a:r>
              <a:rPr lang="en-CA"/>
              <a:t>inked List with Sorted Numbers</a:t>
            </a:r>
            <a:endParaRPr/>
          </a:p>
          <a:p>
            <a:pPr indent="-342900" lvl="0" marL="457200" rtl="0" algn="l">
              <a:spcBef>
                <a:spcPts val="0"/>
              </a:spcBef>
              <a:spcAft>
                <a:spcPts val="0"/>
              </a:spcAft>
              <a:buSzPts val="1800"/>
              <a:buAutoNum type="arabicPeriod"/>
            </a:pPr>
            <a:r>
              <a:rPr b="1" lang="en-CA"/>
              <a:t>Maps: </a:t>
            </a:r>
            <a:r>
              <a:rPr lang="en-CA"/>
              <a:t>Binary Search Tree</a:t>
            </a:r>
            <a:endParaRPr/>
          </a:p>
          <a:p>
            <a:pPr indent="-342900" lvl="0" marL="457200" rtl="0" algn="l">
              <a:spcBef>
                <a:spcPts val="0"/>
              </a:spcBef>
              <a:spcAft>
                <a:spcPts val="0"/>
              </a:spcAft>
              <a:buSzPts val="1800"/>
              <a:buAutoNum type="arabicPeriod"/>
            </a:pPr>
            <a:r>
              <a:rPr b="1" lang="en-CA"/>
              <a:t>Unordered Maps: </a:t>
            </a:r>
            <a:r>
              <a:rPr lang="en-CA"/>
              <a:t>Hash Table</a:t>
            </a:r>
            <a:endParaRPr/>
          </a:p>
          <a:p>
            <a:pPr indent="0" lvl="0" marL="0" rtl="0" algn="l">
              <a:spcBef>
                <a:spcPts val="1200"/>
              </a:spcBef>
              <a:spcAft>
                <a:spcPts val="1200"/>
              </a:spcAft>
              <a:buNone/>
            </a:pPr>
            <a:r>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2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Template </a:t>
            </a:r>
            <a:r>
              <a:rPr lang="en-CA"/>
              <a:t>Algorithms</a:t>
            </a:r>
            <a:endParaRPr/>
          </a:p>
        </p:txBody>
      </p:sp>
      <p:sp>
        <p:nvSpPr>
          <p:cNvPr id="2492" name="Google Shape;2492;p2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CA"/>
              <a:t>Find</a:t>
            </a:r>
            <a:endParaRPr/>
          </a:p>
          <a:p>
            <a:pPr indent="-342900" lvl="0" marL="457200" rtl="0" algn="l">
              <a:spcBef>
                <a:spcPts val="0"/>
              </a:spcBef>
              <a:spcAft>
                <a:spcPts val="0"/>
              </a:spcAft>
              <a:buSzPts val="1800"/>
              <a:buAutoNum type="arabicPeriod"/>
            </a:pPr>
            <a:r>
              <a:rPr b="1" lang="en-CA"/>
              <a:t>Sort</a:t>
            </a:r>
            <a:endParaRPr b="1"/>
          </a:p>
          <a:p>
            <a:pPr indent="-342900" lvl="0" marL="457200" rtl="0" algn="l">
              <a:spcBef>
                <a:spcPts val="0"/>
              </a:spcBef>
              <a:spcAft>
                <a:spcPts val="0"/>
              </a:spcAft>
              <a:buSzPts val="1800"/>
              <a:buAutoNum type="arabicPeriod"/>
            </a:pPr>
            <a:r>
              <a:rPr b="1" lang="en-CA"/>
              <a:t>Copy</a:t>
            </a:r>
            <a:endParaRPr b="1"/>
          </a:p>
          <a:p>
            <a:pPr indent="-342900" lvl="0" marL="457200" rtl="0" algn="l">
              <a:spcBef>
                <a:spcPts val="0"/>
              </a:spcBef>
              <a:spcAft>
                <a:spcPts val="0"/>
              </a:spcAft>
              <a:buSzPts val="1800"/>
              <a:buAutoNum type="arabicPeriod"/>
            </a:pPr>
            <a:r>
              <a:rPr b="1" lang="en-CA"/>
              <a:t>Transform</a:t>
            </a:r>
            <a:endParaRPr/>
          </a:p>
        </p:txBody>
      </p:sp>
      <p:pic>
        <p:nvPicPr>
          <p:cNvPr id="2493" name="Google Shape;2493;p221"/>
          <p:cNvPicPr preferRelativeResize="0"/>
          <p:nvPr/>
        </p:nvPicPr>
        <p:blipFill>
          <a:blip r:embed="rId3">
            <a:alphaModFix/>
          </a:blip>
          <a:stretch>
            <a:fillRect/>
          </a:stretch>
        </p:blipFill>
        <p:spPr>
          <a:xfrm>
            <a:off x="1304000" y="2967600"/>
            <a:ext cx="6106001" cy="2010500"/>
          </a:xfrm>
          <a:prstGeom prst="rect">
            <a:avLst/>
          </a:prstGeom>
          <a:noFill/>
          <a:ln>
            <a:noFill/>
          </a:ln>
        </p:spPr>
      </p:pic>
      <p:pic>
        <p:nvPicPr>
          <p:cNvPr id="2494" name="Google Shape;2494;p221"/>
          <p:cNvPicPr preferRelativeResize="0"/>
          <p:nvPr/>
        </p:nvPicPr>
        <p:blipFill>
          <a:blip r:embed="rId4">
            <a:alphaModFix/>
          </a:blip>
          <a:stretch>
            <a:fillRect/>
          </a:stretch>
        </p:blipFill>
        <p:spPr>
          <a:xfrm>
            <a:off x="5396150" y="1495413"/>
            <a:ext cx="2228850" cy="1076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sp>
        <p:nvSpPr>
          <p:cNvPr id="356" name="Google Shape;35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2D Array as a 1D Array</a:t>
            </a:r>
            <a:endParaRPr/>
          </a:p>
        </p:txBody>
      </p:sp>
      <p:sp>
        <p:nvSpPr>
          <p:cNvPr id="357" name="Google Shape;357;p33"/>
          <p:cNvSpPr txBox="1"/>
          <p:nvPr>
            <p:ph idx="1" type="body"/>
          </p:nvPr>
        </p:nvSpPr>
        <p:spPr>
          <a:xfrm>
            <a:off x="6461700" y="1422825"/>
            <a:ext cx="1956600" cy="3190800"/>
          </a:xfrm>
          <a:prstGeom prst="rect">
            <a:avLst/>
          </a:prstGeom>
          <a:solidFill>
            <a:schemeClr val="accent6"/>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CA"/>
              <a:t>You can also use a 2D array using only one pointer.</a:t>
            </a:r>
            <a:endParaRPr/>
          </a:p>
          <a:p>
            <a:pPr indent="0" lvl="0" marL="0" rtl="0" algn="l">
              <a:spcBef>
                <a:spcPts val="1200"/>
              </a:spcBef>
              <a:spcAft>
                <a:spcPts val="1200"/>
              </a:spcAft>
              <a:buNone/>
            </a:pPr>
            <a:r>
              <a:rPr lang="en-CA"/>
              <a:t>This reflects the actual memory </a:t>
            </a:r>
            <a:r>
              <a:rPr lang="en-CA"/>
              <a:t>usage</a:t>
            </a:r>
            <a:r>
              <a:rPr lang="en-CA"/>
              <a:t> more accurately (I think)</a:t>
            </a:r>
            <a:endParaRPr/>
          </a:p>
        </p:txBody>
      </p:sp>
      <p:pic>
        <p:nvPicPr>
          <p:cNvPr id="358" name="Google Shape;358;p33"/>
          <p:cNvPicPr preferRelativeResize="0"/>
          <p:nvPr/>
        </p:nvPicPr>
        <p:blipFill>
          <a:blip r:embed="rId3">
            <a:alphaModFix/>
          </a:blip>
          <a:stretch>
            <a:fillRect/>
          </a:stretch>
        </p:blipFill>
        <p:spPr>
          <a:xfrm>
            <a:off x="727650" y="1422825"/>
            <a:ext cx="5734050" cy="3190875"/>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2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Vectors &amp; Iterators</a:t>
            </a:r>
            <a:endParaRPr/>
          </a:p>
        </p:txBody>
      </p:sp>
      <p:sp>
        <p:nvSpPr>
          <p:cNvPr id="2500" name="Google Shape;2500;p222"/>
          <p:cNvSpPr txBox="1"/>
          <p:nvPr>
            <p:ph idx="1" type="body"/>
          </p:nvPr>
        </p:nvSpPr>
        <p:spPr>
          <a:xfrm>
            <a:off x="615950" y="1422825"/>
            <a:ext cx="8167200" cy="3264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CA" sz="1800">
                <a:solidFill>
                  <a:srgbClr val="38761D"/>
                </a:solidFill>
              </a:rPr>
              <a:t>Vector </a:t>
            </a:r>
            <a:r>
              <a:rPr lang="en-CA"/>
              <a:t>[std::vector]</a:t>
            </a:r>
            <a:endParaRPr/>
          </a:p>
          <a:p>
            <a:pPr indent="-342900" lvl="0" marL="457200" rtl="0" algn="l">
              <a:spcBef>
                <a:spcPts val="1200"/>
              </a:spcBef>
              <a:spcAft>
                <a:spcPts val="0"/>
              </a:spcAft>
              <a:buSzPts val="1800"/>
              <a:buChar char="●"/>
            </a:pPr>
            <a:r>
              <a:rPr lang="en-CA"/>
              <a:t>Vectors are sequence containers whose </a:t>
            </a:r>
            <a:r>
              <a:rPr b="1" lang="en-CA"/>
              <a:t>size can change dynamically</a:t>
            </a:r>
            <a:endParaRPr b="1"/>
          </a:p>
          <a:p>
            <a:pPr indent="-342900" lvl="0" marL="457200" rtl="0" algn="l">
              <a:spcBef>
                <a:spcPts val="0"/>
              </a:spcBef>
              <a:spcAft>
                <a:spcPts val="0"/>
              </a:spcAft>
              <a:buSzPts val="1800"/>
              <a:buChar char="●"/>
            </a:pPr>
            <a:r>
              <a:rPr lang="en-CA"/>
              <a:t>To use vectors you need to </a:t>
            </a:r>
            <a:r>
              <a:rPr lang="en-CA">
                <a:highlight>
                  <a:srgbClr val="FFF2CC"/>
                </a:highlight>
              </a:rPr>
              <a:t> </a:t>
            </a:r>
            <a:r>
              <a:rPr b="1" lang="en-CA">
                <a:solidFill>
                  <a:srgbClr val="1155CC"/>
                </a:solidFill>
                <a:highlight>
                  <a:srgbClr val="FFF2CC"/>
                </a:highlight>
                <a:latin typeface="Courier New"/>
                <a:ea typeface="Courier New"/>
                <a:cs typeface="Courier New"/>
                <a:sym typeface="Courier New"/>
              </a:rPr>
              <a:t>#include &lt;vector&gt; </a:t>
            </a:r>
            <a:endParaRPr/>
          </a:p>
          <a:p>
            <a:pPr indent="0" lvl="0" marL="0" marR="0" rtl="0" algn="l">
              <a:lnSpc>
                <a:spcPct val="115000"/>
              </a:lnSpc>
              <a:spcBef>
                <a:spcPts val="1200"/>
              </a:spcBef>
              <a:spcAft>
                <a:spcPts val="0"/>
              </a:spcAft>
              <a:buNone/>
            </a:pPr>
            <a:r>
              <a:rPr b="1" lang="en-CA" sz="1800">
                <a:solidFill>
                  <a:srgbClr val="38761D"/>
                </a:solidFill>
              </a:rPr>
              <a:t>Iterator</a:t>
            </a:r>
            <a:endParaRPr b="1" sz="1800">
              <a:solidFill>
                <a:srgbClr val="38761D"/>
              </a:solidFill>
            </a:endParaRPr>
          </a:p>
          <a:p>
            <a:pPr indent="-342900" lvl="0" marL="457200" marR="0" rtl="0" algn="l">
              <a:lnSpc>
                <a:spcPct val="115000"/>
              </a:lnSpc>
              <a:spcBef>
                <a:spcPts val="1200"/>
              </a:spcBef>
              <a:spcAft>
                <a:spcPts val="0"/>
              </a:spcAft>
              <a:buSzPts val="1800"/>
              <a:buChar char="●"/>
            </a:pPr>
            <a:r>
              <a:rPr lang="en-CA"/>
              <a:t>Any object that is pointing to an element of a container and can be </a:t>
            </a:r>
            <a:r>
              <a:rPr b="1" lang="en-CA"/>
              <a:t>incremented</a:t>
            </a:r>
            <a:endParaRPr b="1"/>
          </a:p>
          <a:p>
            <a:pPr indent="-342900" lvl="0" marL="457200" marR="0" rtl="0" algn="l">
              <a:lnSpc>
                <a:spcPct val="115000"/>
              </a:lnSpc>
              <a:spcBef>
                <a:spcPts val="0"/>
              </a:spcBef>
              <a:spcAft>
                <a:spcPts val="0"/>
              </a:spcAft>
              <a:buSzPts val="1800"/>
              <a:buChar char="●"/>
            </a:pPr>
            <a:r>
              <a:rPr lang="en-CA"/>
              <a:t>A pointer is a form of an iterator (a random access iterator)</a:t>
            </a:r>
            <a:endParaRPr/>
          </a:p>
          <a:p>
            <a:pPr indent="-317500" lvl="1" marL="914400" marR="0" rtl="0" algn="l">
              <a:lnSpc>
                <a:spcPct val="115000"/>
              </a:lnSpc>
              <a:spcBef>
                <a:spcPts val="0"/>
              </a:spcBef>
              <a:spcAft>
                <a:spcPts val="0"/>
              </a:spcAft>
              <a:buSzPts val="1400"/>
              <a:buChar char="○"/>
            </a:pPr>
            <a:r>
              <a:rPr b="1" lang="en-CA"/>
              <a:t>Forward iterator</a:t>
            </a:r>
            <a:r>
              <a:rPr lang="en-CA"/>
              <a:t>: can be LEH and RHS of an assignment (can be </a:t>
            </a:r>
            <a:r>
              <a:rPr b="1" lang="en-CA"/>
              <a:t>read </a:t>
            </a:r>
            <a:r>
              <a:rPr lang="en-CA"/>
              <a:t>&amp; </a:t>
            </a:r>
            <a:r>
              <a:rPr b="1" lang="en-CA"/>
              <a:t>written</a:t>
            </a:r>
            <a:r>
              <a:rPr lang="en-CA"/>
              <a:t>)</a:t>
            </a:r>
            <a:endParaRPr/>
          </a:p>
          <a:p>
            <a:pPr indent="-317500" lvl="1" marL="914400" marR="0" rtl="0" algn="l">
              <a:lnSpc>
                <a:spcPct val="115000"/>
              </a:lnSpc>
              <a:spcBef>
                <a:spcPts val="0"/>
              </a:spcBef>
              <a:spcAft>
                <a:spcPts val="0"/>
              </a:spcAft>
              <a:buSzPts val="1400"/>
              <a:buChar char="○"/>
            </a:pPr>
            <a:r>
              <a:rPr b="1" lang="en-CA"/>
              <a:t>Bidirectional iterator</a:t>
            </a:r>
            <a:r>
              <a:rPr lang="en-CA"/>
              <a:t>: can be </a:t>
            </a:r>
            <a:r>
              <a:rPr b="1" lang="en-CA"/>
              <a:t>decremented </a:t>
            </a:r>
            <a:r>
              <a:rPr lang="en-CA"/>
              <a:t>as well</a:t>
            </a:r>
            <a:endParaRPr/>
          </a:p>
          <a:p>
            <a:pPr indent="-317500" lvl="1" marL="914400" marR="0" rtl="0" algn="l">
              <a:lnSpc>
                <a:spcPct val="115000"/>
              </a:lnSpc>
              <a:spcBef>
                <a:spcPts val="0"/>
              </a:spcBef>
              <a:spcAft>
                <a:spcPts val="0"/>
              </a:spcAft>
              <a:buSzPts val="1400"/>
              <a:buChar char="○"/>
            </a:pPr>
            <a:r>
              <a:rPr b="1" lang="en-CA"/>
              <a:t>Random Access iterator</a:t>
            </a:r>
            <a:r>
              <a:rPr lang="en-CA"/>
              <a:t>: supports </a:t>
            </a:r>
            <a:r>
              <a:rPr b="1" lang="en-CA"/>
              <a:t>arithmetic </a:t>
            </a:r>
            <a:r>
              <a:rPr lang="en-CA"/>
              <a:t>and </a:t>
            </a:r>
            <a:r>
              <a:rPr b="1" lang="en-CA"/>
              <a:t>offset dereference</a:t>
            </a:r>
            <a:endParaRPr b="1"/>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2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Vector</a:t>
            </a:r>
            <a:endParaRPr/>
          </a:p>
        </p:txBody>
      </p:sp>
      <p:sp>
        <p:nvSpPr>
          <p:cNvPr id="2506" name="Google Shape;2506;p223"/>
          <p:cNvSpPr txBox="1"/>
          <p:nvPr>
            <p:ph idx="1" type="body"/>
          </p:nvPr>
        </p:nvSpPr>
        <p:spPr>
          <a:xfrm>
            <a:off x="505200" y="1430825"/>
            <a:ext cx="8133600" cy="3488700"/>
          </a:xfrm>
          <a:prstGeom prst="rect">
            <a:avLst/>
          </a:prstGeom>
        </p:spPr>
        <p:txBody>
          <a:bodyPr anchorCtr="0" anchor="t" bIns="91425" lIns="91425" spcFirstLastPara="1" rIns="91425" wrap="square" tIns="91425">
            <a:normAutofit lnSpcReduction="10000"/>
          </a:bodyPr>
          <a:lstStyle/>
          <a:p>
            <a:pPr indent="-342900" lvl="0" marL="457200" rtl="0" algn="l">
              <a:lnSpc>
                <a:spcPct val="60000"/>
              </a:lnSpc>
              <a:spcBef>
                <a:spcPts val="0"/>
              </a:spcBef>
              <a:spcAft>
                <a:spcPts val="0"/>
              </a:spcAft>
              <a:buSzPts val="1800"/>
              <a:buChar char="●"/>
            </a:pPr>
            <a:r>
              <a:rPr lang="en-CA"/>
              <a:t>Declaration</a:t>
            </a:r>
            <a:endParaRPr/>
          </a:p>
          <a:p>
            <a:pPr indent="0" lvl="0" marL="0" rtl="0" algn="l">
              <a:lnSpc>
                <a:spcPct val="60000"/>
              </a:lnSpc>
              <a:spcBef>
                <a:spcPts val="1200"/>
              </a:spcBef>
              <a:spcAft>
                <a:spcPts val="0"/>
              </a:spcAft>
              <a:buNone/>
            </a:pPr>
            <a:r>
              <a:rPr lang="en-CA"/>
              <a:t>	</a:t>
            </a:r>
            <a:r>
              <a:rPr b="1" lang="en-CA">
                <a:solidFill>
                  <a:srgbClr val="05C305"/>
                </a:solidFill>
                <a:latin typeface="Courier New"/>
                <a:ea typeface="Courier New"/>
                <a:cs typeface="Courier New"/>
                <a:sym typeface="Courier New"/>
              </a:rPr>
              <a:t>std</a:t>
            </a:r>
            <a:r>
              <a:rPr b="1" lang="en-CA">
                <a:solidFill>
                  <a:srgbClr val="FF0000"/>
                </a:solidFill>
                <a:latin typeface="Courier New"/>
                <a:ea typeface="Courier New"/>
                <a:cs typeface="Courier New"/>
                <a:sym typeface="Courier New"/>
              </a:rPr>
              <a:t>::</a:t>
            </a:r>
            <a:r>
              <a:rPr b="1" lang="en-CA">
                <a:solidFill>
                  <a:srgbClr val="05C305"/>
                </a:solidFill>
                <a:latin typeface="Courier New"/>
                <a:ea typeface="Courier New"/>
                <a:cs typeface="Courier New"/>
                <a:sym typeface="Courier New"/>
              </a:rPr>
              <a:t>vector</a:t>
            </a:r>
            <a:r>
              <a:rPr b="1" lang="en-CA">
                <a:solidFill>
                  <a:srgbClr val="FF0000"/>
                </a:solidFill>
                <a:latin typeface="Courier New"/>
                <a:ea typeface="Courier New"/>
                <a:cs typeface="Courier New"/>
                <a:sym typeface="Courier New"/>
              </a:rPr>
              <a:t>&lt;</a:t>
            </a:r>
            <a:r>
              <a:rPr b="1" lang="en-CA">
                <a:solidFill>
                  <a:srgbClr val="0B5394"/>
                </a:solidFill>
                <a:latin typeface="Courier New"/>
                <a:ea typeface="Courier New"/>
                <a:cs typeface="Courier New"/>
                <a:sym typeface="Courier New"/>
              </a:rPr>
              <a:t>int</a:t>
            </a:r>
            <a:r>
              <a:rPr b="1" lang="en-CA">
                <a:solidFill>
                  <a:srgbClr val="FF0000"/>
                </a:solidFill>
                <a:latin typeface="Courier New"/>
                <a:ea typeface="Courier New"/>
                <a:cs typeface="Courier New"/>
                <a:sym typeface="Courier New"/>
              </a:rPr>
              <a:t>&gt; </a:t>
            </a:r>
            <a:r>
              <a:rPr b="1" lang="en-CA">
                <a:solidFill>
                  <a:srgbClr val="1A1A1A"/>
                </a:solidFill>
                <a:latin typeface="Courier New"/>
                <a:ea typeface="Courier New"/>
                <a:cs typeface="Courier New"/>
                <a:sym typeface="Courier New"/>
              </a:rPr>
              <a:t>my_vec</a:t>
            </a:r>
            <a:r>
              <a:rPr b="1" lang="en-CA">
                <a:solidFill>
                  <a:srgbClr val="FF0000"/>
                </a:solidFill>
                <a:latin typeface="Courier New"/>
                <a:ea typeface="Courier New"/>
                <a:cs typeface="Courier New"/>
                <a:sym typeface="Courier New"/>
              </a:rPr>
              <a:t>;</a:t>
            </a:r>
            <a:endParaRPr b="1">
              <a:solidFill>
                <a:srgbClr val="FF0000"/>
              </a:solidFill>
              <a:latin typeface="Courier New"/>
              <a:ea typeface="Courier New"/>
              <a:cs typeface="Courier New"/>
              <a:sym typeface="Courier New"/>
            </a:endParaRPr>
          </a:p>
          <a:p>
            <a:pPr indent="-342900" lvl="0" marL="457200" rtl="0" algn="l">
              <a:lnSpc>
                <a:spcPct val="60000"/>
              </a:lnSpc>
              <a:spcBef>
                <a:spcPts val="1200"/>
              </a:spcBef>
              <a:spcAft>
                <a:spcPts val="0"/>
              </a:spcAft>
              <a:buClr>
                <a:srgbClr val="1A1A1A"/>
              </a:buClr>
              <a:buSzPts val="1800"/>
              <a:buChar char="●"/>
            </a:pPr>
            <a:r>
              <a:rPr lang="en-CA">
                <a:solidFill>
                  <a:srgbClr val="1A1A1A"/>
                </a:solidFill>
              </a:rPr>
              <a:t>Initialization</a:t>
            </a:r>
            <a:endParaRPr>
              <a:solidFill>
                <a:srgbClr val="FF00FF"/>
              </a:solidFill>
            </a:endParaRPr>
          </a:p>
          <a:p>
            <a:pPr indent="0" lvl="0" marL="0" rtl="0" algn="l">
              <a:lnSpc>
                <a:spcPct val="60000"/>
              </a:lnSpc>
              <a:spcBef>
                <a:spcPts val="1200"/>
              </a:spcBef>
              <a:spcAft>
                <a:spcPts val="0"/>
              </a:spcAft>
              <a:buNone/>
            </a:pPr>
            <a:r>
              <a:rPr lang="en-CA">
                <a:solidFill>
                  <a:srgbClr val="1A1A1A"/>
                </a:solidFill>
                <a:latin typeface="Courier New"/>
                <a:ea typeface="Courier New"/>
                <a:cs typeface="Courier New"/>
                <a:sym typeface="Courier New"/>
              </a:rPr>
              <a:t>	</a:t>
            </a:r>
            <a:r>
              <a:rPr b="1" lang="en-CA">
                <a:solidFill>
                  <a:srgbClr val="05C305"/>
                </a:solidFill>
                <a:latin typeface="Courier New"/>
                <a:ea typeface="Courier New"/>
                <a:cs typeface="Courier New"/>
                <a:sym typeface="Courier New"/>
              </a:rPr>
              <a:t>std</a:t>
            </a:r>
            <a:r>
              <a:rPr b="1" lang="en-CA">
                <a:solidFill>
                  <a:srgbClr val="FF0000"/>
                </a:solidFill>
                <a:latin typeface="Courier New"/>
                <a:ea typeface="Courier New"/>
                <a:cs typeface="Courier New"/>
                <a:sym typeface="Courier New"/>
              </a:rPr>
              <a:t>::</a:t>
            </a:r>
            <a:r>
              <a:rPr b="1" lang="en-CA">
                <a:solidFill>
                  <a:srgbClr val="05C305"/>
                </a:solidFill>
                <a:latin typeface="Courier New"/>
                <a:ea typeface="Courier New"/>
                <a:cs typeface="Courier New"/>
                <a:sym typeface="Courier New"/>
              </a:rPr>
              <a:t>vector</a:t>
            </a:r>
            <a:r>
              <a:rPr b="1" lang="en-CA">
                <a:solidFill>
                  <a:srgbClr val="FF0000"/>
                </a:solidFill>
                <a:latin typeface="Courier New"/>
                <a:ea typeface="Courier New"/>
                <a:cs typeface="Courier New"/>
                <a:sym typeface="Courier New"/>
              </a:rPr>
              <a:t>&lt;</a:t>
            </a:r>
            <a:r>
              <a:rPr b="1" lang="en-CA">
                <a:solidFill>
                  <a:srgbClr val="23527C"/>
                </a:solidFill>
                <a:latin typeface="Courier New"/>
                <a:ea typeface="Courier New"/>
                <a:cs typeface="Courier New"/>
                <a:sym typeface="Courier New"/>
              </a:rPr>
              <a:t>int</a:t>
            </a:r>
            <a:r>
              <a:rPr b="1" lang="en-CA">
                <a:solidFill>
                  <a:srgbClr val="FF0000"/>
                </a:solidFill>
                <a:latin typeface="Courier New"/>
                <a:ea typeface="Courier New"/>
                <a:cs typeface="Courier New"/>
                <a:sym typeface="Courier New"/>
              </a:rPr>
              <a:t>&gt; </a:t>
            </a:r>
            <a:r>
              <a:rPr b="1" lang="en-CA">
                <a:solidFill>
                  <a:srgbClr val="1A1A1A"/>
                </a:solidFill>
                <a:latin typeface="Courier New"/>
                <a:ea typeface="Courier New"/>
                <a:cs typeface="Courier New"/>
                <a:sym typeface="Courier New"/>
              </a:rPr>
              <a:t>my_vec</a:t>
            </a:r>
            <a:r>
              <a:rPr b="1" lang="en-CA">
                <a:solidFill>
                  <a:srgbClr val="FF0000"/>
                </a:solidFill>
                <a:latin typeface="Courier New"/>
                <a:ea typeface="Courier New"/>
                <a:cs typeface="Courier New"/>
                <a:sym typeface="Courier New"/>
              </a:rPr>
              <a:t>(</a:t>
            </a:r>
            <a:r>
              <a:rPr b="1" lang="en-CA">
                <a:solidFill>
                  <a:srgbClr val="FF00FF"/>
                </a:solidFill>
                <a:latin typeface="Courier New"/>
                <a:ea typeface="Courier New"/>
                <a:cs typeface="Courier New"/>
                <a:sym typeface="Courier New"/>
              </a:rPr>
              <a:t>5</a:t>
            </a:r>
            <a:r>
              <a:rPr b="1" lang="en-CA">
                <a:solidFill>
                  <a:srgbClr val="FF0000"/>
                </a:solidFill>
                <a:latin typeface="Courier New"/>
                <a:ea typeface="Courier New"/>
                <a:cs typeface="Courier New"/>
                <a:sym typeface="Courier New"/>
              </a:rPr>
              <a:t>, </a:t>
            </a:r>
            <a:r>
              <a:rPr b="1" lang="en-CA">
                <a:solidFill>
                  <a:srgbClr val="FF00FF"/>
                </a:solidFill>
                <a:latin typeface="Courier New"/>
                <a:ea typeface="Courier New"/>
                <a:cs typeface="Courier New"/>
                <a:sym typeface="Courier New"/>
              </a:rPr>
              <a:t>20</a:t>
            </a:r>
            <a:r>
              <a:rPr b="1" lang="en-CA">
                <a:solidFill>
                  <a:srgbClr val="FF0000"/>
                </a:solidFill>
                <a:latin typeface="Courier New"/>
                <a:ea typeface="Courier New"/>
                <a:cs typeface="Courier New"/>
                <a:sym typeface="Courier New"/>
              </a:rPr>
              <a:t>); </a:t>
            </a:r>
            <a:r>
              <a:rPr b="1" lang="en-CA">
                <a:solidFill>
                  <a:srgbClr val="05C305"/>
                </a:solidFill>
                <a:latin typeface="Courier New"/>
                <a:ea typeface="Courier New"/>
                <a:cs typeface="Courier New"/>
                <a:sym typeface="Courier New"/>
              </a:rPr>
              <a:t>//Initialize with 5 200s</a:t>
            </a:r>
            <a:endParaRPr b="1">
              <a:solidFill>
                <a:srgbClr val="05C305"/>
              </a:solidFill>
              <a:latin typeface="Courier New"/>
              <a:ea typeface="Courier New"/>
              <a:cs typeface="Courier New"/>
              <a:sym typeface="Courier New"/>
            </a:endParaRPr>
          </a:p>
          <a:p>
            <a:pPr indent="0" lvl="0" marL="0" rtl="0" algn="l">
              <a:lnSpc>
                <a:spcPct val="60000"/>
              </a:lnSpc>
              <a:spcBef>
                <a:spcPts val="1200"/>
              </a:spcBef>
              <a:spcAft>
                <a:spcPts val="0"/>
              </a:spcAft>
              <a:buNone/>
            </a:pPr>
            <a:r>
              <a:rPr b="1" lang="en-CA">
                <a:solidFill>
                  <a:srgbClr val="FF0000"/>
                </a:solidFill>
                <a:latin typeface="Courier New"/>
                <a:ea typeface="Courier New"/>
                <a:cs typeface="Courier New"/>
                <a:sym typeface="Courier New"/>
              </a:rPr>
              <a:t>	</a:t>
            </a:r>
            <a:r>
              <a:rPr b="1" lang="en-CA">
                <a:solidFill>
                  <a:srgbClr val="05C305"/>
                </a:solidFill>
                <a:latin typeface="Courier New"/>
                <a:ea typeface="Courier New"/>
                <a:cs typeface="Courier New"/>
                <a:sym typeface="Courier New"/>
              </a:rPr>
              <a:t>std</a:t>
            </a:r>
            <a:r>
              <a:rPr b="1" lang="en-CA">
                <a:solidFill>
                  <a:srgbClr val="FF0000"/>
                </a:solidFill>
                <a:latin typeface="Courier New"/>
                <a:ea typeface="Courier New"/>
                <a:cs typeface="Courier New"/>
                <a:sym typeface="Courier New"/>
              </a:rPr>
              <a:t>::</a:t>
            </a:r>
            <a:r>
              <a:rPr b="1" lang="en-CA">
                <a:solidFill>
                  <a:srgbClr val="05C305"/>
                </a:solidFill>
                <a:latin typeface="Courier New"/>
                <a:ea typeface="Courier New"/>
                <a:cs typeface="Courier New"/>
                <a:sym typeface="Courier New"/>
              </a:rPr>
              <a:t>vector</a:t>
            </a:r>
            <a:r>
              <a:rPr b="1" lang="en-CA">
                <a:solidFill>
                  <a:srgbClr val="FF0000"/>
                </a:solidFill>
                <a:latin typeface="Courier New"/>
                <a:ea typeface="Courier New"/>
                <a:cs typeface="Courier New"/>
                <a:sym typeface="Courier New"/>
              </a:rPr>
              <a:t>&lt;</a:t>
            </a:r>
            <a:r>
              <a:rPr b="1" lang="en-CA">
                <a:solidFill>
                  <a:srgbClr val="23527C"/>
                </a:solidFill>
                <a:latin typeface="Courier New"/>
                <a:ea typeface="Courier New"/>
                <a:cs typeface="Courier New"/>
                <a:sym typeface="Courier New"/>
              </a:rPr>
              <a:t>int</a:t>
            </a:r>
            <a:r>
              <a:rPr b="1" lang="en-CA">
                <a:solidFill>
                  <a:srgbClr val="FF0000"/>
                </a:solidFill>
                <a:latin typeface="Courier New"/>
                <a:ea typeface="Courier New"/>
                <a:cs typeface="Courier New"/>
                <a:sym typeface="Courier New"/>
              </a:rPr>
              <a:t>&gt; </a:t>
            </a:r>
            <a:r>
              <a:rPr b="1" lang="en-CA">
                <a:solidFill>
                  <a:srgbClr val="1A1A1A"/>
                </a:solidFill>
                <a:latin typeface="Courier New"/>
                <a:ea typeface="Courier New"/>
                <a:cs typeface="Courier New"/>
                <a:sym typeface="Courier New"/>
              </a:rPr>
              <a:t>my_vec</a:t>
            </a:r>
            <a:r>
              <a:rPr b="1" lang="en-CA">
                <a:solidFill>
                  <a:srgbClr val="FF0000"/>
                </a:solidFill>
                <a:latin typeface="Courier New"/>
                <a:ea typeface="Courier New"/>
                <a:cs typeface="Courier New"/>
                <a:sym typeface="Courier New"/>
              </a:rPr>
              <a:t>(</a:t>
            </a:r>
            <a:r>
              <a:rPr b="1" lang="en-CA">
                <a:solidFill>
                  <a:srgbClr val="FF00FF"/>
                </a:solidFill>
                <a:latin typeface="Courier New"/>
                <a:ea typeface="Courier New"/>
                <a:cs typeface="Courier New"/>
                <a:sym typeface="Courier New"/>
              </a:rPr>
              <a:t>5</a:t>
            </a:r>
            <a:r>
              <a:rPr b="1" lang="en-CA">
                <a:solidFill>
                  <a:srgbClr val="FF0000"/>
                </a:solidFill>
                <a:latin typeface="Courier New"/>
                <a:ea typeface="Courier New"/>
                <a:cs typeface="Courier New"/>
                <a:sym typeface="Courier New"/>
              </a:rPr>
              <a:t>); </a:t>
            </a:r>
            <a:r>
              <a:rPr b="1" lang="en-CA">
                <a:solidFill>
                  <a:srgbClr val="05C305"/>
                </a:solidFill>
                <a:latin typeface="Courier New"/>
                <a:ea typeface="Courier New"/>
                <a:cs typeface="Courier New"/>
                <a:sym typeface="Courier New"/>
              </a:rPr>
              <a:t>//Initialize with 5 0s</a:t>
            </a:r>
            <a:endParaRPr b="1">
              <a:solidFill>
                <a:srgbClr val="05C305"/>
              </a:solidFill>
              <a:latin typeface="Courier New"/>
              <a:ea typeface="Courier New"/>
              <a:cs typeface="Courier New"/>
              <a:sym typeface="Courier New"/>
            </a:endParaRPr>
          </a:p>
          <a:p>
            <a:pPr indent="-342900" lvl="0" marL="457200" rtl="0" algn="l">
              <a:spcBef>
                <a:spcPts val="1200"/>
              </a:spcBef>
              <a:spcAft>
                <a:spcPts val="0"/>
              </a:spcAft>
              <a:buSzPts val="1800"/>
              <a:buChar char="●"/>
            </a:pPr>
            <a:r>
              <a:rPr lang="en-CA"/>
              <a:t>Traversing </a:t>
            </a:r>
            <a:endParaRPr/>
          </a:p>
          <a:p>
            <a:pPr indent="0" lvl="0" marL="0" rtl="0" algn="l">
              <a:lnSpc>
                <a:spcPct val="50000"/>
              </a:lnSpc>
              <a:spcBef>
                <a:spcPts val="1200"/>
              </a:spcBef>
              <a:spcAft>
                <a:spcPts val="0"/>
              </a:spcAft>
              <a:buNone/>
            </a:pPr>
            <a:r>
              <a:rPr lang="en-CA"/>
              <a:t>	</a:t>
            </a:r>
            <a:r>
              <a:rPr b="1" lang="en-CA" sz="1200">
                <a:solidFill>
                  <a:srgbClr val="23527C"/>
                </a:solidFill>
                <a:latin typeface="Courier New"/>
                <a:ea typeface="Courier New"/>
                <a:cs typeface="Courier New"/>
                <a:sym typeface="Courier New"/>
              </a:rPr>
              <a:t>for</a:t>
            </a:r>
            <a:r>
              <a:rPr b="1" lang="en-CA" sz="1200">
                <a:solidFill>
                  <a:srgbClr val="FF0000"/>
                </a:solidFill>
                <a:latin typeface="Courier New"/>
                <a:ea typeface="Courier New"/>
                <a:cs typeface="Courier New"/>
                <a:sym typeface="Courier New"/>
              </a:rPr>
              <a:t>(</a:t>
            </a:r>
            <a:r>
              <a:rPr b="1" lang="en-CA" sz="1200">
                <a:solidFill>
                  <a:srgbClr val="05C305"/>
                </a:solidFill>
                <a:latin typeface="Courier New"/>
                <a:ea typeface="Courier New"/>
                <a:cs typeface="Courier New"/>
                <a:sym typeface="Courier New"/>
              </a:rPr>
              <a:t>std</a:t>
            </a:r>
            <a:r>
              <a:rPr b="1" lang="en-CA" sz="1200">
                <a:solidFill>
                  <a:srgbClr val="FF0000"/>
                </a:solidFill>
                <a:latin typeface="Courier New"/>
                <a:ea typeface="Courier New"/>
                <a:cs typeface="Courier New"/>
                <a:sym typeface="Courier New"/>
              </a:rPr>
              <a:t>::</a:t>
            </a:r>
            <a:r>
              <a:rPr b="1" lang="en-CA" sz="1200">
                <a:solidFill>
                  <a:srgbClr val="05C305"/>
                </a:solidFill>
                <a:latin typeface="Courier New"/>
                <a:ea typeface="Courier New"/>
                <a:cs typeface="Courier New"/>
                <a:sym typeface="Courier New"/>
              </a:rPr>
              <a:t>vector</a:t>
            </a:r>
            <a:r>
              <a:rPr b="1" lang="en-CA" sz="1200">
                <a:solidFill>
                  <a:srgbClr val="FF0000"/>
                </a:solidFill>
                <a:latin typeface="Courier New"/>
                <a:ea typeface="Courier New"/>
                <a:cs typeface="Courier New"/>
                <a:sym typeface="Courier New"/>
              </a:rPr>
              <a:t>&lt;</a:t>
            </a:r>
            <a:r>
              <a:rPr b="1" lang="en-CA" sz="1200">
                <a:solidFill>
                  <a:srgbClr val="23527C"/>
                </a:solidFill>
                <a:latin typeface="Courier New"/>
                <a:ea typeface="Courier New"/>
                <a:cs typeface="Courier New"/>
                <a:sym typeface="Courier New"/>
              </a:rPr>
              <a:t>int</a:t>
            </a:r>
            <a:r>
              <a:rPr b="1" lang="en-CA" sz="1200">
                <a:solidFill>
                  <a:srgbClr val="FF0000"/>
                </a:solidFill>
                <a:latin typeface="Courier New"/>
                <a:ea typeface="Courier New"/>
                <a:cs typeface="Courier New"/>
                <a:sym typeface="Courier New"/>
              </a:rPr>
              <a:t>&gt;::</a:t>
            </a:r>
            <a:r>
              <a:rPr b="1" lang="en-CA" sz="1200">
                <a:solidFill>
                  <a:srgbClr val="05C305"/>
                </a:solidFill>
                <a:latin typeface="Courier New"/>
                <a:ea typeface="Courier New"/>
                <a:cs typeface="Courier New"/>
                <a:sym typeface="Courier New"/>
              </a:rPr>
              <a:t>iterator</a:t>
            </a:r>
            <a:r>
              <a:rPr b="1" lang="en-CA" sz="1200">
                <a:solidFill>
                  <a:srgbClr val="FF0000"/>
                </a:solidFill>
                <a:latin typeface="Courier New"/>
                <a:ea typeface="Courier New"/>
                <a:cs typeface="Courier New"/>
                <a:sym typeface="Courier New"/>
              </a:rPr>
              <a:t> </a:t>
            </a:r>
            <a:r>
              <a:rPr b="1" lang="en-CA" sz="1200">
                <a:solidFill>
                  <a:srgbClr val="1A1A1A"/>
                </a:solidFill>
                <a:latin typeface="Courier New"/>
                <a:ea typeface="Courier New"/>
                <a:cs typeface="Courier New"/>
                <a:sym typeface="Courier New"/>
              </a:rPr>
              <a:t>itr </a:t>
            </a:r>
            <a:r>
              <a:rPr b="1" lang="en-CA" sz="1200">
                <a:solidFill>
                  <a:srgbClr val="FF0000"/>
                </a:solidFill>
                <a:latin typeface="Courier New"/>
                <a:ea typeface="Courier New"/>
                <a:cs typeface="Courier New"/>
                <a:sym typeface="Courier New"/>
              </a:rPr>
              <a:t>= </a:t>
            </a:r>
            <a:r>
              <a:rPr b="1" lang="en-CA" sz="1200">
                <a:solidFill>
                  <a:srgbClr val="1A1A1A"/>
                </a:solidFill>
                <a:latin typeface="Courier New"/>
                <a:ea typeface="Courier New"/>
                <a:cs typeface="Courier New"/>
                <a:sym typeface="Courier New"/>
              </a:rPr>
              <a:t>my_vec</a:t>
            </a:r>
            <a:r>
              <a:rPr b="1" lang="en-CA" sz="1200">
                <a:solidFill>
                  <a:srgbClr val="FF0000"/>
                </a:solidFill>
                <a:latin typeface="Courier New"/>
                <a:ea typeface="Courier New"/>
                <a:cs typeface="Courier New"/>
                <a:sym typeface="Courier New"/>
              </a:rPr>
              <a:t>.</a:t>
            </a:r>
            <a:r>
              <a:rPr b="1" lang="en-CA" sz="1200">
                <a:solidFill>
                  <a:srgbClr val="05C305"/>
                </a:solidFill>
                <a:latin typeface="Courier New"/>
                <a:ea typeface="Courier New"/>
                <a:cs typeface="Courier New"/>
                <a:sym typeface="Courier New"/>
              </a:rPr>
              <a:t>begin</a:t>
            </a:r>
            <a:r>
              <a:rPr b="1" lang="en-CA" sz="1200">
                <a:solidFill>
                  <a:srgbClr val="FF0000"/>
                </a:solidFill>
                <a:latin typeface="Courier New"/>
                <a:ea typeface="Courier New"/>
                <a:cs typeface="Courier New"/>
                <a:sym typeface="Courier New"/>
              </a:rPr>
              <a:t>(); </a:t>
            </a:r>
            <a:r>
              <a:rPr b="1" lang="en-CA" sz="1200">
                <a:solidFill>
                  <a:srgbClr val="1A1A1A"/>
                </a:solidFill>
                <a:latin typeface="Courier New"/>
                <a:ea typeface="Courier New"/>
                <a:cs typeface="Courier New"/>
                <a:sym typeface="Courier New"/>
              </a:rPr>
              <a:t>itr </a:t>
            </a:r>
            <a:r>
              <a:rPr b="1" lang="en-CA" sz="1200">
                <a:solidFill>
                  <a:srgbClr val="FF0000"/>
                </a:solidFill>
                <a:latin typeface="Courier New"/>
                <a:ea typeface="Courier New"/>
                <a:cs typeface="Courier New"/>
                <a:sym typeface="Courier New"/>
              </a:rPr>
              <a:t>!= </a:t>
            </a:r>
            <a:r>
              <a:rPr b="1" lang="en-CA" sz="1200">
                <a:solidFill>
                  <a:srgbClr val="1A1A1A"/>
                </a:solidFill>
                <a:latin typeface="Courier New"/>
                <a:ea typeface="Courier New"/>
                <a:cs typeface="Courier New"/>
                <a:sym typeface="Courier New"/>
              </a:rPr>
              <a:t>my_vec</a:t>
            </a:r>
            <a:r>
              <a:rPr b="1" lang="en-CA" sz="1200">
                <a:solidFill>
                  <a:srgbClr val="FF0000"/>
                </a:solidFill>
                <a:latin typeface="Courier New"/>
                <a:ea typeface="Courier New"/>
                <a:cs typeface="Courier New"/>
                <a:sym typeface="Courier New"/>
              </a:rPr>
              <a:t>.</a:t>
            </a:r>
            <a:r>
              <a:rPr b="1" lang="en-CA" sz="1200">
                <a:solidFill>
                  <a:srgbClr val="05C305"/>
                </a:solidFill>
                <a:latin typeface="Courier New"/>
                <a:ea typeface="Courier New"/>
                <a:cs typeface="Courier New"/>
                <a:sym typeface="Courier New"/>
              </a:rPr>
              <a:t>end</a:t>
            </a:r>
            <a:r>
              <a:rPr b="1" lang="en-CA" sz="1200">
                <a:solidFill>
                  <a:srgbClr val="FF0000"/>
                </a:solidFill>
                <a:latin typeface="Courier New"/>
                <a:ea typeface="Courier New"/>
                <a:cs typeface="Courier New"/>
                <a:sym typeface="Courier New"/>
              </a:rPr>
              <a:t>(); ++</a:t>
            </a:r>
            <a:r>
              <a:rPr b="1" lang="en-CA" sz="1200">
                <a:solidFill>
                  <a:srgbClr val="1A1A1A"/>
                </a:solidFill>
                <a:latin typeface="Courier New"/>
                <a:ea typeface="Courier New"/>
                <a:cs typeface="Courier New"/>
                <a:sym typeface="Courier New"/>
              </a:rPr>
              <a:t>itr</a:t>
            </a:r>
            <a:r>
              <a:rPr b="1" lang="en-CA" sz="1200">
                <a:solidFill>
                  <a:srgbClr val="FF0000"/>
                </a:solidFill>
                <a:latin typeface="Courier New"/>
                <a:ea typeface="Courier New"/>
                <a:cs typeface="Courier New"/>
                <a:sym typeface="Courier New"/>
              </a:rPr>
              <a:t>){</a:t>
            </a:r>
            <a:endParaRPr b="1" sz="1200">
              <a:solidFill>
                <a:srgbClr val="FF0000"/>
              </a:solidFill>
              <a:latin typeface="Courier New"/>
              <a:ea typeface="Courier New"/>
              <a:cs typeface="Courier New"/>
              <a:sym typeface="Courier New"/>
            </a:endParaRPr>
          </a:p>
          <a:p>
            <a:pPr indent="0" lvl="0" marL="457200" rtl="0" algn="l">
              <a:lnSpc>
                <a:spcPct val="50000"/>
              </a:lnSpc>
              <a:spcBef>
                <a:spcPts val="1200"/>
              </a:spcBef>
              <a:spcAft>
                <a:spcPts val="0"/>
              </a:spcAft>
              <a:buNone/>
            </a:pPr>
            <a:r>
              <a:rPr b="1" lang="en-CA" sz="1200">
                <a:solidFill>
                  <a:srgbClr val="FF0000"/>
                </a:solidFill>
                <a:latin typeface="Courier New"/>
                <a:ea typeface="Courier New"/>
                <a:cs typeface="Courier New"/>
                <a:sym typeface="Courier New"/>
              </a:rPr>
              <a:t>	</a:t>
            </a:r>
            <a:r>
              <a:rPr b="1" lang="en-CA" sz="1200">
                <a:solidFill>
                  <a:srgbClr val="05C305"/>
                </a:solidFill>
                <a:latin typeface="Courier New"/>
                <a:ea typeface="Courier New"/>
                <a:cs typeface="Courier New"/>
                <a:sym typeface="Courier New"/>
              </a:rPr>
              <a:t>cout </a:t>
            </a:r>
            <a:r>
              <a:rPr b="1" lang="en-CA" sz="1200">
                <a:solidFill>
                  <a:srgbClr val="FF0000"/>
                </a:solidFill>
                <a:latin typeface="Courier New"/>
                <a:ea typeface="Courier New"/>
                <a:cs typeface="Courier New"/>
                <a:sym typeface="Courier New"/>
              </a:rPr>
              <a:t>&lt;&lt; *</a:t>
            </a:r>
            <a:r>
              <a:rPr b="1" lang="en-CA" sz="1200">
                <a:solidFill>
                  <a:srgbClr val="1A1A1A"/>
                </a:solidFill>
                <a:latin typeface="Courier New"/>
                <a:ea typeface="Courier New"/>
                <a:cs typeface="Courier New"/>
                <a:sym typeface="Courier New"/>
              </a:rPr>
              <a:t>itr</a:t>
            </a:r>
            <a:r>
              <a:rPr b="1" lang="en-CA" sz="1200">
                <a:solidFill>
                  <a:srgbClr val="FF0000"/>
                </a:solidFill>
                <a:latin typeface="Courier New"/>
                <a:ea typeface="Courier New"/>
                <a:cs typeface="Courier New"/>
                <a:sym typeface="Courier New"/>
              </a:rPr>
              <a:t> &lt;&lt; </a:t>
            </a:r>
            <a:r>
              <a:rPr b="1" lang="en-CA" sz="1200">
                <a:solidFill>
                  <a:srgbClr val="05C305"/>
                </a:solidFill>
                <a:latin typeface="Courier New"/>
                <a:ea typeface="Courier New"/>
                <a:cs typeface="Courier New"/>
                <a:sym typeface="Courier New"/>
              </a:rPr>
              <a:t>endl</a:t>
            </a:r>
            <a:r>
              <a:rPr b="1" lang="en-CA" sz="1200">
                <a:solidFill>
                  <a:srgbClr val="FF0000"/>
                </a:solidFill>
                <a:latin typeface="Courier New"/>
                <a:ea typeface="Courier New"/>
                <a:cs typeface="Courier New"/>
                <a:sym typeface="Courier New"/>
              </a:rPr>
              <a:t>;</a:t>
            </a:r>
            <a:endParaRPr b="1" sz="1200">
              <a:solidFill>
                <a:srgbClr val="FF0000"/>
              </a:solidFill>
              <a:latin typeface="Courier New"/>
              <a:ea typeface="Courier New"/>
              <a:cs typeface="Courier New"/>
              <a:sym typeface="Courier New"/>
            </a:endParaRPr>
          </a:p>
          <a:p>
            <a:pPr indent="0" lvl="0" marL="457200" rtl="0" algn="l">
              <a:lnSpc>
                <a:spcPct val="50000"/>
              </a:lnSpc>
              <a:spcBef>
                <a:spcPts val="1200"/>
              </a:spcBef>
              <a:spcAft>
                <a:spcPts val="0"/>
              </a:spcAft>
              <a:buNone/>
            </a:pPr>
            <a:r>
              <a:rPr b="1" lang="en-CA" sz="1200">
                <a:solidFill>
                  <a:srgbClr val="FF0000"/>
                </a:solidFill>
                <a:latin typeface="Courier New"/>
                <a:ea typeface="Courier New"/>
                <a:cs typeface="Courier New"/>
                <a:sym typeface="Courier New"/>
              </a:rPr>
              <a:t>}</a:t>
            </a:r>
            <a:endParaRPr b="1" sz="1200">
              <a:solidFill>
                <a:srgbClr val="FF0000"/>
              </a:solidFill>
              <a:latin typeface="Courier New"/>
              <a:ea typeface="Courier New"/>
              <a:cs typeface="Courier New"/>
              <a:sym typeface="Courier New"/>
            </a:endParaRPr>
          </a:p>
          <a:p>
            <a:pPr indent="457200" lvl="0" marL="0" rtl="0" algn="l">
              <a:lnSpc>
                <a:spcPct val="50000"/>
              </a:lnSpc>
              <a:spcBef>
                <a:spcPts val="1200"/>
              </a:spcBef>
              <a:spcAft>
                <a:spcPts val="0"/>
              </a:spcAft>
              <a:buNone/>
            </a:pPr>
            <a:r>
              <a:rPr b="1" lang="en-CA" sz="1200">
                <a:solidFill>
                  <a:srgbClr val="23527C"/>
                </a:solidFill>
                <a:latin typeface="Courier New"/>
                <a:ea typeface="Courier New"/>
                <a:cs typeface="Courier New"/>
                <a:sym typeface="Courier New"/>
              </a:rPr>
              <a:t>for</a:t>
            </a:r>
            <a:r>
              <a:rPr b="1" lang="en-CA" sz="1200">
                <a:solidFill>
                  <a:srgbClr val="FF0000"/>
                </a:solidFill>
                <a:latin typeface="Courier New"/>
                <a:ea typeface="Courier New"/>
                <a:cs typeface="Courier New"/>
                <a:sym typeface="Courier New"/>
              </a:rPr>
              <a:t>(</a:t>
            </a:r>
            <a:r>
              <a:rPr b="1" lang="en-CA" sz="1200">
                <a:solidFill>
                  <a:srgbClr val="05C305"/>
                </a:solidFill>
                <a:latin typeface="Courier New"/>
                <a:ea typeface="Courier New"/>
                <a:cs typeface="Courier New"/>
                <a:sym typeface="Courier New"/>
              </a:rPr>
              <a:t>auto</a:t>
            </a:r>
            <a:r>
              <a:rPr b="1" lang="en-CA" sz="1200">
                <a:solidFill>
                  <a:srgbClr val="FF0000"/>
                </a:solidFill>
                <a:latin typeface="Courier New"/>
                <a:ea typeface="Courier New"/>
                <a:cs typeface="Courier New"/>
                <a:sym typeface="Courier New"/>
              </a:rPr>
              <a:t> </a:t>
            </a:r>
            <a:r>
              <a:rPr b="1" lang="en-CA" sz="1200">
                <a:solidFill>
                  <a:srgbClr val="1A1A1A"/>
                </a:solidFill>
                <a:latin typeface="Courier New"/>
                <a:ea typeface="Courier New"/>
                <a:cs typeface="Courier New"/>
                <a:sym typeface="Courier New"/>
              </a:rPr>
              <a:t>itr </a:t>
            </a:r>
            <a:r>
              <a:rPr b="1" lang="en-CA" sz="1200">
                <a:solidFill>
                  <a:srgbClr val="FF0000"/>
                </a:solidFill>
                <a:latin typeface="Courier New"/>
                <a:ea typeface="Courier New"/>
                <a:cs typeface="Courier New"/>
                <a:sym typeface="Courier New"/>
              </a:rPr>
              <a:t>= </a:t>
            </a:r>
            <a:r>
              <a:rPr b="1" lang="en-CA" sz="1200">
                <a:solidFill>
                  <a:srgbClr val="1A1A1A"/>
                </a:solidFill>
                <a:latin typeface="Courier New"/>
                <a:ea typeface="Courier New"/>
                <a:cs typeface="Courier New"/>
                <a:sym typeface="Courier New"/>
              </a:rPr>
              <a:t>my_vec</a:t>
            </a:r>
            <a:r>
              <a:rPr b="1" lang="en-CA" sz="1200">
                <a:solidFill>
                  <a:srgbClr val="FF0000"/>
                </a:solidFill>
                <a:latin typeface="Courier New"/>
                <a:ea typeface="Courier New"/>
                <a:cs typeface="Courier New"/>
                <a:sym typeface="Courier New"/>
              </a:rPr>
              <a:t>.</a:t>
            </a:r>
            <a:r>
              <a:rPr b="1" lang="en-CA" sz="1200">
                <a:solidFill>
                  <a:srgbClr val="05C305"/>
                </a:solidFill>
                <a:latin typeface="Courier New"/>
                <a:ea typeface="Courier New"/>
                <a:cs typeface="Courier New"/>
                <a:sym typeface="Courier New"/>
              </a:rPr>
              <a:t>begin</a:t>
            </a:r>
            <a:r>
              <a:rPr b="1" lang="en-CA" sz="1200">
                <a:solidFill>
                  <a:srgbClr val="FF0000"/>
                </a:solidFill>
                <a:latin typeface="Courier New"/>
                <a:ea typeface="Courier New"/>
                <a:cs typeface="Courier New"/>
                <a:sym typeface="Courier New"/>
              </a:rPr>
              <a:t>(); </a:t>
            </a:r>
            <a:r>
              <a:rPr b="1" lang="en-CA" sz="1200">
                <a:solidFill>
                  <a:srgbClr val="1A1A1A"/>
                </a:solidFill>
                <a:latin typeface="Courier New"/>
                <a:ea typeface="Courier New"/>
                <a:cs typeface="Courier New"/>
                <a:sym typeface="Courier New"/>
              </a:rPr>
              <a:t>itr </a:t>
            </a:r>
            <a:r>
              <a:rPr b="1" lang="en-CA" sz="1200">
                <a:solidFill>
                  <a:srgbClr val="FF0000"/>
                </a:solidFill>
                <a:latin typeface="Courier New"/>
                <a:ea typeface="Courier New"/>
                <a:cs typeface="Courier New"/>
                <a:sym typeface="Courier New"/>
              </a:rPr>
              <a:t>!= </a:t>
            </a:r>
            <a:r>
              <a:rPr b="1" lang="en-CA" sz="1200">
                <a:solidFill>
                  <a:srgbClr val="1A1A1A"/>
                </a:solidFill>
                <a:latin typeface="Courier New"/>
                <a:ea typeface="Courier New"/>
                <a:cs typeface="Courier New"/>
                <a:sym typeface="Courier New"/>
              </a:rPr>
              <a:t>my_vec</a:t>
            </a:r>
            <a:r>
              <a:rPr b="1" lang="en-CA" sz="1200">
                <a:solidFill>
                  <a:srgbClr val="FF0000"/>
                </a:solidFill>
                <a:latin typeface="Courier New"/>
                <a:ea typeface="Courier New"/>
                <a:cs typeface="Courier New"/>
                <a:sym typeface="Courier New"/>
              </a:rPr>
              <a:t>.</a:t>
            </a:r>
            <a:r>
              <a:rPr b="1" lang="en-CA" sz="1200">
                <a:solidFill>
                  <a:srgbClr val="05C305"/>
                </a:solidFill>
                <a:latin typeface="Courier New"/>
                <a:ea typeface="Courier New"/>
                <a:cs typeface="Courier New"/>
                <a:sym typeface="Courier New"/>
              </a:rPr>
              <a:t>end</a:t>
            </a:r>
            <a:r>
              <a:rPr b="1" lang="en-CA" sz="1200">
                <a:solidFill>
                  <a:srgbClr val="FF0000"/>
                </a:solidFill>
                <a:latin typeface="Courier New"/>
                <a:ea typeface="Courier New"/>
                <a:cs typeface="Courier New"/>
                <a:sym typeface="Courier New"/>
              </a:rPr>
              <a:t>(); ++</a:t>
            </a:r>
            <a:r>
              <a:rPr b="1" lang="en-CA" sz="1200">
                <a:solidFill>
                  <a:srgbClr val="1A1A1A"/>
                </a:solidFill>
                <a:latin typeface="Courier New"/>
                <a:ea typeface="Courier New"/>
                <a:cs typeface="Courier New"/>
                <a:sym typeface="Courier New"/>
              </a:rPr>
              <a:t>itr</a:t>
            </a:r>
            <a:r>
              <a:rPr b="1" lang="en-CA" sz="1200">
                <a:solidFill>
                  <a:srgbClr val="FF0000"/>
                </a:solidFill>
                <a:latin typeface="Courier New"/>
                <a:ea typeface="Courier New"/>
                <a:cs typeface="Courier New"/>
                <a:sym typeface="Courier New"/>
              </a:rPr>
              <a:t>){</a:t>
            </a:r>
            <a:endParaRPr b="1" sz="1200">
              <a:solidFill>
                <a:srgbClr val="FF0000"/>
              </a:solidFill>
              <a:latin typeface="Courier New"/>
              <a:ea typeface="Courier New"/>
              <a:cs typeface="Courier New"/>
              <a:sym typeface="Courier New"/>
            </a:endParaRPr>
          </a:p>
          <a:p>
            <a:pPr indent="0" lvl="0" marL="457200" rtl="0" algn="l">
              <a:lnSpc>
                <a:spcPct val="50000"/>
              </a:lnSpc>
              <a:spcBef>
                <a:spcPts val="1200"/>
              </a:spcBef>
              <a:spcAft>
                <a:spcPts val="0"/>
              </a:spcAft>
              <a:buNone/>
            </a:pPr>
            <a:r>
              <a:rPr b="1" lang="en-CA" sz="1200">
                <a:solidFill>
                  <a:srgbClr val="FF0000"/>
                </a:solidFill>
                <a:latin typeface="Courier New"/>
                <a:ea typeface="Courier New"/>
                <a:cs typeface="Courier New"/>
                <a:sym typeface="Courier New"/>
              </a:rPr>
              <a:t>	</a:t>
            </a:r>
            <a:r>
              <a:rPr b="1" lang="en-CA" sz="1200">
                <a:solidFill>
                  <a:srgbClr val="05C305"/>
                </a:solidFill>
                <a:latin typeface="Courier New"/>
                <a:ea typeface="Courier New"/>
                <a:cs typeface="Courier New"/>
                <a:sym typeface="Courier New"/>
              </a:rPr>
              <a:t>cout </a:t>
            </a:r>
            <a:r>
              <a:rPr b="1" lang="en-CA" sz="1200">
                <a:solidFill>
                  <a:srgbClr val="FF0000"/>
                </a:solidFill>
                <a:latin typeface="Courier New"/>
                <a:ea typeface="Courier New"/>
                <a:cs typeface="Courier New"/>
                <a:sym typeface="Courier New"/>
              </a:rPr>
              <a:t>&lt;&lt; *</a:t>
            </a:r>
            <a:r>
              <a:rPr b="1" lang="en-CA" sz="1200">
                <a:solidFill>
                  <a:srgbClr val="1A1A1A"/>
                </a:solidFill>
                <a:latin typeface="Courier New"/>
                <a:ea typeface="Courier New"/>
                <a:cs typeface="Courier New"/>
                <a:sym typeface="Courier New"/>
              </a:rPr>
              <a:t>itr</a:t>
            </a:r>
            <a:r>
              <a:rPr b="1" lang="en-CA" sz="1200">
                <a:solidFill>
                  <a:srgbClr val="FF0000"/>
                </a:solidFill>
                <a:latin typeface="Courier New"/>
                <a:ea typeface="Courier New"/>
                <a:cs typeface="Courier New"/>
                <a:sym typeface="Courier New"/>
              </a:rPr>
              <a:t> &lt;&lt; </a:t>
            </a:r>
            <a:r>
              <a:rPr b="1" lang="en-CA" sz="1200">
                <a:solidFill>
                  <a:srgbClr val="05C305"/>
                </a:solidFill>
                <a:latin typeface="Courier New"/>
                <a:ea typeface="Courier New"/>
                <a:cs typeface="Courier New"/>
                <a:sym typeface="Courier New"/>
              </a:rPr>
              <a:t>endl</a:t>
            </a:r>
            <a:r>
              <a:rPr b="1" lang="en-CA" sz="1200">
                <a:solidFill>
                  <a:srgbClr val="FF0000"/>
                </a:solidFill>
                <a:latin typeface="Courier New"/>
                <a:ea typeface="Courier New"/>
                <a:cs typeface="Courier New"/>
                <a:sym typeface="Courier New"/>
              </a:rPr>
              <a:t>;</a:t>
            </a:r>
            <a:endParaRPr b="1" sz="1200">
              <a:solidFill>
                <a:srgbClr val="FF0000"/>
              </a:solidFill>
              <a:latin typeface="Courier New"/>
              <a:ea typeface="Courier New"/>
              <a:cs typeface="Courier New"/>
              <a:sym typeface="Courier New"/>
            </a:endParaRPr>
          </a:p>
          <a:p>
            <a:pPr indent="0" lvl="0" marL="457200" rtl="0" algn="l">
              <a:lnSpc>
                <a:spcPct val="50000"/>
              </a:lnSpc>
              <a:spcBef>
                <a:spcPts val="1200"/>
              </a:spcBef>
              <a:spcAft>
                <a:spcPts val="1200"/>
              </a:spcAft>
              <a:buNone/>
            </a:pPr>
            <a:r>
              <a:rPr b="1" lang="en-CA" sz="1200">
                <a:solidFill>
                  <a:srgbClr val="FF0000"/>
                </a:solidFill>
                <a:latin typeface="Courier New"/>
                <a:ea typeface="Courier New"/>
                <a:cs typeface="Courier New"/>
                <a:sym typeface="Courier New"/>
              </a:rPr>
              <a:t>}</a:t>
            </a:r>
            <a:endParaRPr/>
          </a:p>
        </p:txBody>
      </p:sp>
      <p:sp>
        <p:nvSpPr>
          <p:cNvPr id="2507" name="Google Shape;2507;p223"/>
          <p:cNvSpPr/>
          <p:nvPr/>
        </p:nvSpPr>
        <p:spPr>
          <a:xfrm>
            <a:off x="5783425" y="4383575"/>
            <a:ext cx="2975700" cy="648000"/>
          </a:xfrm>
          <a:prstGeom prst="wedgeRectCallout">
            <a:avLst>
              <a:gd fmla="val -103495" name="adj1"/>
              <a:gd fmla="val -50000" name="adj2"/>
            </a:avLst>
          </a:prstGeom>
          <a:solidFill>
            <a:schemeClr val="accent6"/>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CA">
                <a:solidFill>
                  <a:srgbClr val="1C4587"/>
                </a:solidFill>
              </a:rPr>
              <a:t>auto</a:t>
            </a:r>
            <a:r>
              <a:rPr b="1" lang="en-CA"/>
              <a:t>: type will be automatically deducted from the initializer</a:t>
            </a:r>
            <a:endParaRPr b="1"/>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224"/>
          <p:cNvSpPr txBox="1"/>
          <p:nvPr/>
        </p:nvSpPr>
        <p:spPr>
          <a:xfrm>
            <a:off x="4572000" y="2561350"/>
            <a:ext cx="42717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4600">
                <a:latin typeface="Lato"/>
                <a:ea typeface="Lato"/>
                <a:cs typeface="Lato"/>
                <a:sym typeface="Lato"/>
              </a:rPr>
              <a:t>&lt;								&gt;</a:t>
            </a:r>
            <a:endParaRPr sz="5100">
              <a:latin typeface="Lato"/>
              <a:ea typeface="Lato"/>
              <a:cs typeface="Lato"/>
              <a:sym typeface="Lato"/>
            </a:endParaRPr>
          </a:p>
        </p:txBody>
      </p:sp>
      <p:sp>
        <p:nvSpPr>
          <p:cNvPr id="2513" name="Google Shape;2513;p2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std::vector	- member functions -</a:t>
            </a:r>
            <a:endParaRPr/>
          </a:p>
        </p:txBody>
      </p:sp>
      <p:sp>
        <p:nvSpPr>
          <p:cNvPr id="2514" name="Google Shape;2514;p224"/>
          <p:cNvSpPr txBox="1"/>
          <p:nvPr>
            <p:ph idx="1" type="body"/>
          </p:nvPr>
        </p:nvSpPr>
        <p:spPr>
          <a:xfrm>
            <a:off x="729450" y="1422825"/>
            <a:ext cx="7688700" cy="335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Some of the important member functions of </a:t>
            </a:r>
            <a:r>
              <a:rPr b="1" lang="en-CA"/>
              <a:t>std::vector</a:t>
            </a:r>
            <a:r>
              <a:rPr lang="en-CA"/>
              <a:t> class are…</a:t>
            </a:r>
            <a:endParaRPr/>
          </a:p>
          <a:p>
            <a:pPr indent="-342900" lvl="0" marL="457200" rtl="0" algn="l">
              <a:spcBef>
                <a:spcPts val="1200"/>
              </a:spcBef>
              <a:spcAft>
                <a:spcPts val="0"/>
              </a:spcAft>
              <a:buSzPts val="1800"/>
              <a:buChar char="●"/>
            </a:pPr>
            <a:r>
              <a:rPr lang="en-CA" sz="1800"/>
              <a:t>obj.</a:t>
            </a:r>
            <a:r>
              <a:rPr b="1" lang="en-CA" sz="1800">
                <a:solidFill>
                  <a:srgbClr val="1A1A1A"/>
                </a:solidFill>
              </a:rPr>
              <a:t>begin()</a:t>
            </a:r>
            <a:r>
              <a:rPr lang="en-CA" sz="1800"/>
              <a:t>: iterator to beginning</a:t>
            </a:r>
            <a:endParaRPr sz="1800"/>
          </a:p>
          <a:p>
            <a:pPr indent="-342900" lvl="0" marL="457200" rtl="0" algn="l">
              <a:spcBef>
                <a:spcPts val="0"/>
              </a:spcBef>
              <a:spcAft>
                <a:spcPts val="0"/>
              </a:spcAft>
              <a:buSzPts val="1800"/>
              <a:buChar char="●"/>
            </a:pPr>
            <a:r>
              <a:rPr lang="en-CA" sz="1800"/>
              <a:t>obj.</a:t>
            </a:r>
            <a:r>
              <a:rPr b="1" lang="en-CA" sz="1800">
                <a:solidFill>
                  <a:srgbClr val="1A1A1A"/>
                </a:solidFill>
              </a:rPr>
              <a:t>end()</a:t>
            </a:r>
            <a:r>
              <a:rPr lang="en-CA" sz="1800">
                <a:solidFill>
                  <a:srgbClr val="1A1A1A"/>
                </a:solidFill>
              </a:rPr>
              <a:t>:</a:t>
            </a:r>
            <a:r>
              <a:rPr lang="en-CA" sz="1800"/>
              <a:t> iterator to end</a:t>
            </a:r>
            <a:endParaRPr sz="1800"/>
          </a:p>
          <a:p>
            <a:pPr indent="-342900" lvl="0" marL="457200" rtl="0" algn="l">
              <a:spcBef>
                <a:spcPts val="0"/>
              </a:spcBef>
              <a:spcAft>
                <a:spcPts val="0"/>
              </a:spcAft>
              <a:buSzPts val="1800"/>
              <a:buChar char="●"/>
            </a:pPr>
            <a:r>
              <a:rPr lang="en-CA" sz="1800"/>
              <a:t>obj.</a:t>
            </a:r>
            <a:r>
              <a:rPr b="1" lang="en-CA" sz="1800">
                <a:solidFill>
                  <a:srgbClr val="1A1A1A"/>
                </a:solidFill>
              </a:rPr>
              <a:t>size()</a:t>
            </a:r>
            <a:r>
              <a:rPr lang="en-CA" sz="1800"/>
              <a:t>: number of elements</a:t>
            </a:r>
            <a:endParaRPr sz="1800"/>
          </a:p>
          <a:p>
            <a:pPr indent="-342900" lvl="0" marL="457200" rtl="0" algn="l">
              <a:spcBef>
                <a:spcPts val="0"/>
              </a:spcBef>
              <a:spcAft>
                <a:spcPts val="0"/>
              </a:spcAft>
              <a:buSzPts val="1800"/>
              <a:buChar char="●"/>
            </a:pPr>
            <a:r>
              <a:rPr lang="en-CA" sz="1800"/>
              <a:t>obj.</a:t>
            </a:r>
            <a:r>
              <a:rPr b="1" lang="en-CA" sz="1800">
                <a:solidFill>
                  <a:srgbClr val="1A1A1A"/>
                </a:solidFill>
              </a:rPr>
              <a:t>capacity()</a:t>
            </a:r>
            <a:r>
              <a:rPr lang="en-CA" sz="1800"/>
              <a:t>: allocated storage</a:t>
            </a:r>
            <a:endParaRPr sz="1800"/>
          </a:p>
          <a:p>
            <a:pPr indent="-342900" lvl="0" marL="457200" rtl="0" algn="l">
              <a:spcBef>
                <a:spcPts val="0"/>
              </a:spcBef>
              <a:spcAft>
                <a:spcPts val="0"/>
              </a:spcAft>
              <a:buSzPts val="1800"/>
              <a:buChar char="●"/>
            </a:pPr>
            <a:r>
              <a:rPr lang="en-CA" sz="1800"/>
              <a:t>obj</a:t>
            </a:r>
            <a:r>
              <a:rPr b="1" lang="en-CA" sz="1800">
                <a:solidFill>
                  <a:srgbClr val="1A1A1A"/>
                </a:solidFill>
              </a:rPr>
              <a:t>[i]</a:t>
            </a:r>
            <a:r>
              <a:rPr b="1" lang="en-CA" sz="1800"/>
              <a:t>: </a:t>
            </a:r>
            <a:r>
              <a:rPr lang="en-CA" sz="1800"/>
              <a:t>i-th element</a:t>
            </a:r>
            <a:endParaRPr sz="1800"/>
          </a:p>
          <a:p>
            <a:pPr indent="-342900" lvl="0" marL="457200" rtl="0" algn="l">
              <a:spcBef>
                <a:spcPts val="0"/>
              </a:spcBef>
              <a:spcAft>
                <a:spcPts val="0"/>
              </a:spcAft>
              <a:buSzPts val="1800"/>
              <a:buChar char="●"/>
            </a:pPr>
            <a:r>
              <a:rPr lang="en-CA" sz="1800"/>
              <a:t>obj.</a:t>
            </a:r>
            <a:r>
              <a:rPr b="1" lang="en-CA" sz="1800">
                <a:solidFill>
                  <a:srgbClr val="1A1A1A"/>
                </a:solidFill>
              </a:rPr>
              <a:t>at(i)</a:t>
            </a:r>
            <a:r>
              <a:rPr lang="en-CA" sz="1800"/>
              <a:t>: i-th element</a:t>
            </a:r>
            <a:endParaRPr sz="1800"/>
          </a:p>
          <a:p>
            <a:pPr indent="-342900" lvl="0" marL="457200" rtl="0" algn="l">
              <a:spcBef>
                <a:spcPts val="0"/>
              </a:spcBef>
              <a:spcAft>
                <a:spcPts val="0"/>
              </a:spcAft>
              <a:buSzPts val="1800"/>
              <a:buChar char="●"/>
            </a:pPr>
            <a:r>
              <a:rPr lang="en-CA" sz="1800"/>
              <a:t>obj.</a:t>
            </a:r>
            <a:r>
              <a:rPr b="1" lang="en-CA" sz="1800">
                <a:solidFill>
                  <a:srgbClr val="1A1A1A"/>
                </a:solidFill>
              </a:rPr>
              <a:t>front()</a:t>
            </a:r>
            <a:r>
              <a:rPr lang="en-CA" sz="1800"/>
              <a:t>: the first element</a:t>
            </a:r>
            <a:endParaRPr sz="1800"/>
          </a:p>
          <a:p>
            <a:pPr indent="-342900" lvl="0" marL="457200" rtl="0" algn="l">
              <a:spcBef>
                <a:spcPts val="0"/>
              </a:spcBef>
              <a:spcAft>
                <a:spcPts val="0"/>
              </a:spcAft>
              <a:buSzPts val="1800"/>
              <a:buChar char="●"/>
            </a:pPr>
            <a:r>
              <a:rPr lang="en-CA" sz="1800"/>
              <a:t>obj.</a:t>
            </a:r>
            <a:r>
              <a:rPr b="1" lang="en-CA" sz="1800">
                <a:solidFill>
                  <a:srgbClr val="1A1A1A"/>
                </a:solidFill>
              </a:rPr>
              <a:t>back()</a:t>
            </a:r>
            <a:r>
              <a:rPr lang="en-CA" sz="1800"/>
              <a:t>: the last element</a:t>
            </a:r>
            <a:endParaRPr sz="1800"/>
          </a:p>
        </p:txBody>
      </p:sp>
      <p:sp>
        <p:nvSpPr>
          <p:cNvPr id="2515" name="Google Shape;2515;p224"/>
          <p:cNvSpPr/>
          <p:nvPr/>
        </p:nvSpPr>
        <p:spPr>
          <a:xfrm>
            <a:off x="5167500" y="281575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3</a:t>
            </a:r>
            <a:endParaRPr b="1" sz="2100">
              <a:solidFill>
                <a:schemeClr val="lt1"/>
              </a:solidFill>
            </a:endParaRPr>
          </a:p>
        </p:txBody>
      </p:sp>
      <p:sp>
        <p:nvSpPr>
          <p:cNvPr id="2516" name="Google Shape;2516;p224"/>
          <p:cNvSpPr/>
          <p:nvPr/>
        </p:nvSpPr>
        <p:spPr>
          <a:xfrm>
            <a:off x="5607600" y="281575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1</a:t>
            </a:r>
            <a:endParaRPr b="1" sz="2100">
              <a:solidFill>
                <a:schemeClr val="lt1"/>
              </a:solidFill>
            </a:endParaRPr>
          </a:p>
        </p:txBody>
      </p:sp>
      <p:sp>
        <p:nvSpPr>
          <p:cNvPr id="2517" name="Google Shape;2517;p224"/>
          <p:cNvSpPr/>
          <p:nvPr/>
        </p:nvSpPr>
        <p:spPr>
          <a:xfrm>
            <a:off x="6047700" y="281575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4</a:t>
            </a:r>
            <a:endParaRPr b="1" sz="2100">
              <a:solidFill>
                <a:schemeClr val="lt1"/>
              </a:solidFill>
            </a:endParaRPr>
          </a:p>
        </p:txBody>
      </p:sp>
      <p:sp>
        <p:nvSpPr>
          <p:cNvPr id="2518" name="Google Shape;2518;p224"/>
          <p:cNvSpPr/>
          <p:nvPr/>
        </p:nvSpPr>
        <p:spPr>
          <a:xfrm>
            <a:off x="6487800" y="281575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1</a:t>
            </a:r>
            <a:endParaRPr b="1" sz="2100">
              <a:solidFill>
                <a:schemeClr val="lt1"/>
              </a:solidFill>
            </a:endParaRPr>
          </a:p>
        </p:txBody>
      </p:sp>
      <p:sp>
        <p:nvSpPr>
          <p:cNvPr id="2519" name="Google Shape;2519;p224"/>
          <p:cNvSpPr/>
          <p:nvPr/>
        </p:nvSpPr>
        <p:spPr>
          <a:xfrm>
            <a:off x="6927900" y="281575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5</a:t>
            </a:r>
            <a:endParaRPr b="1" sz="2100">
              <a:solidFill>
                <a:schemeClr val="lt1"/>
              </a:solidFill>
            </a:endParaRPr>
          </a:p>
        </p:txBody>
      </p:sp>
      <p:sp>
        <p:nvSpPr>
          <p:cNvPr id="2520" name="Google Shape;2520;p224"/>
          <p:cNvSpPr/>
          <p:nvPr/>
        </p:nvSpPr>
        <p:spPr>
          <a:xfrm>
            <a:off x="7368000" y="281575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21" name="Google Shape;2521;p224"/>
          <p:cNvSpPr/>
          <p:nvPr/>
        </p:nvSpPr>
        <p:spPr>
          <a:xfrm>
            <a:off x="7808100" y="281575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grpSp>
        <p:nvGrpSpPr>
          <p:cNvPr id="2522" name="Google Shape;2522;p224"/>
          <p:cNvGrpSpPr/>
          <p:nvPr/>
        </p:nvGrpSpPr>
        <p:grpSpPr>
          <a:xfrm>
            <a:off x="4775550" y="3199600"/>
            <a:ext cx="1224000" cy="1356900"/>
            <a:chOff x="4767550" y="2639625"/>
            <a:chExt cx="1224000" cy="1356900"/>
          </a:xfrm>
        </p:grpSpPr>
        <p:sp>
          <p:nvSpPr>
            <p:cNvPr id="2523" name="Google Shape;2523;p224"/>
            <p:cNvSpPr/>
            <p:nvPr/>
          </p:nvSpPr>
          <p:spPr>
            <a:xfrm>
              <a:off x="4767550" y="3564525"/>
              <a:ext cx="1224000" cy="4320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obj.begin()</a:t>
              </a:r>
              <a:endParaRPr b="1"/>
            </a:p>
          </p:txBody>
        </p:sp>
        <p:cxnSp>
          <p:nvCxnSpPr>
            <p:cNvPr id="2524" name="Google Shape;2524;p224"/>
            <p:cNvCxnSpPr>
              <a:stCxn id="2523" idx="0"/>
              <a:endCxn id="2515" idx="2"/>
            </p:cNvCxnSpPr>
            <p:nvPr/>
          </p:nvCxnSpPr>
          <p:spPr>
            <a:xfrm rot="10800000">
              <a:off x="5379550" y="2639625"/>
              <a:ext cx="0" cy="924900"/>
            </a:xfrm>
            <a:prstGeom prst="straightConnector1">
              <a:avLst/>
            </a:prstGeom>
            <a:noFill/>
            <a:ln cap="flat" cmpd="sng" w="28575">
              <a:solidFill>
                <a:schemeClr val="dk2"/>
              </a:solidFill>
              <a:prstDash val="solid"/>
              <a:round/>
              <a:headEnd len="med" w="med" type="none"/>
              <a:tailEnd len="med" w="med" type="triangle"/>
            </a:ln>
          </p:spPr>
        </p:cxnSp>
      </p:grpSp>
      <p:grpSp>
        <p:nvGrpSpPr>
          <p:cNvPr id="2525" name="Google Shape;2525;p224"/>
          <p:cNvGrpSpPr/>
          <p:nvPr/>
        </p:nvGrpSpPr>
        <p:grpSpPr>
          <a:xfrm>
            <a:off x="6535950" y="3216375"/>
            <a:ext cx="1224000" cy="1356900"/>
            <a:chOff x="4767550" y="2639625"/>
            <a:chExt cx="1224000" cy="1356900"/>
          </a:xfrm>
        </p:grpSpPr>
        <p:sp>
          <p:nvSpPr>
            <p:cNvPr id="2526" name="Google Shape;2526;p224"/>
            <p:cNvSpPr/>
            <p:nvPr/>
          </p:nvSpPr>
          <p:spPr>
            <a:xfrm>
              <a:off x="4767550" y="3564525"/>
              <a:ext cx="1224000" cy="4320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obj.end()</a:t>
              </a:r>
              <a:endParaRPr b="1"/>
            </a:p>
          </p:txBody>
        </p:sp>
        <p:cxnSp>
          <p:nvCxnSpPr>
            <p:cNvPr id="2527" name="Google Shape;2527;p224"/>
            <p:cNvCxnSpPr>
              <a:stCxn id="2526" idx="0"/>
            </p:cNvCxnSpPr>
            <p:nvPr/>
          </p:nvCxnSpPr>
          <p:spPr>
            <a:xfrm rot="10800000">
              <a:off x="5379550" y="2639625"/>
              <a:ext cx="0" cy="924900"/>
            </a:xfrm>
            <a:prstGeom prst="straightConnector1">
              <a:avLst/>
            </a:prstGeom>
            <a:noFill/>
            <a:ln cap="flat" cmpd="sng" w="28575">
              <a:solidFill>
                <a:schemeClr val="dk2"/>
              </a:solidFill>
              <a:prstDash val="solid"/>
              <a:round/>
              <a:headEnd len="med" w="med" type="none"/>
              <a:tailEnd len="med" w="med" type="triangle"/>
            </a:ln>
          </p:spPr>
        </p:cxnSp>
      </p:grpSp>
      <p:grpSp>
        <p:nvGrpSpPr>
          <p:cNvPr id="2528" name="Google Shape;2528;p224"/>
          <p:cNvGrpSpPr/>
          <p:nvPr/>
        </p:nvGrpSpPr>
        <p:grpSpPr>
          <a:xfrm>
            <a:off x="5027900" y="1857388"/>
            <a:ext cx="3359900" cy="855900"/>
            <a:chOff x="5027900" y="1857388"/>
            <a:chExt cx="3359900" cy="855900"/>
          </a:xfrm>
        </p:grpSpPr>
        <p:grpSp>
          <p:nvGrpSpPr>
            <p:cNvPr id="2529" name="Google Shape;2529;p224"/>
            <p:cNvGrpSpPr/>
            <p:nvPr/>
          </p:nvGrpSpPr>
          <p:grpSpPr>
            <a:xfrm>
              <a:off x="5027900" y="2377313"/>
              <a:ext cx="3359900" cy="335975"/>
              <a:chOff x="4991525" y="1783825"/>
              <a:chExt cx="3359900" cy="335975"/>
            </a:xfrm>
          </p:grpSpPr>
          <p:sp>
            <p:nvSpPr>
              <p:cNvPr id="2530" name="Google Shape;2530;p224"/>
              <p:cNvSpPr/>
              <p:nvPr/>
            </p:nvSpPr>
            <p:spPr>
              <a:xfrm>
                <a:off x="4991525" y="1783825"/>
                <a:ext cx="1687825" cy="335975"/>
              </a:xfrm>
              <a:custGeom>
                <a:rect b="b" l="l" r="r" t="t"/>
                <a:pathLst>
                  <a:path extrusionOk="0" h="13439" w="67513">
                    <a:moveTo>
                      <a:pt x="0" y="13439"/>
                    </a:moveTo>
                    <a:cubicBezTo>
                      <a:pt x="2826" y="12479"/>
                      <a:pt x="11092" y="8692"/>
                      <a:pt x="16958" y="7679"/>
                    </a:cubicBezTo>
                    <a:cubicBezTo>
                      <a:pt x="22824" y="6666"/>
                      <a:pt x="28690" y="6932"/>
                      <a:pt x="35196" y="7359"/>
                    </a:cubicBezTo>
                    <a:cubicBezTo>
                      <a:pt x="41702" y="7786"/>
                      <a:pt x="50608" y="11466"/>
                      <a:pt x="55994" y="10239"/>
                    </a:cubicBezTo>
                    <a:cubicBezTo>
                      <a:pt x="61380" y="9013"/>
                      <a:pt x="65593" y="1707"/>
                      <a:pt x="67513" y="0"/>
                    </a:cubicBezTo>
                  </a:path>
                </a:pathLst>
              </a:custGeom>
              <a:noFill/>
              <a:ln cap="flat" cmpd="sng" w="28575">
                <a:solidFill>
                  <a:schemeClr val="dk2"/>
                </a:solidFill>
                <a:prstDash val="solid"/>
                <a:round/>
                <a:headEnd len="med" w="med" type="none"/>
                <a:tailEnd len="med" w="med" type="none"/>
              </a:ln>
            </p:spPr>
          </p:sp>
          <p:sp>
            <p:nvSpPr>
              <p:cNvPr id="2531" name="Google Shape;2531;p224"/>
              <p:cNvSpPr/>
              <p:nvPr/>
            </p:nvSpPr>
            <p:spPr>
              <a:xfrm flipH="1">
                <a:off x="6663600" y="1783825"/>
                <a:ext cx="1687825" cy="335975"/>
              </a:xfrm>
              <a:custGeom>
                <a:rect b="b" l="l" r="r" t="t"/>
                <a:pathLst>
                  <a:path extrusionOk="0" h="13439" w="67513">
                    <a:moveTo>
                      <a:pt x="0" y="13439"/>
                    </a:moveTo>
                    <a:cubicBezTo>
                      <a:pt x="2826" y="12479"/>
                      <a:pt x="11092" y="8692"/>
                      <a:pt x="16958" y="7679"/>
                    </a:cubicBezTo>
                    <a:cubicBezTo>
                      <a:pt x="22824" y="6666"/>
                      <a:pt x="28690" y="6932"/>
                      <a:pt x="35196" y="7359"/>
                    </a:cubicBezTo>
                    <a:cubicBezTo>
                      <a:pt x="41702" y="7786"/>
                      <a:pt x="50608" y="11466"/>
                      <a:pt x="55994" y="10239"/>
                    </a:cubicBezTo>
                    <a:cubicBezTo>
                      <a:pt x="61380" y="9013"/>
                      <a:pt x="65593" y="1707"/>
                      <a:pt x="67513" y="0"/>
                    </a:cubicBezTo>
                  </a:path>
                </a:pathLst>
              </a:custGeom>
              <a:noFill/>
              <a:ln cap="flat" cmpd="sng" w="28575">
                <a:solidFill>
                  <a:schemeClr val="dk2"/>
                </a:solidFill>
                <a:prstDash val="solid"/>
                <a:round/>
                <a:headEnd len="med" w="med" type="none"/>
                <a:tailEnd len="med" w="med" type="none"/>
              </a:ln>
            </p:spPr>
          </p:sp>
        </p:grpSp>
        <p:sp>
          <p:nvSpPr>
            <p:cNvPr id="2532" name="Google Shape;2532;p224"/>
            <p:cNvSpPr/>
            <p:nvPr/>
          </p:nvSpPr>
          <p:spPr>
            <a:xfrm>
              <a:off x="5976150" y="1857388"/>
              <a:ext cx="1463400" cy="4320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obj.capacity()</a:t>
              </a:r>
              <a:endParaRPr b="1"/>
            </a:p>
          </p:txBody>
        </p:sp>
      </p:grpSp>
      <p:grpSp>
        <p:nvGrpSpPr>
          <p:cNvPr id="2533" name="Google Shape;2533;p224"/>
          <p:cNvGrpSpPr/>
          <p:nvPr/>
        </p:nvGrpSpPr>
        <p:grpSpPr>
          <a:xfrm>
            <a:off x="5167549" y="3359675"/>
            <a:ext cx="2200399" cy="857950"/>
            <a:chOff x="5167549" y="3359675"/>
            <a:chExt cx="2200399" cy="857950"/>
          </a:xfrm>
        </p:grpSpPr>
        <p:grpSp>
          <p:nvGrpSpPr>
            <p:cNvPr id="2534" name="Google Shape;2534;p224"/>
            <p:cNvGrpSpPr/>
            <p:nvPr/>
          </p:nvGrpSpPr>
          <p:grpSpPr>
            <a:xfrm flipH="1" rot="10800000">
              <a:off x="5167549" y="3359675"/>
              <a:ext cx="2200399" cy="335975"/>
              <a:chOff x="4991525" y="1783825"/>
              <a:chExt cx="3359900" cy="335975"/>
            </a:xfrm>
          </p:grpSpPr>
          <p:sp>
            <p:nvSpPr>
              <p:cNvPr id="2535" name="Google Shape;2535;p224"/>
              <p:cNvSpPr/>
              <p:nvPr/>
            </p:nvSpPr>
            <p:spPr>
              <a:xfrm>
                <a:off x="4991525" y="1783825"/>
                <a:ext cx="1687825" cy="335975"/>
              </a:xfrm>
              <a:custGeom>
                <a:rect b="b" l="l" r="r" t="t"/>
                <a:pathLst>
                  <a:path extrusionOk="0" h="13439" w="67513">
                    <a:moveTo>
                      <a:pt x="0" y="13439"/>
                    </a:moveTo>
                    <a:cubicBezTo>
                      <a:pt x="2826" y="12479"/>
                      <a:pt x="11092" y="8692"/>
                      <a:pt x="16958" y="7679"/>
                    </a:cubicBezTo>
                    <a:cubicBezTo>
                      <a:pt x="22824" y="6666"/>
                      <a:pt x="28690" y="6932"/>
                      <a:pt x="35196" y="7359"/>
                    </a:cubicBezTo>
                    <a:cubicBezTo>
                      <a:pt x="41702" y="7786"/>
                      <a:pt x="50608" y="11466"/>
                      <a:pt x="55994" y="10239"/>
                    </a:cubicBezTo>
                    <a:cubicBezTo>
                      <a:pt x="61380" y="9013"/>
                      <a:pt x="65593" y="1707"/>
                      <a:pt x="67513" y="0"/>
                    </a:cubicBezTo>
                  </a:path>
                </a:pathLst>
              </a:custGeom>
              <a:noFill/>
              <a:ln cap="flat" cmpd="sng" w="28575">
                <a:solidFill>
                  <a:schemeClr val="dk2"/>
                </a:solidFill>
                <a:prstDash val="solid"/>
                <a:round/>
                <a:headEnd len="med" w="med" type="none"/>
                <a:tailEnd len="med" w="med" type="none"/>
              </a:ln>
            </p:spPr>
          </p:sp>
          <p:sp>
            <p:nvSpPr>
              <p:cNvPr id="2536" name="Google Shape;2536;p224"/>
              <p:cNvSpPr/>
              <p:nvPr/>
            </p:nvSpPr>
            <p:spPr>
              <a:xfrm flipH="1">
                <a:off x="6663600" y="1783825"/>
                <a:ext cx="1687825" cy="335975"/>
              </a:xfrm>
              <a:custGeom>
                <a:rect b="b" l="l" r="r" t="t"/>
                <a:pathLst>
                  <a:path extrusionOk="0" h="13439" w="67513">
                    <a:moveTo>
                      <a:pt x="0" y="13439"/>
                    </a:moveTo>
                    <a:cubicBezTo>
                      <a:pt x="2826" y="12479"/>
                      <a:pt x="11092" y="8692"/>
                      <a:pt x="16958" y="7679"/>
                    </a:cubicBezTo>
                    <a:cubicBezTo>
                      <a:pt x="22824" y="6666"/>
                      <a:pt x="28690" y="6932"/>
                      <a:pt x="35196" y="7359"/>
                    </a:cubicBezTo>
                    <a:cubicBezTo>
                      <a:pt x="41702" y="7786"/>
                      <a:pt x="50608" y="11466"/>
                      <a:pt x="55994" y="10239"/>
                    </a:cubicBezTo>
                    <a:cubicBezTo>
                      <a:pt x="61380" y="9013"/>
                      <a:pt x="65593" y="1707"/>
                      <a:pt x="67513" y="0"/>
                    </a:cubicBezTo>
                  </a:path>
                </a:pathLst>
              </a:custGeom>
              <a:noFill/>
              <a:ln cap="flat" cmpd="sng" w="28575">
                <a:solidFill>
                  <a:schemeClr val="dk2"/>
                </a:solidFill>
                <a:prstDash val="solid"/>
                <a:round/>
                <a:headEnd len="med" w="med" type="none"/>
                <a:tailEnd len="med" w="med" type="none"/>
              </a:ln>
            </p:spPr>
          </p:sp>
        </p:grpSp>
        <p:sp>
          <p:nvSpPr>
            <p:cNvPr id="2537" name="Google Shape;2537;p224"/>
            <p:cNvSpPr/>
            <p:nvPr/>
          </p:nvSpPr>
          <p:spPr>
            <a:xfrm>
              <a:off x="5655750" y="3785625"/>
              <a:ext cx="1224000" cy="4320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obj.size()</a:t>
              </a:r>
              <a:endParaRPr b="1"/>
            </a:p>
          </p:txBody>
        </p:sp>
      </p:grpSp>
      <p:sp>
        <p:nvSpPr>
          <p:cNvPr id="2538" name="Google Shape;2538;p224"/>
          <p:cNvSpPr txBox="1"/>
          <p:nvPr/>
        </p:nvSpPr>
        <p:spPr>
          <a:xfrm>
            <a:off x="5640000" y="4589900"/>
            <a:ext cx="2135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700">
                <a:latin typeface="Lato"/>
                <a:ea typeface="Lato"/>
                <a:cs typeface="Lato"/>
                <a:sym typeface="Lato"/>
              </a:rPr>
              <a:t>std::vector&lt;int&gt; obj</a:t>
            </a:r>
            <a:endParaRPr b="1" sz="1700">
              <a:latin typeface="Lato"/>
              <a:ea typeface="Lato"/>
              <a:cs typeface="Lato"/>
              <a:sym typeface="Lato"/>
            </a:endParaRPr>
          </a:p>
        </p:txBody>
      </p:sp>
      <p:grpSp>
        <p:nvGrpSpPr>
          <p:cNvPr id="2539" name="Google Shape;2539;p224"/>
          <p:cNvGrpSpPr/>
          <p:nvPr/>
        </p:nvGrpSpPr>
        <p:grpSpPr>
          <a:xfrm>
            <a:off x="5463450" y="1992613"/>
            <a:ext cx="1608600" cy="887913"/>
            <a:chOff x="5463450" y="1992613"/>
            <a:chExt cx="1608600" cy="887913"/>
          </a:xfrm>
        </p:grpSpPr>
        <p:sp>
          <p:nvSpPr>
            <p:cNvPr id="2540" name="Google Shape;2540;p224"/>
            <p:cNvSpPr/>
            <p:nvPr/>
          </p:nvSpPr>
          <p:spPr>
            <a:xfrm>
              <a:off x="5463450" y="1992613"/>
              <a:ext cx="1608600" cy="4320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obj[2] / obj.at(2)</a:t>
              </a:r>
              <a:endParaRPr b="1"/>
            </a:p>
          </p:txBody>
        </p:sp>
        <p:sp>
          <p:nvSpPr>
            <p:cNvPr id="2541" name="Google Shape;2541;p224"/>
            <p:cNvSpPr txBox="1"/>
            <p:nvPr/>
          </p:nvSpPr>
          <p:spPr>
            <a:xfrm rot="5400000">
              <a:off x="6019800" y="2224725"/>
              <a:ext cx="4959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4100">
                  <a:latin typeface="Lato"/>
                  <a:ea typeface="Lato"/>
                  <a:cs typeface="Lato"/>
                  <a:sym typeface="Lato"/>
                </a:rPr>
                <a:t>=</a:t>
              </a:r>
              <a:endParaRPr b="1" sz="4100">
                <a:latin typeface="Lato"/>
                <a:ea typeface="Lato"/>
                <a:cs typeface="Lato"/>
                <a:sym typeface="Lato"/>
              </a:endParaRPr>
            </a:p>
          </p:txBody>
        </p:sp>
      </p:grpSp>
      <p:grpSp>
        <p:nvGrpSpPr>
          <p:cNvPr id="2542" name="Google Shape;2542;p224"/>
          <p:cNvGrpSpPr/>
          <p:nvPr/>
        </p:nvGrpSpPr>
        <p:grpSpPr>
          <a:xfrm>
            <a:off x="4775550" y="1992625"/>
            <a:ext cx="1224000" cy="887900"/>
            <a:chOff x="4775550" y="1992625"/>
            <a:chExt cx="1224000" cy="887900"/>
          </a:xfrm>
        </p:grpSpPr>
        <p:sp>
          <p:nvSpPr>
            <p:cNvPr id="2543" name="Google Shape;2543;p224"/>
            <p:cNvSpPr/>
            <p:nvPr/>
          </p:nvSpPr>
          <p:spPr>
            <a:xfrm>
              <a:off x="4775550" y="1992625"/>
              <a:ext cx="1224000" cy="4320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obj.front()</a:t>
              </a:r>
              <a:endParaRPr b="1"/>
            </a:p>
          </p:txBody>
        </p:sp>
        <p:sp>
          <p:nvSpPr>
            <p:cNvPr id="2544" name="Google Shape;2544;p224"/>
            <p:cNvSpPr txBox="1"/>
            <p:nvPr/>
          </p:nvSpPr>
          <p:spPr>
            <a:xfrm rot="5400000">
              <a:off x="5139600" y="2224725"/>
              <a:ext cx="4959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4100">
                  <a:latin typeface="Lato"/>
                  <a:ea typeface="Lato"/>
                  <a:cs typeface="Lato"/>
                  <a:sym typeface="Lato"/>
                </a:rPr>
                <a:t>=</a:t>
              </a:r>
              <a:endParaRPr b="1" sz="4100">
                <a:latin typeface="Lato"/>
                <a:ea typeface="Lato"/>
                <a:cs typeface="Lato"/>
                <a:sym typeface="Lato"/>
              </a:endParaRPr>
            </a:p>
          </p:txBody>
        </p:sp>
      </p:grpSp>
      <p:grpSp>
        <p:nvGrpSpPr>
          <p:cNvPr id="2545" name="Google Shape;2545;p224"/>
          <p:cNvGrpSpPr/>
          <p:nvPr/>
        </p:nvGrpSpPr>
        <p:grpSpPr>
          <a:xfrm>
            <a:off x="6535950" y="1992625"/>
            <a:ext cx="1224000" cy="887900"/>
            <a:chOff x="6535950" y="1992625"/>
            <a:chExt cx="1224000" cy="887900"/>
          </a:xfrm>
        </p:grpSpPr>
        <p:sp>
          <p:nvSpPr>
            <p:cNvPr id="2546" name="Google Shape;2546;p224"/>
            <p:cNvSpPr/>
            <p:nvPr/>
          </p:nvSpPr>
          <p:spPr>
            <a:xfrm>
              <a:off x="6535950" y="1992625"/>
              <a:ext cx="1224000" cy="4320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obj.back()</a:t>
              </a:r>
              <a:endParaRPr b="1"/>
            </a:p>
          </p:txBody>
        </p:sp>
        <p:sp>
          <p:nvSpPr>
            <p:cNvPr id="2547" name="Google Shape;2547;p224"/>
            <p:cNvSpPr txBox="1"/>
            <p:nvPr/>
          </p:nvSpPr>
          <p:spPr>
            <a:xfrm rot="5400000">
              <a:off x="6900000" y="2224725"/>
              <a:ext cx="4959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4100">
                  <a:latin typeface="Lato"/>
                  <a:ea typeface="Lato"/>
                  <a:cs typeface="Lato"/>
                  <a:sym typeface="Lato"/>
                </a:rPr>
                <a:t>=</a:t>
              </a:r>
              <a:endParaRPr b="1" sz="4100">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2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2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3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2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3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4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1" name="Shape 2551"/>
        <p:cNvGrpSpPr/>
        <p:nvPr/>
      </p:nvGrpSpPr>
      <p:grpSpPr>
        <a:xfrm>
          <a:off x="0" y="0"/>
          <a:ext cx="0" cy="0"/>
          <a:chOff x="0" y="0"/>
          <a:chExt cx="0" cy="0"/>
        </a:xfrm>
      </p:grpSpPr>
      <p:sp>
        <p:nvSpPr>
          <p:cNvPr id="2552" name="Google Shape;2552;p2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std::vector	- member functions -</a:t>
            </a:r>
            <a:endParaRPr/>
          </a:p>
        </p:txBody>
      </p:sp>
      <p:sp>
        <p:nvSpPr>
          <p:cNvPr id="2553" name="Google Shape;2553;p225"/>
          <p:cNvSpPr txBox="1"/>
          <p:nvPr>
            <p:ph idx="1" type="body"/>
          </p:nvPr>
        </p:nvSpPr>
        <p:spPr>
          <a:xfrm>
            <a:off x="729450" y="1422825"/>
            <a:ext cx="7789800" cy="2120700"/>
          </a:xfrm>
          <a:prstGeom prst="rect">
            <a:avLst/>
          </a:prstGeom>
        </p:spPr>
        <p:txBody>
          <a:bodyPr anchorCtr="0" anchor="t" bIns="91425" lIns="91425" spcFirstLastPara="1" rIns="91425" wrap="square" tIns="91425">
            <a:normAutofit fontScale="92500" lnSpcReduction="20000"/>
          </a:bodyPr>
          <a:lstStyle/>
          <a:p>
            <a:pPr indent="-346075" lvl="0" marL="457200" rtl="0" algn="l">
              <a:spcBef>
                <a:spcPts val="0"/>
              </a:spcBef>
              <a:spcAft>
                <a:spcPts val="0"/>
              </a:spcAft>
              <a:buSzPct val="100000"/>
              <a:buChar char="●"/>
            </a:pPr>
            <a:r>
              <a:rPr lang="en-CA" sz="2000"/>
              <a:t>obj.</a:t>
            </a:r>
            <a:r>
              <a:rPr b="1" lang="en-CA" sz="2000">
                <a:solidFill>
                  <a:srgbClr val="1A1A1A"/>
                </a:solidFill>
              </a:rPr>
              <a:t>push_back(): </a:t>
            </a:r>
            <a:r>
              <a:rPr lang="en-CA" sz="2000">
                <a:solidFill>
                  <a:srgbClr val="1A1A1A"/>
                </a:solidFill>
              </a:rPr>
              <a:t>adds a new element at the end</a:t>
            </a:r>
            <a:endParaRPr sz="2000">
              <a:solidFill>
                <a:srgbClr val="1A1A1A"/>
              </a:solidFill>
            </a:endParaRPr>
          </a:p>
          <a:p>
            <a:pPr indent="-346075" lvl="0" marL="457200" rtl="0" algn="l">
              <a:spcBef>
                <a:spcPts val="0"/>
              </a:spcBef>
              <a:spcAft>
                <a:spcPts val="0"/>
              </a:spcAft>
              <a:buSzPct val="100000"/>
              <a:buChar char="●"/>
            </a:pPr>
            <a:r>
              <a:rPr lang="en-CA" sz="2000"/>
              <a:t>obj.</a:t>
            </a:r>
            <a:r>
              <a:rPr b="1" lang="en-CA" sz="2000">
                <a:solidFill>
                  <a:srgbClr val="1A1A1A"/>
                </a:solidFill>
              </a:rPr>
              <a:t>emplace_back(): </a:t>
            </a:r>
            <a:r>
              <a:rPr lang="en-CA" sz="2000">
                <a:solidFill>
                  <a:srgbClr val="1A1A1A"/>
                </a:solidFill>
              </a:rPr>
              <a:t>adds a new element at the end (faster)</a:t>
            </a:r>
            <a:endParaRPr sz="2000">
              <a:solidFill>
                <a:srgbClr val="1A1A1A"/>
              </a:solidFill>
            </a:endParaRPr>
          </a:p>
          <a:p>
            <a:pPr indent="-346075" lvl="0" marL="457200" rtl="0" algn="l">
              <a:spcBef>
                <a:spcPts val="0"/>
              </a:spcBef>
              <a:spcAft>
                <a:spcPts val="0"/>
              </a:spcAft>
              <a:buSzPct val="100000"/>
              <a:buChar char="●"/>
            </a:pPr>
            <a:r>
              <a:rPr lang="en-CA" sz="2000"/>
              <a:t>obj.</a:t>
            </a:r>
            <a:r>
              <a:rPr b="1" lang="en-CA" sz="2000">
                <a:solidFill>
                  <a:srgbClr val="1A1A1A"/>
                </a:solidFill>
              </a:rPr>
              <a:t>resize(): </a:t>
            </a:r>
            <a:r>
              <a:rPr lang="en-CA" sz="2000">
                <a:solidFill>
                  <a:srgbClr val="1A1A1A"/>
                </a:solidFill>
              </a:rPr>
              <a:t>changes  the size (initializes with the 2nd argument)</a:t>
            </a:r>
            <a:endParaRPr sz="2000">
              <a:solidFill>
                <a:srgbClr val="1A1A1A"/>
              </a:solidFill>
            </a:endParaRPr>
          </a:p>
          <a:p>
            <a:pPr indent="-346075" lvl="0" marL="457200" rtl="0" algn="l">
              <a:spcBef>
                <a:spcPts val="0"/>
              </a:spcBef>
              <a:spcAft>
                <a:spcPts val="0"/>
              </a:spcAft>
              <a:buClr>
                <a:srgbClr val="1A1A1A"/>
              </a:buClr>
              <a:buSzPct val="100000"/>
              <a:buChar char="●"/>
            </a:pPr>
            <a:r>
              <a:rPr lang="en-CA" sz="2000">
                <a:solidFill>
                  <a:srgbClr val="1A1A1A"/>
                </a:solidFill>
              </a:rPr>
              <a:t>obj.</a:t>
            </a:r>
            <a:r>
              <a:rPr b="1" lang="en-CA" sz="2000">
                <a:solidFill>
                  <a:srgbClr val="1A1A1A"/>
                </a:solidFill>
              </a:rPr>
              <a:t>reserve(): </a:t>
            </a:r>
            <a:r>
              <a:rPr lang="en-CA" sz="2000">
                <a:solidFill>
                  <a:srgbClr val="1A1A1A"/>
                </a:solidFill>
              </a:rPr>
              <a:t>changes the capacity</a:t>
            </a:r>
            <a:endParaRPr sz="2000">
              <a:solidFill>
                <a:srgbClr val="1A1A1A"/>
              </a:solidFill>
            </a:endParaRPr>
          </a:p>
          <a:p>
            <a:pPr indent="-346075" lvl="0" marL="457200" rtl="0" algn="l">
              <a:spcBef>
                <a:spcPts val="0"/>
              </a:spcBef>
              <a:spcAft>
                <a:spcPts val="0"/>
              </a:spcAft>
              <a:buSzPct val="100000"/>
              <a:buChar char="●"/>
            </a:pPr>
            <a:r>
              <a:rPr lang="en-CA" sz="2000"/>
              <a:t>obj.</a:t>
            </a:r>
            <a:r>
              <a:rPr b="1" lang="en-CA" sz="2000">
                <a:solidFill>
                  <a:srgbClr val="1A1A1A"/>
                </a:solidFill>
              </a:rPr>
              <a:t>shrink_to_fit():  </a:t>
            </a:r>
            <a:r>
              <a:rPr lang="en-CA" sz="2000">
                <a:solidFill>
                  <a:srgbClr val="1A1A1A"/>
                </a:solidFill>
              </a:rPr>
              <a:t>reduces its capacity to fit its size</a:t>
            </a:r>
            <a:endParaRPr sz="2000">
              <a:solidFill>
                <a:srgbClr val="1A1A1A"/>
              </a:solidFill>
            </a:endParaRPr>
          </a:p>
          <a:p>
            <a:pPr indent="-346075" lvl="0" marL="457200" rtl="0" algn="l">
              <a:spcBef>
                <a:spcPts val="0"/>
              </a:spcBef>
              <a:spcAft>
                <a:spcPts val="0"/>
              </a:spcAft>
              <a:buSzPct val="100000"/>
              <a:buChar char="●"/>
            </a:pPr>
            <a:r>
              <a:rPr lang="en-CA" sz="2000"/>
              <a:t>obj.</a:t>
            </a:r>
            <a:r>
              <a:rPr b="1" lang="en-CA" sz="2000">
                <a:solidFill>
                  <a:srgbClr val="1A1A1A"/>
                </a:solidFill>
              </a:rPr>
              <a:t>clear(): </a:t>
            </a:r>
            <a:r>
              <a:rPr lang="en-CA" sz="2000">
                <a:solidFill>
                  <a:srgbClr val="1A1A1A"/>
                </a:solidFill>
              </a:rPr>
              <a:t>removes all the elements(size = 0). Capacity might not be 0</a:t>
            </a:r>
            <a:endParaRPr sz="2000">
              <a:solidFill>
                <a:srgbClr val="1A1A1A"/>
              </a:solidFill>
            </a:endParaRPr>
          </a:p>
        </p:txBody>
      </p:sp>
      <p:sp>
        <p:nvSpPr>
          <p:cNvPr id="2554" name="Google Shape;2554;p225"/>
          <p:cNvSpPr/>
          <p:nvPr/>
        </p:nvSpPr>
        <p:spPr>
          <a:xfrm>
            <a:off x="28116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3</a:t>
            </a:r>
            <a:endParaRPr b="1" sz="2100">
              <a:solidFill>
                <a:schemeClr val="lt1"/>
              </a:solidFill>
            </a:endParaRPr>
          </a:p>
        </p:txBody>
      </p:sp>
      <p:sp>
        <p:nvSpPr>
          <p:cNvPr id="2555" name="Google Shape;2555;p225"/>
          <p:cNvSpPr/>
          <p:nvPr/>
        </p:nvSpPr>
        <p:spPr>
          <a:xfrm>
            <a:off x="32517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1</a:t>
            </a:r>
            <a:endParaRPr b="1" sz="2100">
              <a:solidFill>
                <a:schemeClr val="lt1"/>
              </a:solidFill>
            </a:endParaRPr>
          </a:p>
        </p:txBody>
      </p:sp>
      <p:sp>
        <p:nvSpPr>
          <p:cNvPr id="2556" name="Google Shape;2556;p225"/>
          <p:cNvSpPr/>
          <p:nvPr/>
        </p:nvSpPr>
        <p:spPr>
          <a:xfrm>
            <a:off x="36918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4</a:t>
            </a:r>
            <a:endParaRPr b="1" sz="2100">
              <a:solidFill>
                <a:schemeClr val="lt1"/>
              </a:solidFill>
            </a:endParaRPr>
          </a:p>
        </p:txBody>
      </p:sp>
      <p:sp>
        <p:nvSpPr>
          <p:cNvPr id="2557" name="Google Shape;2557;p225"/>
          <p:cNvSpPr/>
          <p:nvPr/>
        </p:nvSpPr>
        <p:spPr>
          <a:xfrm>
            <a:off x="41319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1</a:t>
            </a:r>
            <a:endParaRPr b="1" sz="2100">
              <a:solidFill>
                <a:schemeClr val="lt1"/>
              </a:solidFill>
            </a:endParaRPr>
          </a:p>
        </p:txBody>
      </p:sp>
      <p:grpSp>
        <p:nvGrpSpPr>
          <p:cNvPr id="2558" name="Google Shape;2558;p225"/>
          <p:cNvGrpSpPr/>
          <p:nvPr/>
        </p:nvGrpSpPr>
        <p:grpSpPr>
          <a:xfrm>
            <a:off x="4572000" y="3877625"/>
            <a:ext cx="1760400" cy="384000"/>
            <a:chOff x="4572000" y="3877625"/>
            <a:chExt cx="1760400" cy="384000"/>
          </a:xfrm>
        </p:grpSpPr>
        <p:sp>
          <p:nvSpPr>
            <p:cNvPr id="2559" name="Google Shape;2559;p225"/>
            <p:cNvSpPr/>
            <p:nvPr/>
          </p:nvSpPr>
          <p:spPr>
            <a:xfrm>
              <a:off x="45720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60" name="Google Shape;2560;p225"/>
            <p:cNvSpPr/>
            <p:nvPr/>
          </p:nvSpPr>
          <p:spPr>
            <a:xfrm>
              <a:off x="50121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61" name="Google Shape;2561;p225"/>
            <p:cNvSpPr/>
            <p:nvPr/>
          </p:nvSpPr>
          <p:spPr>
            <a:xfrm>
              <a:off x="54522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62" name="Google Shape;2562;p225"/>
            <p:cNvSpPr/>
            <p:nvPr/>
          </p:nvSpPr>
          <p:spPr>
            <a:xfrm>
              <a:off x="58923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grpSp>
      <p:sp>
        <p:nvSpPr>
          <p:cNvPr id="2563" name="Google Shape;2563;p225"/>
          <p:cNvSpPr txBox="1"/>
          <p:nvPr/>
        </p:nvSpPr>
        <p:spPr>
          <a:xfrm>
            <a:off x="671650" y="4447575"/>
            <a:ext cx="23118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Courier New"/>
                <a:ea typeface="Courier New"/>
                <a:cs typeface="Courier New"/>
                <a:sym typeface="Courier New"/>
              </a:rPr>
              <a:t>obj</a:t>
            </a:r>
            <a:r>
              <a:rPr b="1" lang="en-CA">
                <a:solidFill>
                  <a:srgbClr val="FF0000"/>
                </a:solidFill>
                <a:latin typeface="Courier New"/>
                <a:ea typeface="Courier New"/>
                <a:cs typeface="Courier New"/>
                <a:sym typeface="Courier New"/>
              </a:rPr>
              <a:t>.</a:t>
            </a:r>
            <a:r>
              <a:rPr b="1" lang="en-CA">
                <a:solidFill>
                  <a:srgbClr val="38761D"/>
                </a:solidFill>
                <a:latin typeface="Courier New"/>
                <a:ea typeface="Courier New"/>
                <a:cs typeface="Courier New"/>
                <a:sym typeface="Courier New"/>
              </a:rPr>
              <a:t>push_back</a:t>
            </a:r>
            <a:r>
              <a:rPr b="1" lang="en-CA">
                <a:solidFill>
                  <a:srgbClr val="FF0000"/>
                </a:solidFill>
                <a:latin typeface="Courier New"/>
                <a:ea typeface="Courier New"/>
                <a:cs typeface="Courier New"/>
                <a:sym typeface="Courier New"/>
              </a:rPr>
              <a:t>(</a:t>
            </a:r>
            <a:r>
              <a:rPr b="1" lang="en-CA">
                <a:solidFill>
                  <a:srgbClr val="FF00FF"/>
                </a:solidFill>
                <a:latin typeface="Courier New"/>
                <a:ea typeface="Courier New"/>
                <a:cs typeface="Courier New"/>
                <a:sym typeface="Courier New"/>
              </a:rPr>
              <a:t>5</a:t>
            </a:r>
            <a:r>
              <a:rPr b="1" lang="en-CA">
                <a:solidFill>
                  <a:srgbClr val="FF0000"/>
                </a:solidFill>
                <a:latin typeface="Courier New"/>
                <a:ea typeface="Courier New"/>
                <a:cs typeface="Courier New"/>
                <a:sym typeface="Courier New"/>
              </a:rPr>
              <a:t>);</a:t>
            </a:r>
            <a:endParaRPr b="1">
              <a:solidFill>
                <a:srgbClr val="FF0000"/>
              </a:solidFill>
              <a:latin typeface="Courier New"/>
              <a:ea typeface="Courier New"/>
              <a:cs typeface="Courier New"/>
              <a:sym typeface="Courier New"/>
            </a:endParaRPr>
          </a:p>
        </p:txBody>
      </p:sp>
      <p:sp>
        <p:nvSpPr>
          <p:cNvPr id="2564" name="Google Shape;2564;p225"/>
          <p:cNvSpPr/>
          <p:nvPr/>
        </p:nvSpPr>
        <p:spPr>
          <a:xfrm>
            <a:off x="6636650" y="438997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5</a:t>
            </a:r>
            <a:endParaRPr b="1" sz="2100">
              <a:solidFill>
                <a:schemeClr val="lt1"/>
              </a:solidFill>
            </a:endParaRPr>
          </a:p>
        </p:txBody>
      </p:sp>
      <p:sp>
        <p:nvSpPr>
          <p:cNvPr id="2565" name="Google Shape;2565;p225"/>
          <p:cNvSpPr/>
          <p:nvPr/>
        </p:nvSpPr>
        <p:spPr>
          <a:xfrm>
            <a:off x="45720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5</a:t>
            </a:r>
            <a:endParaRPr b="1" sz="2100">
              <a:solidFill>
                <a:schemeClr val="lt1"/>
              </a:solidFill>
            </a:endParaRPr>
          </a:p>
        </p:txBody>
      </p:sp>
      <p:sp>
        <p:nvSpPr>
          <p:cNvPr id="2566" name="Google Shape;2566;p225"/>
          <p:cNvSpPr txBox="1"/>
          <p:nvPr/>
        </p:nvSpPr>
        <p:spPr>
          <a:xfrm>
            <a:off x="671650" y="4447575"/>
            <a:ext cx="23841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Courier New"/>
                <a:ea typeface="Courier New"/>
                <a:cs typeface="Courier New"/>
                <a:sym typeface="Courier New"/>
              </a:rPr>
              <a:t>obj</a:t>
            </a:r>
            <a:r>
              <a:rPr b="1" lang="en-CA">
                <a:solidFill>
                  <a:srgbClr val="FF0000"/>
                </a:solidFill>
                <a:latin typeface="Courier New"/>
                <a:ea typeface="Courier New"/>
                <a:cs typeface="Courier New"/>
                <a:sym typeface="Courier New"/>
              </a:rPr>
              <a:t>.</a:t>
            </a:r>
            <a:r>
              <a:rPr b="1" lang="en-CA">
                <a:solidFill>
                  <a:srgbClr val="38761D"/>
                </a:solidFill>
                <a:latin typeface="Courier New"/>
                <a:ea typeface="Courier New"/>
                <a:cs typeface="Courier New"/>
                <a:sym typeface="Courier New"/>
              </a:rPr>
              <a:t>emplace_back</a:t>
            </a:r>
            <a:r>
              <a:rPr b="1" lang="en-CA">
                <a:solidFill>
                  <a:srgbClr val="FF0000"/>
                </a:solidFill>
                <a:latin typeface="Courier New"/>
                <a:ea typeface="Courier New"/>
                <a:cs typeface="Courier New"/>
                <a:sym typeface="Courier New"/>
              </a:rPr>
              <a:t>(</a:t>
            </a:r>
            <a:r>
              <a:rPr b="1" lang="en-CA">
                <a:solidFill>
                  <a:srgbClr val="FF00FF"/>
                </a:solidFill>
                <a:latin typeface="Courier New"/>
                <a:ea typeface="Courier New"/>
                <a:cs typeface="Courier New"/>
                <a:sym typeface="Courier New"/>
              </a:rPr>
              <a:t>5</a:t>
            </a:r>
            <a:r>
              <a:rPr b="1" lang="en-CA">
                <a:solidFill>
                  <a:srgbClr val="FF0000"/>
                </a:solidFill>
                <a:latin typeface="Courier New"/>
                <a:ea typeface="Courier New"/>
                <a:cs typeface="Courier New"/>
                <a:sym typeface="Courier New"/>
              </a:rPr>
              <a:t>);</a:t>
            </a:r>
            <a:endParaRPr b="1">
              <a:solidFill>
                <a:srgbClr val="FF0000"/>
              </a:solidFill>
              <a:latin typeface="Courier New"/>
              <a:ea typeface="Courier New"/>
              <a:cs typeface="Courier New"/>
              <a:sym typeface="Courier New"/>
            </a:endParaRPr>
          </a:p>
        </p:txBody>
      </p:sp>
      <p:grpSp>
        <p:nvGrpSpPr>
          <p:cNvPr id="2567" name="Google Shape;2567;p225"/>
          <p:cNvGrpSpPr/>
          <p:nvPr/>
        </p:nvGrpSpPr>
        <p:grpSpPr>
          <a:xfrm>
            <a:off x="4572000" y="3877625"/>
            <a:ext cx="1760400" cy="384000"/>
            <a:chOff x="4572000" y="3877625"/>
            <a:chExt cx="1760400" cy="384000"/>
          </a:xfrm>
        </p:grpSpPr>
        <p:sp>
          <p:nvSpPr>
            <p:cNvPr id="2568" name="Google Shape;2568;p225"/>
            <p:cNvSpPr/>
            <p:nvPr/>
          </p:nvSpPr>
          <p:spPr>
            <a:xfrm>
              <a:off x="45720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69" name="Google Shape;2569;p225"/>
            <p:cNvSpPr/>
            <p:nvPr/>
          </p:nvSpPr>
          <p:spPr>
            <a:xfrm>
              <a:off x="50121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70" name="Google Shape;2570;p225"/>
            <p:cNvSpPr/>
            <p:nvPr/>
          </p:nvSpPr>
          <p:spPr>
            <a:xfrm>
              <a:off x="54522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71" name="Google Shape;2571;p225"/>
            <p:cNvSpPr/>
            <p:nvPr/>
          </p:nvSpPr>
          <p:spPr>
            <a:xfrm>
              <a:off x="58923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grpSp>
      <p:sp>
        <p:nvSpPr>
          <p:cNvPr id="2572" name="Google Shape;2572;p225"/>
          <p:cNvSpPr/>
          <p:nvPr/>
        </p:nvSpPr>
        <p:spPr>
          <a:xfrm>
            <a:off x="45720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5</a:t>
            </a:r>
            <a:endParaRPr b="1" sz="2100">
              <a:solidFill>
                <a:schemeClr val="lt1"/>
              </a:solidFill>
            </a:endParaRPr>
          </a:p>
        </p:txBody>
      </p:sp>
      <p:sp>
        <p:nvSpPr>
          <p:cNvPr id="2573" name="Google Shape;2573;p225"/>
          <p:cNvSpPr txBox="1"/>
          <p:nvPr/>
        </p:nvSpPr>
        <p:spPr>
          <a:xfrm>
            <a:off x="671650" y="4447575"/>
            <a:ext cx="23841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Courier New"/>
                <a:ea typeface="Courier New"/>
                <a:cs typeface="Courier New"/>
                <a:sym typeface="Courier New"/>
              </a:rPr>
              <a:t>obj</a:t>
            </a:r>
            <a:r>
              <a:rPr b="1" lang="en-CA">
                <a:solidFill>
                  <a:srgbClr val="FF0000"/>
                </a:solidFill>
                <a:latin typeface="Courier New"/>
                <a:ea typeface="Courier New"/>
                <a:cs typeface="Courier New"/>
                <a:sym typeface="Courier New"/>
              </a:rPr>
              <a:t>.</a:t>
            </a:r>
            <a:r>
              <a:rPr b="1" lang="en-CA">
                <a:solidFill>
                  <a:srgbClr val="38761D"/>
                </a:solidFill>
                <a:latin typeface="Courier New"/>
                <a:ea typeface="Courier New"/>
                <a:cs typeface="Courier New"/>
                <a:sym typeface="Courier New"/>
              </a:rPr>
              <a:t>resize</a:t>
            </a:r>
            <a:r>
              <a:rPr b="1" lang="en-CA">
                <a:solidFill>
                  <a:srgbClr val="FF0000"/>
                </a:solidFill>
                <a:latin typeface="Courier New"/>
                <a:ea typeface="Courier New"/>
                <a:cs typeface="Courier New"/>
                <a:sym typeface="Courier New"/>
              </a:rPr>
              <a:t>(</a:t>
            </a:r>
            <a:r>
              <a:rPr b="1" lang="en-CA">
                <a:solidFill>
                  <a:srgbClr val="FF00FF"/>
                </a:solidFill>
                <a:latin typeface="Courier New"/>
                <a:ea typeface="Courier New"/>
                <a:cs typeface="Courier New"/>
                <a:sym typeface="Courier New"/>
              </a:rPr>
              <a:t>6, 100</a:t>
            </a:r>
            <a:r>
              <a:rPr b="1" lang="en-CA">
                <a:solidFill>
                  <a:srgbClr val="FF0000"/>
                </a:solidFill>
                <a:latin typeface="Courier New"/>
                <a:ea typeface="Courier New"/>
                <a:cs typeface="Courier New"/>
                <a:sym typeface="Courier New"/>
              </a:rPr>
              <a:t>);</a:t>
            </a:r>
            <a:endParaRPr b="1">
              <a:solidFill>
                <a:srgbClr val="FF0000"/>
              </a:solidFill>
              <a:latin typeface="Courier New"/>
              <a:ea typeface="Courier New"/>
              <a:cs typeface="Courier New"/>
              <a:sym typeface="Courier New"/>
            </a:endParaRPr>
          </a:p>
        </p:txBody>
      </p:sp>
      <p:grpSp>
        <p:nvGrpSpPr>
          <p:cNvPr id="2574" name="Google Shape;2574;p225"/>
          <p:cNvGrpSpPr/>
          <p:nvPr/>
        </p:nvGrpSpPr>
        <p:grpSpPr>
          <a:xfrm>
            <a:off x="4572000" y="3877625"/>
            <a:ext cx="880200" cy="384000"/>
            <a:chOff x="6516650" y="3126100"/>
            <a:chExt cx="880200" cy="384000"/>
          </a:xfrm>
        </p:grpSpPr>
        <p:sp>
          <p:nvSpPr>
            <p:cNvPr id="2575" name="Google Shape;2575;p225"/>
            <p:cNvSpPr/>
            <p:nvPr/>
          </p:nvSpPr>
          <p:spPr>
            <a:xfrm>
              <a:off x="6516650" y="31261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rPr>
                <a:t>100</a:t>
              </a:r>
              <a:endParaRPr b="1" sz="1200">
                <a:solidFill>
                  <a:schemeClr val="lt1"/>
                </a:solidFill>
              </a:endParaRPr>
            </a:p>
          </p:txBody>
        </p:sp>
        <p:sp>
          <p:nvSpPr>
            <p:cNvPr id="2576" name="Google Shape;2576;p225"/>
            <p:cNvSpPr/>
            <p:nvPr/>
          </p:nvSpPr>
          <p:spPr>
            <a:xfrm>
              <a:off x="6956750" y="31261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rPr>
                <a:t>100</a:t>
              </a:r>
              <a:endParaRPr b="1" sz="1200">
                <a:solidFill>
                  <a:schemeClr val="lt1"/>
                </a:solidFill>
              </a:endParaRPr>
            </a:p>
          </p:txBody>
        </p:sp>
      </p:grpSp>
      <p:sp>
        <p:nvSpPr>
          <p:cNvPr id="2577" name="Google Shape;2577;p225"/>
          <p:cNvSpPr/>
          <p:nvPr/>
        </p:nvSpPr>
        <p:spPr>
          <a:xfrm>
            <a:off x="4572000" y="3877625"/>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100">
                <a:solidFill>
                  <a:schemeClr val="lt1"/>
                </a:solidFill>
              </a:rPr>
              <a:t>5</a:t>
            </a:r>
            <a:endParaRPr b="1" sz="2100">
              <a:solidFill>
                <a:schemeClr val="lt1"/>
              </a:solidFill>
            </a:endParaRPr>
          </a:p>
        </p:txBody>
      </p:sp>
      <p:grpSp>
        <p:nvGrpSpPr>
          <p:cNvPr id="2578" name="Google Shape;2578;p225"/>
          <p:cNvGrpSpPr/>
          <p:nvPr/>
        </p:nvGrpSpPr>
        <p:grpSpPr>
          <a:xfrm>
            <a:off x="5012100" y="3877625"/>
            <a:ext cx="1320300" cy="384000"/>
            <a:chOff x="5676050" y="3021700"/>
            <a:chExt cx="1320300" cy="384000"/>
          </a:xfrm>
        </p:grpSpPr>
        <p:sp>
          <p:nvSpPr>
            <p:cNvPr id="2579" name="Google Shape;2579;p225"/>
            <p:cNvSpPr/>
            <p:nvPr/>
          </p:nvSpPr>
          <p:spPr>
            <a:xfrm>
              <a:off x="5676050" y="30217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80" name="Google Shape;2580;p225"/>
            <p:cNvSpPr/>
            <p:nvPr/>
          </p:nvSpPr>
          <p:spPr>
            <a:xfrm>
              <a:off x="6116150" y="30217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81" name="Google Shape;2581;p225"/>
            <p:cNvSpPr/>
            <p:nvPr/>
          </p:nvSpPr>
          <p:spPr>
            <a:xfrm>
              <a:off x="6556250" y="30217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grpSp>
      <p:sp>
        <p:nvSpPr>
          <p:cNvPr id="2582" name="Google Shape;2582;p225"/>
          <p:cNvSpPr txBox="1"/>
          <p:nvPr/>
        </p:nvSpPr>
        <p:spPr>
          <a:xfrm>
            <a:off x="671650" y="4447575"/>
            <a:ext cx="23841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Courier New"/>
                <a:ea typeface="Courier New"/>
                <a:cs typeface="Courier New"/>
                <a:sym typeface="Courier New"/>
              </a:rPr>
              <a:t>obj</a:t>
            </a:r>
            <a:r>
              <a:rPr b="1" lang="en-CA">
                <a:solidFill>
                  <a:srgbClr val="FF0000"/>
                </a:solidFill>
                <a:latin typeface="Courier New"/>
                <a:ea typeface="Courier New"/>
                <a:cs typeface="Courier New"/>
                <a:sym typeface="Courier New"/>
              </a:rPr>
              <a:t>.</a:t>
            </a:r>
            <a:r>
              <a:rPr b="1" lang="en-CA">
                <a:solidFill>
                  <a:srgbClr val="38761D"/>
                </a:solidFill>
                <a:latin typeface="Courier New"/>
                <a:ea typeface="Courier New"/>
                <a:cs typeface="Courier New"/>
                <a:sym typeface="Courier New"/>
              </a:rPr>
              <a:t>shrink_to_fit</a:t>
            </a:r>
            <a:r>
              <a:rPr b="1" lang="en-CA">
                <a:solidFill>
                  <a:srgbClr val="FF0000"/>
                </a:solidFill>
                <a:latin typeface="Courier New"/>
                <a:ea typeface="Courier New"/>
                <a:cs typeface="Courier New"/>
                <a:sym typeface="Courier New"/>
              </a:rPr>
              <a:t>();</a:t>
            </a:r>
            <a:endParaRPr b="1">
              <a:solidFill>
                <a:srgbClr val="FF0000"/>
              </a:solidFill>
              <a:latin typeface="Courier New"/>
              <a:ea typeface="Courier New"/>
              <a:cs typeface="Courier New"/>
              <a:sym typeface="Courier New"/>
            </a:endParaRPr>
          </a:p>
        </p:txBody>
      </p:sp>
      <p:sp>
        <p:nvSpPr>
          <p:cNvPr id="2583" name="Google Shape;2583;p225"/>
          <p:cNvSpPr txBox="1"/>
          <p:nvPr/>
        </p:nvSpPr>
        <p:spPr>
          <a:xfrm>
            <a:off x="671650" y="4447575"/>
            <a:ext cx="14637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Courier New"/>
                <a:ea typeface="Courier New"/>
                <a:cs typeface="Courier New"/>
                <a:sym typeface="Courier New"/>
              </a:rPr>
              <a:t>obj</a:t>
            </a:r>
            <a:r>
              <a:rPr b="1" lang="en-CA">
                <a:solidFill>
                  <a:srgbClr val="FF0000"/>
                </a:solidFill>
                <a:latin typeface="Courier New"/>
                <a:ea typeface="Courier New"/>
                <a:cs typeface="Courier New"/>
                <a:sym typeface="Courier New"/>
              </a:rPr>
              <a:t>.</a:t>
            </a:r>
            <a:r>
              <a:rPr b="1" lang="en-CA">
                <a:solidFill>
                  <a:srgbClr val="38761D"/>
                </a:solidFill>
                <a:latin typeface="Courier New"/>
                <a:ea typeface="Courier New"/>
                <a:cs typeface="Courier New"/>
                <a:sym typeface="Courier New"/>
              </a:rPr>
              <a:t>clear</a:t>
            </a:r>
            <a:r>
              <a:rPr b="1" lang="en-CA">
                <a:solidFill>
                  <a:srgbClr val="FF0000"/>
                </a:solidFill>
                <a:latin typeface="Courier New"/>
                <a:ea typeface="Courier New"/>
                <a:cs typeface="Courier New"/>
                <a:sym typeface="Courier New"/>
              </a:rPr>
              <a:t>();</a:t>
            </a:r>
            <a:endParaRPr b="1">
              <a:solidFill>
                <a:srgbClr val="FF0000"/>
              </a:solidFill>
              <a:latin typeface="Courier New"/>
              <a:ea typeface="Courier New"/>
              <a:cs typeface="Courier New"/>
              <a:sym typeface="Courier New"/>
            </a:endParaRPr>
          </a:p>
        </p:txBody>
      </p:sp>
      <p:grpSp>
        <p:nvGrpSpPr>
          <p:cNvPr id="2584" name="Google Shape;2584;p225"/>
          <p:cNvGrpSpPr/>
          <p:nvPr/>
        </p:nvGrpSpPr>
        <p:grpSpPr>
          <a:xfrm>
            <a:off x="2813400" y="3877625"/>
            <a:ext cx="2200500" cy="384000"/>
            <a:chOff x="4308300" y="3159525"/>
            <a:chExt cx="2200500" cy="384000"/>
          </a:xfrm>
        </p:grpSpPr>
        <p:grpSp>
          <p:nvGrpSpPr>
            <p:cNvPr id="2585" name="Google Shape;2585;p225"/>
            <p:cNvGrpSpPr/>
            <p:nvPr/>
          </p:nvGrpSpPr>
          <p:grpSpPr>
            <a:xfrm>
              <a:off x="5188500" y="3159525"/>
              <a:ext cx="1320300" cy="384000"/>
              <a:chOff x="5676050" y="3021700"/>
              <a:chExt cx="1320300" cy="384000"/>
            </a:xfrm>
          </p:grpSpPr>
          <p:sp>
            <p:nvSpPr>
              <p:cNvPr id="2586" name="Google Shape;2586;p225"/>
              <p:cNvSpPr/>
              <p:nvPr/>
            </p:nvSpPr>
            <p:spPr>
              <a:xfrm>
                <a:off x="5676050" y="30217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87" name="Google Shape;2587;p225"/>
              <p:cNvSpPr/>
              <p:nvPr/>
            </p:nvSpPr>
            <p:spPr>
              <a:xfrm>
                <a:off x="6116150" y="30217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88" name="Google Shape;2588;p225"/>
              <p:cNvSpPr/>
              <p:nvPr/>
            </p:nvSpPr>
            <p:spPr>
              <a:xfrm>
                <a:off x="6556250" y="30217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grpSp>
        <p:grpSp>
          <p:nvGrpSpPr>
            <p:cNvPr id="2589" name="Google Shape;2589;p225"/>
            <p:cNvGrpSpPr/>
            <p:nvPr/>
          </p:nvGrpSpPr>
          <p:grpSpPr>
            <a:xfrm>
              <a:off x="4308300" y="3159525"/>
              <a:ext cx="880200" cy="384000"/>
              <a:chOff x="6116150" y="3021700"/>
              <a:chExt cx="880200" cy="384000"/>
            </a:xfrm>
          </p:grpSpPr>
          <p:sp>
            <p:nvSpPr>
              <p:cNvPr id="2590" name="Google Shape;2590;p225"/>
              <p:cNvSpPr/>
              <p:nvPr/>
            </p:nvSpPr>
            <p:spPr>
              <a:xfrm>
                <a:off x="6116150" y="30217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91" name="Google Shape;2591;p225"/>
              <p:cNvSpPr/>
              <p:nvPr/>
            </p:nvSpPr>
            <p:spPr>
              <a:xfrm>
                <a:off x="6556250" y="30217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grpSp>
      </p:grpSp>
      <p:sp>
        <p:nvSpPr>
          <p:cNvPr id="2592" name="Google Shape;2592;p225"/>
          <p:cNvSpPr txBox="1"/>
          <p:nvPr/>
        </p:nvSpPr>
        <p:spPr>
          <a:xfrm>
            <a:off x="671650" y="4447575"/>
            <a:ext cx="18237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Courier New"/>
                <a:ea typeface="Courier New"/>
                <a:cs typeface="Courier New"/>
                <a:sym typeface="Courier New"/>
              </a:rPr>
              <a:t>obj</a:t>
            </a:r>
            <a:r>
              <a:rPr b="1" lang="en-CA">
                <a:solidFill>
                  <a:srgbClr val="FF0000"/>
                </a:solidFill>
                <a:latin typeface="Courier New"/>
                <a:ea typeface="Courier New"/>
                <a:cs typeface="Courier New"/>
                <a:sym typeface="Courier New"/>
              </a:rPr>
              <a:t>.</a:t>
            </a:r>
            <a:r>
              <a:rPr b="1" lang="en-CA">
                <a:solidFill>
                  <a:srgbClr val="38761D"/>
                </a:solidFill>
                <a:latin typeface="Courier New"/>
                <a:ea typeface="Courier New"/>
                <a:cs typeface="Courier New"/>
                <a:sym typeface="Courier New"/>
              </a:rPr>
              <a:t>reserve</a:t>
            </a:r>
            <a:r>
              <a:rPr b="1" lang="en-CA">
                <a:solidFill>
                  <a:srgbClr val="FF0000"/>
                </a:solidFill>
                <a:latin typeface="Courier New"/>
                <a:ea typeface="Courier New"/>
                <a:cs typeface="Courier New"/>
                <a:sym typeface="Courier New"/>
              </a:rPr>
              <a:t>(6);</a:t>
            </a:r>
            <a:endParaRPr b="1">
              <a:solidFill>
                <a:srgbClr val="FF0000"/>
              </a:solidFill>
              <a:latin typeface="Courier New"/>
              <a:ea typeface="Courier New"/>
              <a:cs typeface="Courier New"/>
              <a:sym typeface="Courier New"/>
            </a:endParaRPr>
          </a:p>
        </p:txBody>
      </p:sp>
      <p:grpSp>
        <p:nvGrpSpPr>
          <p:cNvPr id="2593" name="Google Shape;2593;p225"/>
          <p:cNvGrpSpPr/>
          <p:nvPr/>
        </p:nvGrpSpPr>
        <p:grpSpPr>
          <a:xfrm>
            <a:off x="4572000" y="3877625"/>
            <a:ext cx="880200" cy="384000"/>
            <a:chOff x="5676050" y="3021700"/>
            <a:chExt cx="880200" cy="384000"/>
          </a:xfrm>
        </p:grpSpPr>
        <p:sp>
          <p:nvSpPr>
            <p:cNvPr id="2594" name="Google Shape;2594;p225"/>
            <p:cNvSpPr/>
            <p:nvPr/>
          </p:nvSpPr>
          <p:spPr>
            <a:xfrm>
              <a:off x="5676050" y="30217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sp>
          <p:nvSpPr>
            <p:cNvPr id="2595" name="Google Shape;2595;p225"/>
            <p:cNvSpPr/>
            <p:nvPr/>
          </p:nvSpPr>
          <p:spPr>
            <a:xfrm>
              <a:off x="6116150" y="3021700"/>
              <a:ext cx="440100" cy="384000"/>
            </a:xfrm>
            <a:prstGeom prst="rect">
              <a:avLst/>
            </a:prstGeom>
            <a:solidFill>
              <a:schemeClr val="accent2"/>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endParaRPr>
            </a:p>
          </p:txBody>
        </p:sp>
      </p:grpSp>
      <p:sp>
        <p:nvSpPr>
          <p:cNvPr id="2596" name="Google Shape;2596;p225"/>
          <p:cNvSpPr txBox="1"/>
          <p:nvPr/>
        </p:nvSpPr>
        <p:spPr>
          <a:xfrm>
            <a:off x="3556500" y="4424475"/>
            <a:ext cx="2135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700">
                <a:latin typeface="Lato"/>
                <a:ea typeface="Lato"/>
                <a:cs typeface="Lato"/>
                <a:sym typeface="Lato"/>
              </a:rPr>
              <a:t>std::vector&lt;int&gt; obj</a:t>
            </a:r>
            <a:endParaRPr b="1" sz="17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6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5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6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6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6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74"/>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257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9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8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pic>
        <p:nvPicPr>
          <p:cNvPr id="2601" name="Google Shape;2601;p226"/>
          <p:cNvPicPr preferRelativeResize="0"/>
          <p:nvPr/>
        </p:nvPicPr>
        <p:blipFill rotWithShape="1">
          <a:blip r:embed="rId3">
            <a:alphaModFix amt="80000"/>
          </a:blip>
          <a:srcRect b="13889" l="0" r="0" t="10000"/>
          <a:stretch/>
        </p:blipFill>
        <p:spPr>
          <a:xfrm>
            <a:off x="0" y="503950"/>
            <a:ext cx="9144000" cy="4639549"/>
          </a:xfrm>
          <a:prstGeom prst="rect">
            <a:avLst/>
          </a:prstGeom>
          <a:noFill/>
          <a:ln>
            <a:noFill/>
          </a:ln>
        </p:spPr>
      </p:pic>
      <p:sp>
        <p:nvSpPr>
          <p:cNvPr id="2602" name="Google Shape;2602;p2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chemeClr val="lt1"/>
                </a:solidFill>
              </a:rPr>
              <a:t>Activity -Rocket Trajectory Calculation-</a:t>
            </a:r>
            <a:endParaRPr>
              <a:solidFill>
                <a:schemeClr val="lt1"/>
              </a:solidFill>
            </a:endParaRPr>
          </a:p>
        </p:txBody>
      </p:sp>
      <p:sp>
        <p:nvSpPr>
          <p:cNvPr id="2603" name="Google Shape;2603;p226"/>
          <p:cNvSpPr txBox="1"/>
          <p:nvPr>
            <p:ph idx="1" type="body"/>
          </p:nvPr>
        </p:nvSpPr>
        <p:spPr>
          <a:xfrm>
            <a:off x="4120150" y="2122725"/>
            <a:ext cx="4452000" cy="2804700"/>
          </a:xfrm>
          <a:prstGeom prst="rect">
            <a:avLst/>
          </a:prstGeom>
          <a:solidFill>
            <a:schemeClr val="accent6"/>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b="1" lang="en-CA"/>
              <a:t>Equation of Motion (Constant acceleration)</a:t>
            </a:r>
            <a:endParaRPr b="1"/>
          </a:p>
        </p:txBody>
      </p:sp>
      <p:sp>
        <p:nvSpPr>
          <p:cNvPr id="2604" name="Google Shape;2604;p226"/>
          <p:cNvSpPr txBox="1"/>
          <p:nvPr/>
        </p:nvSpPr>
        <p:spPr>
          <a:xfrm>
            <a:off x="727650" y="1419075"/>
            <a:ext cx="76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800">
                <a:solidFill>
                  <a:schemeClr val="lt1"/>
                </a:solidFill>
                <a:latin typeface="Lato"/>
                <a:ea typeface="Lato"/>
                <a:cs typeface="Lato"/>
                <a:sym typeface="Lato"/>
              </a:rPr>
              <a:t>https://codeboard.io/projects/390769</a:t>
            </a:r>
            <a:endParaRPr sz="2800">
              <a:solidFill>
                <a:schemeClr val="lt1"/>
              </a:solidFill>
              <a:latin typeface="Lato"/>
              <a:ea typeface="Lato"/>
              <a:cs typeface="Lato"/>
              <a:sym typeface="Lato"/>
            </a:endParaRPr>
          </a:p>
        </p:txBody>
      </p:sp>
      <p:pic>
        <p:nvPicPr>
          <p:cNvPr id="2605" name="Google Shape;2605;p226"/>
          <p:cNvPicPr preferRelativeResize="0"/>
          <p:nvPr/>
        </p:nvPicPr>
        <p:blipFill>
          <a:blip r:embed="rId4">
            <a:alphaModFix/>
          </a:blip>
          <a:stretch>
            <a:fillRect/>
          </a:stretch>
        </p:blipFill>
        <p:spPr>
          <a:xfrm>
            <a:off x="727650" y="2122725"/>
            <a:ext cx="3392499" cy="2804801"/>
          </a:xfrm>
          <a:prstGeom prst="rect">
            <a:avLst/>
          </a:prstGeom>
          <a:noFill/>
          <a:ln cap="flat" cmpd="sng" w="9525">
            <a:solidFill>
              <a:schemeClr val="accent6"/>
            </a:solidFill>
            <a:prstDash val="solid"/>
            <a:round/>
            <a:headEnd len="sm" w="sm" type="none"/>
            <a:tailEnd len="sm" w="sm" type="none"/>
          </a:ln>
        </p:spPr>
      </p:pic>
      <p:pic>
        <p:nvPicPr>
          <p:cNvPr id="2606" name="Google Shape;2606;p226"/>
          <p:cNvPicPr preferRelativeResize="0"/>
          <p:nvPr/>
        </p:nvPicPr>
        <p:blipFill>
          <a:blip r:embed="rId5">
            <a:alphaModFix/>
          </a:blip>
          <a:stretch>
            <a:fillRect/>
          </a:stretch>
        </p:blipFill>
        <p:spPr>
          <a:xfrm>
            <a:off x="4884512" y="3756450"/>
            <a:ext cx="2923286" cy="445625"/>
          </a:xfrm>
          <a:prstGeom prst="rect">
            <a:avLst/>
          </a:prstGeom>
          <a:noFill/>
          <a:ln>
            <a:noFill/>
          </a:ln>
        </p:spPr>
      </p:pic>
      <p:pic>
        <p:nvPicPr>
          <p:cNvPr id="2607" name="Google Shape;2607;p226"/>
          <p:cNvPicPr preferRelativeResize="0"/>
          <p:nvPr/>
        </p:nvPicPr>
        <p:blipFill>
          <a:blip r:embed="rId6">
            <a:alphaModFix/>
          </a:blip>
          <a:stretch>
            <a:fillRect/>
          </a:stretch>
        </p:blipFill>
        <p:spPr>
          <a:xfrm>
            <a:off x="4662188" y="4334225"/>
            <a:ext cx="3367921" cy="445625"/>
          </a:xfrm>
          <a:prstGeom prst="rect">
            <a:avLst/>
          </a:prstGeom>
          <a:noFill/>
          <a:ln>
            <a:noFill/>
          </a:ln>
        </p:spPr>
      </p:pic>
      <p:pic>
        <p:nvPicPr>
          <p:cNvPr id="2608" name="Google Shape;2608;p226"/>
          <p:cNvPicPr preferRelativeResize="0"/>
          <p:nvPr/>
        </p:nvPicPr>
        <p:blipFill>
          <a:blip r:embed="rId7">
            <a:alphaModFix/>
          </a:blip>
          <a:stretch>
            <a:fillRect/>
          </a:stretch>
        </p:blipFill>
        <p:spPr>
          <a:xfrm>
            <a:off x="4240950" y="3178675"/>
            <a:ext cx="4210388" cy="445625"/>
          </a:xfrm>
          <a:prstGeom prst="rect">
            <a:avLst/>
          </a:prstGeom>
          <a:noFill/>
          <a:ln>
            <a:noFill/>
          </a:ln>
        </p:spPr>
      </p:pic>
      <p:pic>
        <p:nvPicPr>
          <p:cNvPr id="2609" name="Google Shape;2609;p226"/>
          <p:cNvPicPr preferRelativeResize="0"/>
          <p:nvPr/>
        </p:nvPicPr>
        <p:blipFill>
          <a:blip r:embed="rId8">
            <a:alphaModFix/>
          </a:blip>
          <a:stretch>
            <a:fillRect/>
          </a:stretch>
        </p:blipFill>
        <p:spPr>
          <a:xfrm>
            <a:off x="4689425" y="2600912"/>
            <a:ext cx="3313441" cy="44562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3" name="Shape 2613"/>
        <p:cNvGrpSpPr/>
        <p:nvPr/>
      </p:nvGrpSpPr>
      <p:grpSpPr>
        <a:xfrm>
          <a:off x="0" y="0"/>
          <a:ext cx="0" cy="0"/>
          <a:chOff x="0" y="0"/>
          <a:chExt cx="0" cy="0"/>
        </a:xfrm>
      </p:grpSpPr>
      <p:grpSp>
        <p:nvGrpSpPr>
          <p:cNvPr id="2614" name="Google Shape;2614;p227"/>
          <p:cNvGrpSpPr/>
          <p:nvPr/>
        </p:nvGrpSpPr>
        <p:grpSpPr>
          <a:xfrm>
            <a:off x="827725" y="1602575"/>
            <a:ext cx="7159750" cy="2946200"/>
            <a:chOff x="3472350" y="1470900"/>
            <a:chExt cx="7159750" cy="2946200"/>
          </a:xfrm>
        </p:grpSpPr>
        <p:sp>
          <p:nvSpPr>
            <p:cNvPr id="2615" name="Google Shape;2615;p227"/>
            <p:cNvSpPr/>
            <p:nvPr/>
          </p:nvSpPr>
          <p:spPr>
            <a:xfrm>
              <a:off x="3472350" y="1470900"/>
              <a:ext cx="3579875" cy="2946200"/>
            </a:xfrm>
            <a:custGeom>
              <a:rect b="b" l="l" r="r" t="t"/>
              <a:pathLst>
                <a:path extrusionOk="0" h="117848" w="143195">
                  <a:moveTo>
                    <a:pt x="0" y="117848"/>
                  </a:moveTo>
                  <a:cubicBezTo>
                    <a:pt x="4828" y="110551"/>
                    <a:pt x="19970" y="86357"/>
                    <a:pt x="28968" y="74067"/>
                  </a:cubicBezTo>
                  <a:cubicBezTo>
                    <a:pt x="37966" y="61778"/>
                    <a:pt x="45647" y="52889"/>
                    <a:pt x="53986" y="44111"/>
                  </a:cubicBezTo>
                  <a:cubicBezTo>
                    <a:pt x="62325" y="35333"/>
                    <a:pt x="69567" y="27597"/>
                    <a:pt x="79004" y="21397"/>
                  </a:cubicBezTo>
                  <a:cubicBezTo>
                    <a:pt x="88441" y="15197"/>
                    <a:pt x="101773" y="10205"/>
                    <a:pt x="110606" y="6913"/>
                  </a:cubicBezTo>
                  <a:cubicBezTo>
                    <a:pt x="119439" y="3621"/>
                    <a:pt x="126571" y="2798"/>
                    <a:pt x="132002" y="1646"/>
                  </a:cubicBezTo>
                  <a:cubicBezTo>
                    <a:pt x="137434" y="494"/>
                    <a:pt x="141330" y="274"/>
                    <a:pt x="143195" y="0"/>
                  </a:cubicBezTo>
                </a:path>
              </a:pathLst>
            </a:custGeom>
            <a:noFill/>
            <a:ln cap="flat" cmpd="sng" w="38100">
              <a:solidFill>
                <a:schemeClr val="dk2"/>
              </a:solidFill>
              <a:prstDash val="dot"/>
              <a:round/>
              <a:headEnd len="med" w="med" type="none"/>
              <a:tailEnd len="med" w="med" type="none"/>
            </a:ln>
          </p:spPr>
        </p:sp>
        <p:sp>
          <p:nvSpPr>
            <p:cNvPr id="2616" name="Google Shape;2616;p227"/>
            <p:cNvSpPr/>
            <p:nvPr/>
          </p:nvSpPr>
          <p:spPr>
            <a:xfrm flipH="1">
              <a:off x="7052225" y="1470900"/>
              <a:ext cx="3579875" cy="2946200"/>
            </a:xfrm>
            <a:custGeom>
              <a:rect b="b" l="l" r="r" t="t"/>
              <a:pathLst>
                <a:path extrusionOk="0" h="117848" w="143195">
                  <a:moveTo>
                    <a:pt x="0" y="117848"/>
                  </a:moveTo>
                  <a:cubicBezTo>
                    <a:pt x="4828" y="110551"/>
                    <a:pt x="19970" y="86357"/>
                    <a:pt x="28968" y="74067"/>
                  </a:cubicBezTo>
                  <a:cubicBezTo>
                    <a:pt x="37966" y="61778"/>
                    <a:pt x="45647" y="52889"/>
                    <a:pt x="53986" y="44111"/>
                  </a:cubicBezTo>
                  <a:cubicBezTo>
                    <a:pt x="62325" y="35333"/>
                    <a:pt x="69567" y="27597"/>
                    <a:pt x="79004" y="21397"/>
                  </a:cubicBezTo>
                  <a:cubicBezTo>
                    <a:pt x="88441" y="15197"/>
                    <a:pt x="101773" y="10205"/>
                    <a:pt x="110606" y="6913"/>
                  </a:cubicBezTo>
                  <a:cubicBezTo>
                    <a:pt x="119439" y="3621"/>
                    <a:pt x="126571" y="2798"/>
                    <a:pt x="132002" y="1646"/>
                  </a:cubicBezTo>
                  <a:cubicBezTo>
                    <a:pt x="137434" y="494"/>
                    <a:pt x="141330" y="274"/>
                    <a:pt x="143195" y="0"/>
                  </a:cubicBezTo>
                </a:path>
              </a:pathLst>
            </a:custGeom>
            <a:noFill/>
            <a:ln cap="flat" cmpd="sng" w="38100">
              <a:solidFill>
                <a:schemeClr val="dk2"/>
              </a:solidFill>
              <a:prstDash val="dot"/>
              <a:round/>
              <a:headEnd len="med" w="med" type="none"/>
              <a:tailEnd len="med" w="med" type="none"/>
            </a:ln>
          </p:spPr>
        </p:sp>
      </p:grpSp>
      <p:pic>
        <p:nvPicPr>
          <p:cNvPr id="2617" name="Google Shape;2617;p227"/>
          <p:cNvPicPr preferRelativeResize="0"/>
          <p:nvPr/>
        </p:nvPicPr>
        <p:blipFill rotWithShape="1">
          <a:blip r:embed="rId3">
            <a:alphaModFix/>
          </a:blip>
          <a:srcRect b="0" l="0" r="63061" t="0"/>
          <a:stretch/>
        </p:blipFill>
        <p:spPr>
          <a:xfrm rot="7201753">
            <a:off x="-11181" y="3288285"/>
            <a:ext cx="1922982" cy="2599286"/>
          </a:xfrm>
          <a:prstGeom prst="rect">
            <a:avLst/>
          </a:prstGeom>
          <a:noFill/>
          <a:ln>
            <a:noFill/>
          </a:ln>
        </p:spPr>
      </p:pic>
      <p:sp>
        <p:nvSpPr>
          <p:cNvPr id="2618" name="Google Shape;2618;p2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1A1A1A"/>
                </a:solidFill>
              </a:rPr>
              <a:t>Activity -Rocket Trajectory Calculation-</a:t>
            </a:r>
            <a:endParaRPr>
              <a:solidFill>
                <a:srgbClr val="1A1A1A"/>
              </a:solidFill>
            </a:endParaRPr>
          </a:p>
          <a:p>
            <a:pPr indent="0" lvl="0" marL="0" rtl="0" algn="l">
              <a:spcBef>
                <a:spcPts val="0"/>
              </a:spcBef>
              <a:spcAft>
                <a:spcPts val="0"/>
              </a:spcAft>
              <a:buNone/>
            </a:pPr>
            <a:r>
              <a:t/>
            </a:r>
            <a:endParaRPr/>
          </a:p>
        </p:txBody>
      </p:sp>
      <p:pic>
        <p:nvPicPr>
          <p:cNvPr id="2619" name="Google Shape;2619;p227"/>
          <p:cNvPicPr preferRelativeResize="0"/>
          <p:nvPr/>
        </p:nvPicPr>
        <p:blipFill rotWithShape="1">
          <a:blip r:embed="rId4">
            <a:alphaModFix/>
          </a:blip>
          <a:srcRect b="9990" l="87318" r="0" t="0"/>
          <a:stretch/>
        </p:blipFill>
        <p:spPr>
          <a:xfrm rot="1800016">
            <a:off x="1581816" y="1727486"/>
            <a:ext cx="395736" cy="2422510"/>
          </a:xfrm>
          <a:prstGeom prst="rect">
            <a:avLst/>
          </a:prstGeom>
          <a:noFill/>
          <a:ln>
            <a:noFill/>
          </a:ln>
        </p:spPr>
      </p:pic>
      <p:sp>
        <p:nvSpPr>
          <p:cNvPr id="2620" name="Google Shape;2620;p227"/>
          <p:cNvSpPr/>
          <p:nvPr/>
        </p:nvSpPr>
        <p:spPr>
          <a:xfrm>
            <a:off x="0" y="4235100"/>
            <a:ext cx="9144399" cy="454950"/>
          </a:xfrm>
          <a:custGeom>
            <a:rect b="b" l="l" r="r" t="t"/>
            <a:pathLst>
              <a:path extrusionOk="0" h="18198" w="371648">
                <a:moveTo>
                  <a:pt x="0" y="14522"/>
                </a:moveTo>
                <a:cubicBezTo>
                  <a:pt x="3456" y="14028"/>
                  <a:pt x="13770" y="11065"/>
                  <a:pt x="20738" y="11559"/>
                </a:cubicBezTo>
                <a:cubicBezTo>
                  <a:pt x="27706" y="12053"/>
                  <a:pt x="35881" y="16826"/>
                  <a:pt x="41806" y="17484"/>
                </a:cubicBezTo>
                <a:cubicBezTo>
                  <a:pt x="47731" y="18142"/>
                  <a:pt x="50804" y="15509"/>
                  <a:pt x="56290" y="15509"/>
                </a:cubicBezTo>
                <a:cubicBezTo>
                  <a:pt x="61776" y="15509"/>
                  <a:pt x="67921" y="17484"/>
                  <a:pt x="74724" y="17484"/>
                </a:cubicBezTo>
                <a:cubicBezTo>
                  <a:pt x="81527" y="17484"/>
                  <a:pt x="90251" y="16497"/>
                  <a:pt x="97109" y="15509"/>
                </a:cubicBezTo>
                <a:cubicBezTo>
                  <a:pt x="103967" y="14522"/>
                  <a:pt x="110166" y="12876"/>
                  <a:pt x="115872" y="11559"/>
                </a:cubicBezTo>
                <a:cubicBezTo>
                  <a:pt x="121578" y="10242"/>
                  <a:pt x="125144" y="6896"/>
                  <a:pt x="131344" y="7609"/>
                </a:cubicBezTo>
                <a:cubicBezTo>
                  <a:pt x="137544" y="8322"/>
                  <a:pt x="146102" y="14082"/>
                  <a:pt x="153070" y="15838"/>
                </a:cubicBezTo>
                <a:cubicBezTo>
                  <a:pt x="160038" y="17594"/>
                  <a:pt x="166786" y="18033"/>
                  <a:pt x="173150" y="18143"/>
                </a:cubicBezTo>
                <a:cubicBezTo>
                  <a:pt x="179514" y="18253"/>
                  <a:pt x="185770" y="17485"/>
                  <a:pt x="191256" y="16497"/>
                </a:cubicBezTo>
                <a:cubicBezTo>
                  <a:pt x="196743" y="15509"/>
                  <a:pt x="200144" y="12272"/>
                  <a:pt x="206069" y="12217"/>
                </a:cubicBezTo>
                <a:cubicBezTo>
                  <a:pt x="211994" y="12162"/>
                  <a:pt x="221266" y="15729"/>
                  <a:pt x="226807" y="16168"/>
                </a:cubicBezTo>
                <a:cubicBezTo>
                  <a:pt x="232348" y="16607"/>
                  <a:pt x="234323" y="15948"/>
                  <a:pt x="239316" y="14851"/>
                </a:cubicBezTo>
                <a:cubicBezTo>
                  <a:pt x="244309" y="13754"/>
                  <a:pt x="251990" y="11834"/>
                  <a:pt x="256763" y="9584"/>
                </a:cubicBezTo>
                <a:cubicBezTo>
                  <a:pt x="261536" y="7335"/>
                  <a:pt x="261426" y="2835"/>
                  <a:pt x="267955" y="1354"/>
                </a:cubicBezTo>
                <a:cubicBezTo>
                  <a:pt x="274484" y="-127"/>
                  <a:pt x="287816" y="-401"/>
                  <a:pt x="295936" y="696"/>
                </a:cubicBezTo>
                <a:cubicBezTo>
                  <a:pt x="304056" y="1793"/>
                  <a:pt x="310475" y="5963"/>
                  <a:pt x="316675" y="7938"/>
                </a:cubicBezTo>
                <a:cubicBezTo>
                  <a:pt x="322875" y="9913"/>
                  <a:pt x="327757" y="12273"/>
                  <a:pt x="333134" y="12547"/>
                </a:cubicBezTo>
                <a:cubicBezTo>
                  <a:pt x="338511" y="12821"/>
                  <a:pt x="344272" y="10188"/>
                  <a:pt x="348935" y="9584"/>
                </a:cubicBezTo>
                <a:cubicBezTo>
                  <a:pt x="353598" y="8981"/>
                  <a:pt x="357329" y="8487"/>
                  <a:pt x="361114" y="8926"/>
                </a:cubicBezTo>
                <a:cubicBezTo>
                  <a:pt x="364900" y="9365"/>
                  <a:pt x="369892" y="11669"/>
                  <a:pt x="371648" y="12217"/>
                </a:cubicBezTo>
              </a:path>
            </a:pathLst>
          </a:custGeom>
          <a:noFill/>
          <a:ln cap="flat" cmpd="sng" w="38100">
            <a:solidFill>
              <a:schemeClr val="dk2"/>
            </a:solidFill>
            <a:prstDash val="solid"/>
            <a:round/>
            <a:headEnd len="med" w="med" type="none"/>
            <a:tailEnd len="med" w="med" type="none"/>
          </a:ln>
        </p:spPr>
      </p:sp>
      <p:sp>
        <p:nvSpPr>
          <p:cNvPr id="2621" name="Google Shape;2621;p227"/>
          <p:cNvSpPr/>
          <p:nvPr/>
        </p:nvSpPr>
        <p:spPr>
          <a:xfrm rot="413674">
            <a:off x="612454" y="3733966"/>
            <a:ext cx="1489471" cy="1621234"/>
          </a:xfrm>
          <a:prstGeom prst="arc">
            <a:avLst>
              <a:gd fmla="val 16200000" name="adj1"/>
              <a:gd fmla="val 0" name="adj2"/>
            </a:avLst>
          </a:prstGeom>
          <a:noFill/>
          <a:ln cap="flat" cmpd="sng" w="38100">
            <a:solidFill>
              <a:srgbClr val="05C3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27"/>
          <p:cNvSpPr/>
          <p:nvPr/>
        </p:nvSpPr>
        <p:spPr>
          <a:xfrm>
            <a:off x="2098000" y="3569425"/>
            <a:ext cx="1110900" cy="364500"/>
          </a:xfrm>
          <a:prstGeom prst="rect">
            <a:avLst/>
          </a:prstGeom>
          <a:solidFill>
            <a:srgbClr val="05C305"/>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chemeClr val="lt1"/>
                </a:solidFill>
              </a:rPr>
              <a:t>angleDeg</a:t>
            </a:r>
            <a:endParaRPr b="1">
              <a:solidFill>
                <a:schemeClr val="lt1"/>
              </a:solidFill>
            </a:endParaRPr>
          </a:p>
        </p:txBody>
      </p:sp>
      <p:cxnSp>
        <p:nvCxnSpPr>
          <p:cNvPr id="2623" name="Google Shape;2623;p227"/>
          <p:cNvCxnSpPr/>
          <p:nvPr/>
        </p:nvCxnSpPr>
        <p:spPr>
          <a:xfrm rot="4499575">
            <a:off x="493147" y="4067492"/>
            <a:ext cx="790149" cy="790149"/>
          </a:xfrm>
          <a:prstGeom prst="straightConnector1">
            <a:avLst/>
          </a:prstGeom>
          <a:noFill/>
          <a:ln cap="flat" cmpd="sng" w="76200">
            <a:solidFill>
              <a:srgbClr val="0000FF"/>
            </a:solidFill>
            <a:prstDash val="solid"/>
            <a:round/>
            <a:headEnd len="med" w="med" type="none"/>
            <a:tailEnd len="med" w="med" type="triangle"/>
          </a:ln>
        </p:spPr>
      </p:cxnSp>
      <p:sp>
        <p:nvSpPr>
          <p:cNvPr id="2624" name="Google Shape;2624;p227"/>
          <p:cNvSpPr/>
          <p:nvPr/>
        </p:nvSpPr>
        <p:spPr>
          <a:xfrm>
            <a:off x="1174881" y="4581975"/>
            <a:ext cx="1606200" cy="364500"/>
          </a:xfrm>
          <a:prstGeom prst="rect">
            <a:avLst/>
          </a:prstGeom>
          <a:solidFill>
            <a:srgbClr val="0000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chemeClr val="lt1"/>
                </a:solidFill>
              </a:rPr>
              <a:t>propulsionForce</a:t>
            </a:r>
            <a:endParaRPr b="1">
              <a:solidFill>
                <a:schemeClr val="lt1"/>
              </a:solidFill>
            </a:endParaRPr>
          </a:p>
        </p:txBody>
      </p:sp>
      <p:sp>
        <p:nvSpPr>
          <p:cNvPr id="2625" name="Google Shape;2625;p227"/>
          <p:cNvSpPr/>
          <p:nvPr/>
        </p:nvSpPr>
        <p:spPr>
          <a:xfrm rot="10800000">
            <a:off x="1044500" y="3933936"/>
            <a:ext cx="180000" cy="1800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27"/>
          <p:cNvSpPr/>
          <p:nvPr/>
        </p:nvSpPr>
        <p:spPr>
          <a:xfrm>
            <a:off x="113600" y="3360000"/>
            <a:ext cx="1110900" cy="364500"/>
          </a:xfrm>
          <a:prstGeom prst="rect">
            <a:avLst/>
          </a:prstGeom>
          <a:solidFill>
            <a:srgbClr val="FF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chemeClr val="lt1"/>
                </a:solidFill>
              </a:rPr>
              <a:t>init_coord</a:t>
            </a:r>
            <a:endParaRPr b="1">
              <a:solidFill>
                <a:schemeClr val="lt1"/>
              </a:solidFill>
            </a:endParaRPr>
          </a:p>
        </p:txBody>
      </p:sp>
      <p:cxnSp>
        <p:nvCxnSpPr>
          <p:cNvPr id="2627" name="Google Shape;2627;p227"/>
          <p:cNvCxnSpPr/>
          <p:nvPr/>
        </p:nvCxnSpPr>
        <p:spPr>
          <a:xfrm rot="-4500836">
            <a:off x="1739970" y="2448216"/>
            <a:ext cx="790071" cy="790071"/>
          </a:xfrm>
          <a:prstGeom prst="straightConnector1">
            <a:avLst/>
          </a:prstGeom>
          <a:noFill/>
          <a:ln cap="flat" cmpd="sng" w="76200">
            <a:solidFill>
              <a:srgbClr val="F1C232"/>
            </a:solidFill>
            <a:prstDash val="solid"/>
            <a:round/>
            <a:headEnd len="med" w="med" type="none"/>
            <a:tailEnd len="med" w="med" type="triangle"/>
          </a:ln>
        </p:spPr>
      </p:cxnSp>
      <p:sp>
        <p:nvSpPr>
          <p:cNvPr id="2628" name="Google Shape;2628;p227"/>
          <p:cNvSpPr/>
          <p:nvPr/>
        </p:nvSpPr>
        <p:spPr>
          <a:xfrm>
            <a:off x="2521975" y="2117050"/>
            <a:ext cx="1110900" cy="364500"/>
          </a:xfrm>
          <a:prstGeom prst="rect">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chemeClr val="lt1"/>
                </a:solidFill>
              </a:rPr>
              <a:t>init_velo</a:t>
            </a:r>
            <a:endParaRPr b="1">
              <a:solidFill>
                <a:schemeClr val="lt1"/>
              </a:solidFill>
            </a:endParaRPr>
          </a:p>
        </p:txBody>
      </p:sp>
      <p:sp>
        <p:nvSpPr>
          <p:cNvPr id="2629" name="Google Shape;2629;p227"/>
          <p:cNvSpPr/>
          <p:nvPr/>
        </p:nvSpPr>
        <p:spPr>
          <a:xfrm>
            <a:off x="625225" y="1940275"/>
            <a:ext cx="1110900" cy="364500"/>
          </a:xfrm>
          <a:prstGeom prst="rect">
            <a:avLst/>
          </a:prstGeom>
          <a:solidFill>
            <a:srgbClr val="1A1A1A"/>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chemeClr val="lt1"/>
                </a:solidFill>
              </a:rPr>
              <a:t>mass</a:t>
            </a:r>
            <a:endParaRPr b="1">
              <a:solidFill>
                <a:schemeClr val="lt1"/>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sp>
        <p:nvSpPr>
          <p:cNvPr id="2634" name="Google Shape;2634;p2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inline function</a:t>
            </a:r>
            <a:endParaRPr/>
          </a:p>
        </p:txBody>
      </p:sp>
      <p:sp>
        <p:nvSpPr>
          <p:cNvPr id="2635" name="Google Shape;2635;p228"/>
          <p:cNvSpPr txBox="1"/>
          <p:nvPr>
            <p:ph idx="1" type="body"/>
          </p:nvPr>
        </p:nvSpPr>
        <p:spPr>
          <a:xfrm>
            <a:off x="729450" y="1422825"/>
            <a:ext cx="7688700" cy="1149000"/>
          </a:xfrm>
          <a:prstGeom prst="rect">
            <a:avLst/>
          </a:prstGeom>
        </p:spPr>
        <p:txBody>
          <a:bodyPr anchorCtr="0" anchor="t" bIns="91425" lIns="91425" spcFirstLastPara="1" rIns="91425" wrap="square" tIns="91425">
            <a:normAutofit lnSpcReduction="20000"/>
          </a:bodyPr>
          <a:lstStyle/>
          <a:p>
            <a:pPr indent="0" lvl="0" marL="0" rtl="0" algn="l">
              <a:lnSpc>
                <a:spcPct val="75000"/>
              </a:lnSpc>
              <a:spcBef>
                <a:spcPts val="0"/>
              </a:spcBef>
              <a:spcAft>
                <a:spcPts val="0"/>
              </a:spcAft>
              <a:buNone/>
            </a:pPr>
            <a:r>
              <a:rPr lang="en-CA"/>
              <a:t>Similar to </a:t>
            </a:r>
            <a:r>
              <a:rPr b="1" lang="en-CA"/>
              <a:t>Function-like macros</a:t>
            </a:r>
            <a:r>
              <a:rPr lang="en-CA"/>
              <a:t> in C</a:t>
            </a:r>
            <a:endParaRPr/>
          </a:p>
          <a:p>
            <a:pPr indent="0" lvl="0" marL="0" rtl="0" algn="l">
              <a:lnSpc>
                <a:spcPct val="75000"/>
              </a:lnSpc>
              <a:spcBef>
                <a:spcPts val="1200"/>
              </a:spcBef>
              <a:spcAft>
                <a:spcPts val="0"/>
              </a:spcAft>
              <a:buNone/>
            </a:pPr>
            <a:r>
              <a:rPr lang="en-CA"/>
              <a:t>It looks identical to normal functions except for the keyword “</a:t>
            </a:r>
            <a:r>
              <a:rPr b="1" lang="en-CA">
                <a:solidFill>
                  <a:srgbClr val="D1002E"/>
                </a:solidFill>
              </a:rPr>
              <a:t>inline</a:t>
            </a:r>
            <a:r>
              <a:rPr lang="en-CA"/>
              <a:t>”</a:t>
            </a:r>
            <a:endParaRPr/>
          </a:p>
          <a:p>
            <a:pPr indent="0" lvl="0" marL="0" rtl="0" algn="l">
              <a:lnSpc>
                <a:spcPct val="75000"/>
              </a:lnSpc>
              <a:spcBef>
                <a:spcPts val="1200"/>
              </a:spcBef>
              <a:spcAft>
                <a:spcPts val="1200"/>
              </a:spcAft>
              <a:buNone/>
            </a:pPr>
            <a:r>
              <a:rPr lang="en-CA"/>
              <a:t>When an inline function is called, the definition of it will be “copy-pasted” there</a:t>
            </a:r>
            <a:endParaRPr/>
          </a:p>
        </p:txBody>
      </p:sp>
      <p:pic>
        <p:nvPicPr>
          <p:cNvPr id="2636" name="Google Shape;2636;p228"/>
          <p:cNvPicPr preferRelativeResize="0"/>
          <p:nvPr/>
        </p:nvPicPr>
        <p:blipFill>
          <a:blip r:embed="rId3">
            <a:alphaModFix/>
          </a:blip>
          <a:stretch>
            <a:fillRect/>
          </a:stretch>
        </p:blipFill>
        <p:spPr>
          <a:xfrm>
            <a:off x="727650" y="2571825"/>
            <a:ext cx="3057525" cy="1828800"/>
          </a:xfrm>
          <a:prstGeom prst="rect">
            <a:avLst/>
          </a:prstGeom>
          <a:noFill/>
          <a:ln>
            <a:noFill/>
          </a:ln>
        </p:spPr>
      </p:pic>
      <p:sp>
        <p:nvSpPr>
          <p:cNvPr id="2637" name="Google Shape;2637;p228"/>
          <p:cNvSpPr txBox="1"/>
          <p:nvPr/>
        </p:nvSpPr>
        <p:spPr>
          <a:xfrm>
            <a:off x="3785188" y="4000425"/>
            <a:ext cx="1287000" cy="400200"/>
          </a:xfrm>
          <a:prstGeom prst="rect">
            <a:avLst/>
          </a:prstGeom>
          <a:solidFill>
            <a:srgbClr val="1C233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chemeClr val="lt1"/>
                </a:solidFill>
                <a:latin typeface="Lato"/>
                <a:ea typeface="Lato"/>
                <a:cs typeface="Lato"/>
                <a:sym typeface="Lato"/>
              </a:rPr>
              <a:t>answer = 13</a:t>
            </a:r>
            <a:endParaRPr b="1">
              <a:solidFill>
                <a:schemeClr val="lt1"/>
              </a:solidFill>
              <a:latin typeface="Lato"/>
              <a:ea typeface="Lato"/>
              <a:cs typeface="Lato"/>
              <a:sym typeface="Lato"/>
            </a:endParaRPr>
          </a:p>
        </p:txBody>
      </p:sp>
      <p:pic>
        <p:nvPicPr>
          <p:cNvPr id="2638" name="Google Shape;2638;p228"/>
          <p:cNvPicPr preferRelativeResize="0"/>
          <p:nvPr/>
        </p:nvPicPr>
        <p:blipFill>
          <a:blip r:embed="rId4">
            <a:alphaModFix/>
          </a:blip>
          <a:stretch>
            <a:fillRect/>
          </a:stretch>
        </p:blipFill>
        <p:spPr>
          <a:xfrm>
            <a:off x="5160225" y="2779025"/>
            <a:ext cx="3057524" cy="20383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2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What is Inheritance?</a:t>
            </a:r>
            <a:endParaRPr/>
          </a:p>
        </p:txBody>
      </p:sp>
      <p:sp>
        <p:nvSpPr>
          <p:cNvPr id="2644" name="Google Shape;2644;p229"/>
          <p:cNvSpPr txBox="1"/>
          <p:nvPr>
            <p:ph idx="1" type="body"/>
          </p:nvPr>
        </p:nvSpPr>
        <p:spPr>
          <a:xfrm>
            <a:off x="729450" y="1422825"/>
            <a:ext cx="7991700" cy="3477900"/>
          </a:xfrm>
          <a:prstGeom prst="rect">
            <a:avLst/>
          </a:prstGeom>
        </p:spPr>
        <p:txBody>
          <a:bodyPr anchorCtr="0" anchor="t" bIns="91425" lIns="91425" spcFirstLastPara="1" rIns="91425" wrap="square" tIns="91425">
            <a:noAutofit/>
          </a:bodyPr>
          <a:lstStyle/>
          <a:p>
            <a:pPr indent="-393700" lvl="0" marL="457200" rtl="0" algn="l">
              <a:lnSpc>
                <a:spcPct val="105000"/>
              </a:lnSpc>
              <a:spcBef>
                <a:spcPts val="2000"/>
              </a:spcBef>
              <a:spcAft>
                <a:spcPts val="0"/>
              </a:spcAft>
              <a:buSzPts val="2600"/>
              <a:buFont typeface="Arial"/>
              <a:buChar char="●"/>
            </a:pPr>
            <a:r>
              <a:rPr lang="en-CA" sz="2600">
                <a:solidFill>
                  <a:srgbClr val="1A1A1A"/>
                </a:solidFill>
                <a:latin typeface="Arial"/>
                <a:ea typeface="Arial"/>
                <a:cs typeface="Arial"/>
                <a:sym typeface="Arial"/>
              </a:rPr>
              <a:t>A powerful mechanism to </a:t>
            </a:r>
            <a:r>
              <a:rPr lang="en-CA" sz="2600">
                <a:solidFill>
                  <a:schemeClr val="accent3"/>
                </a:solidFill>
                <a:latin typeface="Arial"/>
                <a:ea typeface="Arial"/>
                <a:cs typeface="Arial"/>
                <a:sym typeface="Arial"/>
              </a:rPr>
              <a:t>allow a class to “inherit” the content of another class</a:t>
            </a:r>
            <a:endParaRPr sz="2600">
              <a:solidFill>
                <a:schemeClr val="accent3"/>
              </a:solidFill>
              <a:latin typeface="Arial"/>
              <a:ea typeface="Arial"/>
              <a:cs typeface="Arial"/>
              <a:sym typeface="Arial"/>
            </a:endParaRPr>
          </a:p>
          <a:p>
            <a:pPr indent="-400050" lvl="0" marL="457200" rtl="0" algn="l">
              <a:lnSpc>
                <a:spcPct val="105000"/>
              </a:lnSpc>
              <a:spcBef>
                <a:spcPts val="0"/>
              </a:spcBef>
              <a:spcAft>
                <a:spcPts val="0"/>
              </a:spcAft>
              <a:buClr>
                <a:srgbClr val="000000"/>
              </a:buClr>
              <a:buSzPts val="2700"/>
              <a:buChar char="●"/>
            </a:pPr>
            <a:r>
              <a:rPr lang="en-CA" sz="2700">
                <a:solidFill>
                  <a:srgbClr val="000000"/>
                </a:solidFill>
              </a:rPr>
              <a:t>There are two types of classes:</a:t>
            </a:r>
            <a:endParaRPr sz="2700">
              <a:solidFill>
                <a:srgbClr val="000000"/>
              </a:solidFill>
            </a:endParaRPr>
          </a:p>
          <a:p>
            <a:pPr indent="-400050" lvl="1" marL="914400" rtl="0" algn="l">
              <a:lnSpc>
                <a:spcPct val="105000"/>
              </a:lnSpc>
              <a:spcBef>
                <a:spcPts val="0"/>
              </a:spcBef>
              <a:spcAft>
                <a:spcPts val="0"/>
              </a:spcAft>
              <a:buClr>
                <a:schemeClr val="dk1"/>
              </a:buClr>
              <a:buSzPts val="2700"/>
              <a:buChar char="○"/>
            </a:pPr>
            <a:r>
              <a:rPr lang="en-CA" sz="2700">
                <a:solidFill>
                  <a:schemeClr val="dk1"/>
                </a:solidFill>
              </a:rPr>
              <a:t>Base class </a:t>
            </a:r>
            <a:endParaRPr sz="2700">
              <a:solidFill>
                <a:schemeClr val="dk1"/>
              </a:solidFill>
            </a:endParaRPr>
          </a:p>
          <a:p>
            <a:pPr indent="-400050" lvl="1" marL="914400" rtl="0" algn="l">
              <a:lnSpc>
                <a:spcPct val="105000"/>
              </a:lnSpc>
              <a:spcBef>
                <a:spcPts val="0"/>
              </a:spcBef>
              <a:spcAft>
                <a:spcPts val="0"/>
              </a:spcAft>
              <a:buClr>
                <a:schemeClr val="dk1"/>
              </a:buClr>
              <a:buSzPts val="2700"/>
              <a:buChar char="○"/>
            </a:pPr>
            <a:r>
              <a:rPr lang="en-CA" sz="2700">
                <a:solidFill>
                  <a:schemeClr val="dk1"/>
                </a:solidFill>
              </a:rPr>
              <a:t>Derived class</a:t>
            </a:r>
            <a:endParaRPr sz="2700">
              <a:solidFill>
                <a:schemeClr val="dk1"/>
              </a:solidFill>
            </a:endParaRPr>
          </a:p>
          <a:p>
            <a:pPr indent="-400050" lvl="0" marL="457200" rtl="0" algn="l">
              <a:lnSpc>
                <a:spcPct val="105000"/>
              </a:lnSpc>
              <a:spcBef>
                <a:spcPts val="0"/>
              </a:spcBef>
              <a:spcAft>
                <a:spcPts val="0"/>
              </a:spcAft>
              <a:buClr>
                <a:srgbClr val="000000"/>
              </a:buClr>
              <a:buSzPts val="2700"/>
              <a:buChar char="●"/>
            </a:pPr>
            <a:r>
              <a:rPr lang="en-CA" sz="2600">
                <a:solidFill>
                  <a:srgbClr val="000000"/>
                </a:solidFill>
                <a:latin typeface="Arial"/>
                <a:ea typeface="Arial"/>
                <a:cs typeface="Arial"/>
                <a:sym typeface="Arial"/>
              </a:rPr>
              <a:t>They share a lot of properties, yet the derived class has its own properties</a:t>
            </a:r>
            <a:endParaRPr sz="1800"/>
          </a:p>
        </p:txBody>
      </p:sp>
      <p:pic>
        <p:nvPicPr>
          <p:cNvPr id="2645" name="Google Shape;2645;p229"/>
          <p:cNvPicPr preferRelativeResize="0"/>
          <p:nvPr/>
        </p:nvPicPr>
        <p:blipFill>
          <a:blip r:embed="rId3">
            <a:alphaModFix/>
          </a:blip>
          <a:stretch>
            <a:fillRect/>
          </a:stretch>
        </p:blipFill>
        <p:spPr>
          <a:xfrm>
            <a:off x="6208175" y="1984375"/>
            <a:ext cx="2035375" cy="665650"/>
          </a:xfrm>
          <a:prstGeom prst="rect">
            <a:avLst/>
          </a:prstGeom>
          <a:noFill/>
          <a:ln>
            <a:noFill/>
          </a:ln>
        </p:spPr>
      </p:pic>
      <p:pic>
        <p:nvPicPr>
          <p:cNvPr id="2646" name="Google Shape;2646;p229"/>
          <p:cNvPicPr preferRelativeResize="0"/>
          <p:nvPr/>
        </p:nvPicPr>
        <p:blipFill>
          <a:blip r:embed="rId4">
            <a:alphaModFix/>
          </a:blip>
          <a:stretch>
            <a:fillRect/>
          </a:stretch>
        </p:blipFill>
        <p:spPr>
          <a:xfrm>
            <a:off x="6035375" y="2988075"/>
            <a:ext cx="2380979" cy="665650"/>
          </a:xfrm>
          <a:prstGeom prst="rect">
            <a:avLst/>
          </a:prstGeom>
          <a:noFill/>
          <a:ln>
            <a:noFill/>
          </a:ln>
        </p:spPr>
      </p:pic>
      <p:cxnSp>
        <p:nvCxnSpPr>
          <p:cNvPr id="2647" name="Google Shape;2647;p229"/>
          <p:cNvCxnSpPr>
            <a:stCxn id="2646" idx="0"/>
            <a:endCxn id="2645" idx="2"/>
          </p:cNvCxnSpPr>
          <p:nvPr/>
        </p:nvCxnSpPr>
        <p:spPr>
          <a:xfrm rot="10800000">
            <a:off x="7225864" y="2649975"/>
            <a:ext cx="0" cy="338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230"/>
          <p:cNvSpPr txBox="1"/>
          <p:nvPr>
            <p:ph type="title"/>
          </p:nvPr>
        </p:nvSpPr>
        <p:spPr>
          <a:xfrm>
            <a:off x="729450" y="767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What is Inheritance?</a:t>
            </a:r>
            <a:endParaRPr/>
          </a:p>
        </p:txBody>
      </p:sp>
      <p:grpSp>
        <p:nvGrpSpPr>
          <p:cNvPr id="2653" name="Google Shape;2653;p230"/>
          <p:cNvGrpSpPr/>
          <p:nvPr/>
        </p:nvGrpSpPr>
        <p:grpSpPr>
          <a:xfrm>
            <a:off x="318724" y="2787049"/>
            <a:ext cx="8287301" cy="2072701"/>
            <a:chOff x="287399" y="1863249"/>
            <a:chExt cx="8287301" cy="2072701"/>
          </a:xfrm>
        </p:grpSpPr>
        <p:pic>
          <p:nvPicPr>
            <p:cNvPr id="2654" name="Google Shape;2654;p230"/>
            <p:cNvPicPr preferRelativeResize="0"/>
            <p:nvPr/>
          </p:nvPicPr>
          <p:blipFill>
            <a:blip r:embed="rId3">
              <a:alphaModFix/>
            </a:blip>
            <a:stretch>
              <a:fillRect/>
            </a:stretch>
          </p:blipFill>
          <p:spPr>
            <a:xfrm>
              <a:off x="287399" y="1863249"/>
              <a:ext cx="2374200" cy="1580100"/>
            </a:xfrm>
            <a:prstGeom prst="ellipse">
              <a:avLst/>
            </a:prstGeom>
            <a:noFill/>
            <a:ln>
              <a:noFill/>
            </a:ln>
          </p:spPr>
        </p:pic>
        <p:pic>
          <p:nvPicPr>
            <p:cNvPr id="2655" name="Google Shape;2655;p230"/>
            <p:cNvPicPr preferRelativeResize="0"/>
            <p:nvPr/>
          </p:nvPicPr>
          <p:blipFill rotWithShape="1">
            <a:blip r:embed="rId4">
              <a:alphaModFix/>
            </a:blip>
            <a:srcRect b="0" l="24150" r="0" t="0"/>
            <a:stretch/>
          </p:blipFill>
          <p:spPr>
            <a:xfrm>
              <a:off x="3243950" y="1870753"/>
              <a:ext cx="2374200" cy="1565100"/>
            </a:xfrm>
            <a:prstGeom prst="ellipse">
              <a:avLst/>
            </a:prstGeom>
            <a:noFill/>
            <a:ln>
              <a:noFill/>
            </a:ln>
          </p:spPr>
        </p:pic>
        <p:pic>
          <p:nvPicPr>
            <p:cNvPr id="2656" name="Google Shape;2656;p230"/>
            <p:cNvPicPr preferRelativeResize="0"/>
            <p:nvPr/>
          </p:nvPicPr>
          <p:blipFill rotWithShape="1">
            <a:blip r:embed="rId5">
              <a:alphaModFix/>
            </a:blip>
            <a:srcRect b="0" l="24590" r="0" t="0"/>
            <a:stretch/>
          </p:blipFill>
          <p:spPr>
            <a:xfrm>
              <a:off x="6200500" y="1863847"/>
              <a:ext cx="2374200" cy="1578900"/>
            </a:xfrm>
            <a:prstGeom prst="ellipse">
              <a:avLst/>
            </a:prstGeom>
            <a:noFill/>
            <a:ln>
              <a:noFill/>
            </a:ln>
          </p:spPr>
        </p:pic>
        <p:cxnSp>
          <p:nvCxnSpPr>
            <p:cNvPr id="2657" name="Google Shape;2657;p230"/>
            <p:cNvCxnSpPr>
              <a:stCxn id="2654" idx="6"/>
              <a:endCxn id="2655" idx="2"/>
            </p:cNvCxnSpPr>
            <p:nvPr/>
          </p:nvCxnSpPr>
          <p:spPr>
            <a:xfrm>
              <a:off x="2661599" y="2653299"/>
              <a:ext cx="582300" cy="0"/>
            </a:xfrm>
            <a:prstGeom prst="straightConnector1">
              <a:avLst/>
            </a:prstGeom>
            <a:noFill/>
            <a:ln cap="flat" cmpd="sng" w="28575">
              <a:solidFill>
                <a:schemeClr val="dk2"/>
              </a:solidFill>
              <a:prstDash val="solid"/>
              <a:round/>
              <a:headEnd len="med" w="med" type="none"/>
              <a:tailEnd len="med" w="med" type="triangle"/>
            </a:ln>
          </p:spPr>
        </p:cxnSp>
        <p:cxnSp>
          <p:nvCxnSpPr>
            <p:cNvPr id="2658" name="Google Shape;2658;p230"/>
            <p:cNvCxnSpPr>
              <a:stCxn id="2655" idx="6"/>
              <a:endCxn id="2656" idx="2"/>
            </p:cNvCxnSpPr>
            <p:nvPr/>
          </p:nvCxnSpPr>
          <p:spPr>
            <a:xfrm>
              <a:off x="5618150" y="2653303"/>
              <a:ext cx="582300" cy="0"/>
            </a:xfrm>
            <a:prstGeom prst="straightConnector1">
              <a:avLst/>
            </a:prstGeom>
            <a:noFill/>
            <a:ln cap="flat" cmpd="sng" w="28575">
              <a:solidFill>
                <a:schemeClr val="dk2"/>
              </a:solidFill>
              <a:prstDash val="solid"/>
              <a:round/>
              <a:headEnd len="med" w="med" type="none"/>
              <a:tailEnd len="med" w="med" type="triangle"/>
            </a:ln>
          </p:spPr>
        </p:cxnSp>
        <p:sp>
          <p:nvSpPr>
            <p:cNvPr id="2659" name="Google Shape;2659;p230"/>
            <p:cNvSpPr txBox="1"/>
            <p:nvPr/>
          </p:nvSpPr>
          <p:spPr>
            <a:xfrm>
              <a:off x="443950" y="3435850"/>
              <a:ext cx="167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Lato"/>
                  <a:ea typeface="Lato"/>
                  <a:cs typeface="Lato"/>
                  <a:sym typeface="Lato"/>
                </a:rPr>
                <a:t>Food</a:t>
              </a:r>
              <a:endParaRPr sz="2000">
                <a:latin typeface="Lato"/>
                <a:ea typeface="Lato"/>
                <a:cs typeface="Lato"/>
                <a:sym typeface="Lato"/>
              </a:endParaRPr>
            </a:p>
          </p:txBody>
        </p:sp>
        <p:sp>
          <p:nvSpPr>
            <p:cNvPr id="2660" name="Google Shape;2660;p230"/>
            <p:cNvSpPr txBox="1"/>
            <p:nvPr/>
          </p:nvSpPr>
          <p:spPr>
            <a:xfrm>
              <a:off x="3436725" y="3443350"/>
              <a:ext cx="167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Lato"/>
                  <a:ea typeface="Lato"/>
                  <a:cs typeface="Lato"/>
                  <a:sym typeface="Lato"/>
                </a:rPr>
                <a:t>Fruit</a:t>
              </a:r>
              <a:endParaRPr sz="2000">
                <a:latin typeface="Lato"/>
                <a:ea typeface="Lato"/>
                <a:cs typeface="Lato"/>
                <a:sym typeface="Lato"/>
              </a:endParaRPr>
            </a:p>
          </p:txBody>
        </p:sp>
        <p:sp>
          <p:nvSpPr>
            <p:cNvPr id="2661" name="Google Shape;2661;p230"/>
            <p:cNvSpPr txBox="1"/>
            <p:nvPr/>
          </p:nvSpPr>
          <p:spPr>
            <a:xfrm>
              <a:off x="6200500" y="3435850"/>
              <a:ext cx="167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Lato"/>
                  <a:ea typeface="Lato"/>
                  <a:cs typeface="Lato"/>
                  <a:sym typeface="Lato"/>
                </a:rPr>
                <a:t>Apple</a:t>
              </a:r>
              <a:endParaRPr sz="2000">
                <a:latin typeface="Lato"/>
                <a:ea typeface="Lato"/>
                <a:cs typeface="Lato"/>
                <a:sym typeface="Lato"/>
              </a:endParaRPr>
            </a:p>
          </p:txBody>
        </p:sp>
      </p:grpSp>
      <p:sp>
        <p:nvSpPr>
          <p:cNvPr id="2662" name="Google Shape;2662;p230"/>
          <p:cNvSpPr txBox="1"/>
          <p:nvPr/>
        </p:nvSpPr>
        <p:spPr>
          <a:xfrm>
            <a:off x="318725" y="1690800"/>
            <a:ext cx="22548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Lato"/>
              <a:buChar char="-"/>
            </a:pPr>
            <a:r>
              <a:rPr lang="en-CA" sz="1700">
                <a:latin typeface="Lato"/>
                <a:ea typeface="Lato"/>
                <a:cs typeface="Lato"/>
                <a:sym typeface="Lato"/>
              </a:rPr>
              <a:t>Edible</a:t>
            </a:r>
            <a:endParaRPr sz="1700">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p:txBody>
      </p:sp>
      <p:sp>
        <p:nvSpPr>
          <p:cNvPr id="2663" name="Google Shape;2663;p230"/>
          <p:cNvSpPr txBox="1"/>
          <p:nvPr/>
        </p:nvSpPr>
        <p:spPr>
          <a:xfrm>
            <a:off x="3148025" y="1560000"/>
            <a:ext cx="25974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Lato"/>
              <a:buChar char="-"/>
            </a:pPr>
            <a:r>
              <a:rPr lang="en-CA" sz="1700">
                <a:latin typeface="Lato"/>
                <a:ea typeface="Lato"/>
                <a:cs typeface="Lato"/>
                <a:sym typeface="Lato"/>
              </a:rPr>
              <a:t>Edible</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CA" sz="1700">
                <a:latin typeface="Lato"/>
                <a:ea typeface="Lato"/>
                <a:cs typeface="Lato"/>
                <a:sym typeface="Lato"/>
              </a:rPr>
              <a:t>Supplies vitamins</a:t>
            </a:r>
            <a:endParaRPr sz="1700">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p:txBody>
      </p:sp>
      <p:sp>
        <p:nvSpPr>
          <p:cNvPr id="2664" name="Google Shape;2664;p230"/>
          <p:cNvSpPr txBox="1"/>
          <p:nvPr/>
        </p:nvSpPr>
        <p:spPr>
          <a:xfrm>
            <a:off x="6319925" y="1429050"/>
            <a:ext cx="27459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Lato"/>
              <a:buChar char="-"/>
            </a:pPr>
            <a:r>
              <a:rPr lang="en-CA" sz="1700">
                <a:latin typeface="Lato"/>
                <a:ea typeface="Lato"/>
                <a:cs typeface="Lato"/>
                <a:sym typeface="Lato"/>
              </a:rPr>
              <a:t>Edible</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CA" sz="1700">
                <a:latin typeface="Lato"/>
                <a:ea typeface="Lato"/>
                <a:cs typeface="Lato"/>
                <a:sym typeface="Lato"/>
              </a:rPr>
              <a:t>Supplies vitamins</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CA" sz="1700">
                <a:latin typeface="Lato"/>
                <a:ea typeface="Lato"/>
                <a:cs typeface="Lato"/>
                <a:sym typeface="Lato"/>
              </a:rPr>
              <a:t>Sweet</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CA" sz="1700">
                <a:latin typeface="Lato"/>
                <a:ea typeface="Lato"/>
                <a:cs typeface="Lato"/>
                <a:sym typeface="Lato"/>
              </a:rPr>
              <a:t>Crunchy </a:t>
            </a:r>
            <a:endParaRPr sz="1700">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p:txBody>
      </p:sp>
      <p:cxnSp>
        <p:nvCxnSpPr>
          <p:cNvPr id="2665" name="Google Shape;2665;p230"/>
          <p:cNvCxnSpPr/>
          <p:nvPr/>
        </p:nvCxnSpPr>
        <p:spPr>
          <a:xfrm>
            <a:off x="876825" y="2066800"/>
            <a:ext cx="595200" cy="0"/>
          </a:xfrm>
          <a:prstGeom prst="straightConnector1">
            <a:avLst/>
          </a:prstGeom>
          <a:noFill/>
          <a:ln cap="flat" cmpd="sng" w="76200">
            <a:solidFill>
              <a:schemeClr val="accent3"/>
            </a:solidFill>
            <a:prstDash val="solid"/>
            <a:round/>
            <a:headEnd len="med" w="med" type="none"/>
            <a:tailEnd len="med" w="med" type="none"/>
          </a:ln>
        </p:spPr>
      </p:cxnSp>
      <p:cxnSp>
        <p:nvCxnSpPr>
          <p:cNvPr id="2666" name="Google Shape;2666;p230"/>
          <p:cNvCxnSpPr/>
          <p:nvPr/>
        </p:nvCxnSpPr>
        <p:spPr>
          <a:xfrm>
            <a:off x="3678425" y="1921850"/>
            <a:ext cx="595200" cy="0"/>
          </a:xfrm>
          <a:prstGeom prst="straightConnector1">
            <a:avLst/>
          </a:prstGeom>
          <a:noFill/>
          <a:ln cap="flat" cmpd="sng" w="76200">
            <a:solidFill>
              <a:schemeClr val="accent3"/>
            </a:solidFill>
            <a:prstDash val="solid"/>
            <a:round/>
            <a:headEnd len="med" w="med" type="none"/>
            <a:tailEnd len="med" w="med" type="none"/>
          </a:ln>
        </p:spPr>
      </p:cxnSp>
      <p:cxnSp>
        <p:nvCxnSpPr>
          <p:cNvPr id="2667" name="Google Shape;2667;p230"/>
          <p:cNvCxnSpPr/>
          <p:nvPr/>
        </p:nvCxnSpPr>
        <p:spPr>
          <a:xfrm>
            <a:off x="3704825" y="1915550"/>
            <a:ext cx="542400" cy="6300"/>
          </a:xfrm>
          <a:prstGeom prst="straightConnector1">
            <a:avLst/>
          </a:prstGeom>
          <a:noFill/>
          <a:ln cap="flat" cmpd="sng" w="76200">
            <a:solidFill>
              <a:srgbClr val="2BEAD0"/>
            </a:solidFill>
            <a:prstDash val="solid"/>
            <a:round/>
            <a:headEnd len="med" w="med" type="none"/>
            <a:tailEnd len="med" w="med" type="none"/>
          </a:ln>
        </p:spPr>
      </p:cxnSp>
      <p:cxnSp>
        <p:nvCxnSpPr>
          <p:cNvPr id="2668" name="Google Shape;2668;p230"/>
          <p:cNvCxnSpPr/>
          <p:nvPr/>
        </p:nvCxnSpPr>
        <p:spPr>
          <a:xfrm>
            <a:off x="3704825" y="2172600"/>
            <a:ext cx="1633500" cy="3900"/>
          </a:xfrm>
          <a:prstGeom prst="straightConnector1">
            <a:avLst/>
          </a:prstGeom>
          <a:noFill/>
          <a:ln cap="flat" cmpd="sng" w="76200">
            <a:solidFill>
              <a:srgbClr val="2BEAD0"/>
            </a:solidFill>
            <a:prstDash val="solid"/>
            <a:round/>
            <a:headEnd len="med" w="med" type="none"/>
            <a:tailEnd len="med" w="med" type="none"/>
          </a:ln>
        </p:spPr>
      </p:cxnSp>
      <p:cxnSp>
        <p:nvCxnSpPr>
          <p:cNvPr id="2669" name="Google Shape;2669;p230"/>
          <p:cNvCxnSpPr/>
          <p:nvPr/>
        </p:nvCxnSpPr>
        <p:spPr>
          <a:xfrm>
            <a:off x="6916675" y="1785975"/>
            <a:ext cx="542400" cy="6300"/>
          </a:xfrm>
          <a:prstGeom prst="straightConnector1">
            <a:avLst/>
          </a:prstGeom>
          <a:noFill/>
          <a:ln cap="flat" cmpd="sng" w="76200">
            <a:solidFill>
              <a:srgbClr val="2BEAD0"/>
            </a:solidFill>
            <a:prstDash val="solid"/>
            <a:round/>
            <a:headEnd len="med" w="med" type="none"/>
            <a:tailEnd len="med" w="med" type="none"/>
          </a:ln>
        </p:spPr>
      </p:cxnSp>
      <p:cxnSp>
        <p:nvCxnSpPr>
          <p:cNvPr id="2670" name="Google Shape;2670;p230"/>
          <p:cNvCxnSpPr/>
          <p:nvPr/>
        </p:nvCxnSpPr>
        <p:spPr>
          <a:xfrm>
            <a:off x="6876125" y="2042850"/>
            <a:ext cx="1633500" cy="3900"/>
          </a:xfrm>
          <a:prstGeom prst="straightConnector1">
            <a:avLst/>
          </a:prstGeom>
          <a:noFill/>
          <a:ln cap="flat" cmpd="sng" w="76200">
            <a:solidFill>
              <a:srgbClr val="2BEAD0"/>
            </a:solidFill>
            <a:prstDash val="solid"/>
            <a:round/>
            <a:headEnd len="med" w="med" type="none"/>
            <a:tailEnd len="med" w="med" type="none"/>
          </a:ln>
        </p:spPr>
      </p:cxnSp>
      <p:sp>
        <p:nvSpPr>
          <p:cNvPr id="2671" name="Google Shape;2671;p230"/>
          <p:cNvSpPr txBox="1"/>
          <p:nvPr/>
        </p:nvSpPr>
        <p:spPr>
          <a:xfrm>
            <a:off x="4290175" y="-845500"/>
            <a:ext cx="90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72" name="Google Shape;2672;p230"/>
          <p:cNvSpPr/>
          <p:nvPr/>
        </p:nvSpPr>
        <p:spPr>
          <a:xfrm>
            <a:off x="5432300" y="1844850"/>
            <a:ext cx="125100" cy="400200"/>
          </a:xfrm>
          <a:prstGeom prst="rightBracket">
            <a:avLst>
              <a:gd fmla="val 8333" name="adj"/>
            </a:avLst>
          </a:prstGeom>
          <a:noFill/>
          <a:ln cap="flat" cmpd="sng" w="76200">
            <a:solidFill>
              <a:srgbClr val="D10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30"/>
          <p:cNvSpPr/>
          <p:nvPr/>
        </p:nvSpPr>
        <p:spPr>
          <a:xfrm>
            <a:off x="7965525" y="2066800"/>
            <a:ext cx="125100" cy="400200"/>
          </a:xfrm>
          <a:prstGeom prst="rightBracket">
            <a:avLst>
              <a:gd fmla="val 8333"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2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What is Inheritance?</a:t>
            </a:r>
            <a:endParaRPr/>
          </a:p>
        </p:txBody>
      </p:sp>
      <p:sp>
        <p:nvSpPr>
          <p:cNvPr id="2679" name="Google Shape;2679;p231"/>
          <p:cNvSpPr txBox="1"/>
          <p:nvPr>
            <p:ph idx="1" type="body"/>
          </p:nvPr>
        </p:nvSpPr>
        <p:spPr>
          <a:xfrm>
            <a:off x="727650" y="1438475"/>
            <a:ext cx="7930500" cy="3705000"/>
          </a:xfrm>
          <a:prstGeom prst="rect">
            <a:avLst/>
          </a:prstGeom>
        </p:spPr>
        <p:txBody>
          <a:bodyPr anchorCtr="0" anchor="t" bIns="91425" lIns="91425" spcFirstLastPara="1" rIns="91425" wrap="square" tIns="91425">
            <a:noAutofit/>
          </a:bodyPr>
          <a:lstStyle/>
          <a:p>
            <a:pPr indent="-393700" lvl="0" marL="457200" rtl="0" algn="l">
              <a:spcBef>
                <a:spcPts val="2000"/>
              </a:spcBef>
              <a:spcAft>
                <a:spcPts val="0"/>
              </a:spcAft>
              <a:buClr>
                <a:srgbClr val="000000"/>
              </a:buClr>
              <a:buSzPts val="2600"/>
              <a:buChar char="●"/>
            </a:pPr>
            <a:r>
              <a:rPr lang="en-CA" sz="2600">
                <a:solidFill>
                  <a:srgbClr val="404040"/>
                </a:solidFill>
                <a:latin typeface="Arial"/>
                <a:ea typeface="Arial"/>
                <a:cs typeface="Arial"/>
                <a:sym typeface="Arial"/>
              </a:rPr>
              <a:t>A derived class is always larger than the base class (meaning </a:t>
            </a:r>
            <a:r>
              <a:rPr lang="en-CA" sz="2600">
                <a:solidFill>
                  <a:schemeClr val="dk1"/>
                </a:solidFill>
                <a:latin typeface="Arial"/>
                <a:ea typeface="Arial"/>
                <a:cs typeface="Arial"/>
                <a:sym typeface="Arial"/>
              </a:rPr>
              <a:t>having more function members</a:t>
            </a:r>
            <a:r>
              <a:rPr lang="en-CA" sz="2600">
                <a:solidFill>
                  <a:srgbClr val="404040"/>
                </a:solidFill>
                <a:latin typeface="Arial"/>
                <a:ea typeface="Arial"/>
                <a:cs typeface="Arial"/>
                <a:sym typeface="Arial"/>
              </a:rPr>
              <a:t>)</a:t>
            </a:r>
            <a:endParaRPr sz="2600">
              <a:solidFill>
                <a:srgbClr val="404040"/>
              </a:solidFill>
              <a:latin typeface="Arial"/>
              <a:ea typeface="Arial"/>
              <a:cs typeface="Arial"/>
              <a:sym typeface="Arial"/>
            </a:endParaRPr>
          </a:p>
          <a:p>
            <a:pPr indent="-393700" lvl="0" marL="457200" rtl="0" algn="l">
              <a:spcBef>
                <a:spcPts val="0"/>
              </a:spcBef>
              <a:spcAft>
                <a:spcPts val="0"/>
              </a:spcAft>
              <a:buClr>
                <a:srgbClr val="000000"/>
              </a:buClr>
              <a:buSzPts val="2600"/>
              <a:buChar char="●"/>
            </a:pPr>
            <a:r>
              <a:rPr lang="en-CA" sz="2600">
                <a:solidFill>
                  <a:srgbClr val="404040"/>
                </a:solidFill>
                <a:latin typeface="Arial"/>
                <a:ea typeface="Arial"/>
                <a:cs typeface="Arial"/>
                <a:sym typeface="Arial"/>
              </a:rPr>
              <a:t>Derived class receives all of the member variables and functions of the base class (</a:t>
            </a:r>
            <a:r>
              <a:rPr lang="en-CA" sz="2600">
                <a:solidFill>
                  <a:srgbClr val="404040"/>
                </a:solidFill>
                <a:latin typeface="Arial"/>
                <a:ea typeface="Arial"/>
                <a:cs typeface="Arial"/>
                <a:sym typeface="Arial"/>
              </a:rPr>
              <a:t>usually</a:t>
            </a:r>
            <a:r>
              <a:rPr lang="en-CA" sz="2600">
                <a:solidFill>
                  <a:srgbClr val="404040"/>
                </a:solidFill>
                <a:latin typeface="Arial"/>
                <a:ea typeface="Arial"/>
                <a:cs typeface="Arial"/>
                <a:sym typeface="Arial"/>
              </a:rPr>
              <a:t>)</a:t>
            </a:r>
            <a:endParaRPr sz="2600">
              <a:solidFill>
                <a:srgbClr val="404040"/>
              </a:solidFill>
              <a:latin typeface="Arial"/>
              <a:ea typeface="Arial"/>
              <a:cs typeface="Arial"/>
              <a:sym typeface="Arial"/>
            </a:endParaRPr>
          </a:p>
          <a:p>
            <a:pPr indent="-393700" lvl="0" marL="457200" rtl="0" algn="l">
              <a:spcBef>
                <a:spcPts val="0"/>
              </a:spcBef>
              <a:spcAft>
                <a:spcPts val="0"/>
              </a:spcAft>
              <a:buClr>
                <a:srgbClr val="000000"/>
              </a:buClr>
              <a:buSzPts val="2600"/>
              <a:buChar char="●"/>
            </a:pPr>
            <a:r>
              <a:rPr lang="en-CA" sz="2600">
                <a:solidFill>
                  <a:srgbClr val="404040"/>
                </a:solidFill>
                <a:latin typeface="Arial"/>
                <a:ea typeface="Arial"/>
                <a:cs typeface="Arial"/>
                <a:sym typeface="Arial"/>
              </a:rPr>
              <a:t>Therefore </a:t>
            </a:r>
            <a:r>
              <a:rPr lang="en-CA" sz="2600">
                <a:solidFill>
                  <a:schemeClr val="accent3"/>
                </a:solidFill>
                <a:latin typeface="Arial"/>
                <a:ea typeface="Arial"/>
                <a:cs typeface="Arial"/>
                <a:sym typeface="Arial"/>
              </a:rPr>
              <a:t>in derived class, we can directly use the members of the base class</a:t>
            </a:r>
            <a:endParaRPr sz="2600">
              <a:solidFill>
                <a:schemeClr val="accent3"/>
              </a:solidFill>
              <a:latin typeface="Arial"/>
              <a:ea typeface="Arial"/>
              <a:cs typeface="Arial"/>
              <a:sym typeface="Arial"/>
            </a:endParaRPr>
          </a:p>
          <a:p>
            <a:pPr indent="-393700" lvl="0" marL="457200" rtl="0" algn="l">
              <a:spcBef>
                <a:spcPts val="0"/>
              </a:spcBef>
              <a:spcAft>
                <a:spcPts val="0"/>
              </a:spcAft>
              <a:buClr>
                <a:srgbClr val="000000"/>
              </a:buClr>
              <a:buSzPts val="2600"/>
              <a:buChar char="●"/>
            </a:pPr>
            <a:r>
              <a:rPr lang="en-CA" sz="2600">
                <a:solidFill>
                  <a:srgbClr val="404040"/>
                </a:solidFill>
                <a:latin typeface="Arial"/>
                <a:ea typeface="Arial"/>
                <a:cs typeface="Arial"/>
                <a:sym typeface="Arial"/>
              </a:rPr>
              <a:t>Can also extend/customize/override as needed</a:t>
            </a:r>
            <a:endParaRPr sz="26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Functions</a:t>
            </a:r>
            <a:endParaRPr/>
          </a:p>
        </p:txBody>
      </p:sp>
      <p:sp>
        <p:nvSpPr>
          <p:cNvPr id="364" name="Google Shape;364;p34"/>
          <p:cNvSpPr txBox="1"/>
          <p:nvPr>
            <p:ph idx="1" type="body"/>
          </p:nvPr>
        </p:nvSpPr>
        <p:spPr>
          <a:xfrm>
            <a:off x="727650" y="2230725"/>
            <a:ext cx="3386100" cy="2477400"/>
          </a:xfrm>
          <a:prstGeom prst="rect">
            <a:avLst/>
          </a:prstGeom>
          <a:solidFill>
            <a:schemeClr val="accent6"/>
          </a:solid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CA" sz="1300"/>
              <a:t>A function performs a specific task/computation to </a:t>
            </a:r>
            <a:r>
              <a:rPr b="1" lang="en-CA" sz="1300"/>
              <a:t>multiple inputs (arguments)</a:t>
            </a:r>
            <a:r>
              <a:rPr lang="en-CA" sz="1300"/>
              <a:t> and returns </a:t>
            </a:r>
            <a:r>
              <a:rPr b="1" lang="en-CA" sz="1300"/>
              <a:t>a </a:t>
            </a:r>
            <a:r>
              <a:rPr b="1" lang="en-CA" sz="1300"/>
              <a:t>single output (return value)</a:t>
            </a:r>
            <a:endParaRPr b="1" sz="1300"/>
          </a:p>
          <a:p>
            <a:pPr indent="0" lvl="0" marL="0" rtl="0" algn="l">
              <a:spcBef>
                <a:spcPts val="1200"/>
              </a:spcBef>
              <a:spcAft>
                <a:spcPts val="0"/>
              </a:spcAft>
              <a:buNone/>
            </a:pPr>
            <a:r>
              <a:rPr lang="en-CA" sz="1300"/>
              <a:t>You can also use a function prototype to declare the </a:t>
            </a:r>
            <a:r>
              <a:rPr b="1" lang="en-CA" sz="1300"/>
              <a:t>name, return type, and argument types</a:t>
            </a:r>
            <a:r>
              <a:rPr lang="en-CA" sz="1300"/>
              <a:t> to organize your code</a:t>
            </a:r>
            <a:endParaRPr sz="1300"/>
          </a:p>
          <a:p>
            <a:pPr indent="0" lvl="0" marL="0" rtl="0" algn="l">
              <a:spcBef>
                <a:spcPts val="1200"/>
              </a:spcBef>
              <a:spcAft>
                <a:spcPts val="1200"/>
              </a:spcAft>
              <a:buNone/>
            </a:pPr>
            <a:r>
              <a:rPr lang="en-CA" sz="1300"/>
              <a:t>You can use </a:t>
            </a:r>
            <a:r>
              <a:rPr b="1" lang="en-CA" sz="1300"/>
              <a:t>void</a:t>
            </a:r>
            <a:r>
              <a:rPr lang="en-CA" sz="1300"/>
              <a:t> for the inputs and the output, if you do not need to pass or return anything</a:t>
            </a:r>
            <a:endParaRPr sz="1300"/>
          </a:p>
        </p:txBody>
      </p:sp>
      <p:sp>
        <p:nvSpPr>
          <p:cNvPr id="365" name="Google Shape;365;p34"/>
          <p:cNvSpPr/>
          <p:nvPr/>
        </p:nvSpPr>
        <p:spPr>
          <a:xfrm>
            <a:off x="1561808" y="1557988"/>
            <a:ext cx="833700" cy="39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CA" sz="2000">
                <a:latin typeface="Georgia"/>
                <a:ea typeface="Georgia"/>
                <a:cs typeface="Georgia"/>
                <a:sym typeface="Georgia"/>
              </a:rPr>
              <a:t>f(</a:t>
            </a:r>
            <a:r>
              <a:rPr b="1" i="1" lang="en-CA" sz="2000">
                <a:latin typeface="Georgia"/>
                <a:ea typeface="Georgia"/>
                <a:cs typeface="Georgia"/>
                <a:sym typeface="Georgia"/>
              </a:rPr>
              <a:t>x</a:t>
            </a:r>
            <a:r>
              <a:rPr i="1" lang="en-CA" sz="2000">
                <a:latin typeface="Georgia"/>
                <a:ea typeface="Georgia"/>
                <a:cs typeface="Georgia"/>
                <a:sym typeface="Georgia"/>
              </a:rPr>
              <a:t>)</a:t>
            </a:r>
            <a:endParaRPr i="1" sz="2000">
              <a:latin typeface="Georgia"/>
              <a:ea typeface="Georgia"/>
              <a:cs typeface="Georgia"/>
              <a:sym typeface="Georgia"/>
            </a:endParaRPr>
          </a:p>
        </p:txBody>
      </p:sp>
      <p:cxnSp>
        <p:nvCxnSpPr>
          <p:cNvPr id="366" name="Google Shape;366;p34"/>
          <p:cNvCxnSpPr/>
          <p:nvPr/>
        </p:nvCxnSpPr>
        <p:spPr>
          <a:xfrm rot="-2440791">
            <a:off x="1143814" y="1445524"/>
            <a:ext cx="332294" cy="332294"/>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34"/>
          <p:cNvCxnSpPr/>
          <p:nvPr/>
        </p:nvCxnSpPr>
        <p:spPr>
          <a:xfrm rot="-2440791">
            <a:off x="2481179" y="1590003"/>
            <a:ext cx="332294" cy="332294"/>
          </a:xfrm>
          <a:prstGeom prst="straightConnector1">
            <a:avLst/>
          </a:prstGeom>
          <a:noFill/>
          <a:ln cap="flat" cmpd="sng" w="9525">
            <a:solidFill>
              <a:schemeClr val="dk2"/>
            </a:solidFill>
            <a:prstDash val="solid"/>
            <a:round/>
            <a:headEnd len="med" w="med" type="none"/>
            <a:tailEnd len="med" w="med" type="triangle"/>
          </a:ln>
        </p:spPr>
      </p:cxnSp>
      <p:cxnSp>
        <p:nvCxnSpPr>
          <p:cNvPr id="368" name="Google Shape;368;p34"/>
          <p:cNvCxnSpPr/>
          <p:nvPr/>
        </p:nvCxnSpPr>
        <p:spPr>
          <a:xfrm rot="-2440791">
            <a:off x="1143814" y="1517663"/>
            <a:ext cx="332294" cy="332294"/>
          </a:xfrm>
          <a:prstGeom prst="straightConnector1">
            <a:avLst/>
          </a:prstGeom>
          <a:noFill/>
          <a:ln cap="flat" cmpd="sng" w="9525">
            <a:solidFill>
              <a:schemeClr val="dk2"/>
            </a:solidFill>
            <a:prstDash val="solid"/>
            <a:round/>
            <a:headEnd len="med" w="med" type="none"/>
            <a:tailEnd len="med" w="med" type="triangle"/>
          </a:ln>
        </p:spPr>
      </p:cxnSp>
      <p:cxnSp>
        <p:nvCxnSpPr>
          <p:cNvPr id="369" name="Google Shape;369;p34"/>
          <p:cNvCxnSpPr/>
          <p:nvPr/>
        </p:nvCxnSpPr>
        <p:spPr>
          <a:xfrm rot="-2440791">
            <a:off x="1143814" y="1589944"/>
            <a:ext cx="332294" cy="332294"/>
          </a:xfrm>
          <a:prstGeom prst="straightConnector1">
            <a:avLst/>
          </a:prstGeom>
          <a:noFill/>
          <a:ln cap="flat" cmpd="sng" w="9525">
            <a:solidFill>
              <a:schemeClr val="dk2"/>
            </a:solidFill>
            <a:prstDash val="solid"/>
            <a:round/>
            <a:headEnd len="med" w="med" type="none"/>
            <a:tailEnd len="med" w="med" type="triangle"/>
          </a:ln>
        </p:spPr>
      </p:cxnSp>
      <p:cxnSp>
        <p:nvCxnSpPr>
          <p:cNvPr id="370" name="Google Shape;370;p34"/>
          <p:cNvCxnSpPr/>
          <p:nvPr/>
        </p:nvCxnSpPr>
        <p:spPr>
          <a:xfrm rot="-2440791">
            <a:off x="1143814" y="1662224"/>
            <a:ext cx="332294" cy="332294"/>
          </a:xfrm>
          <a:prstGeom prst="straightConnector1">
            <a:avLst/>
          </a:prstGeom>
          <a:noFill/>
          <a:ln cap="flat" cmpd="sng" w="9525">
            <a:solidFill>
              <a:schemeClr val="dk2"/>
            </a:solidFill>
            <a:prstDash val="solid"/>
            <a:round/>
            <a:headEnd len="med" w="med" type="none"/>
            <a:tailEnd len="med" w="med" type="triangle"/>
          </a:ln>
        </p:spPr>
      </p:cxnSp>
      <p:cxnSp>
        <p:nvCxnSpPr>
          <p:cNvPr id="371" name="Google Shape;371;p34"/>
          <p:cNvCxnSpPr/>
          <p:nvPr/>
        </p:nvCxnSpPr>
        <p:spPr>
          <a:xfrm rot="-2440791">
            <a:off x="1143814" y="1734505"/>
            <a:ext cx="332294" cy="332294"/>
          </a:xfrm>
          <a:prstGeom prst="straightConnector1">
            <a:avLst/>
          </a:prstGeom>
          <a:noFill/>
          <a:ln cap="flat" cmpd="sng" w="9525">
            <a:solidFill>
              <a:schemeClr val="dk2"/>
            </a:solidFill>
            <a:prstDash val="solid"/>
            <a:round/>
            <a:headEnd len="med" w="med" type="none"/>
            <a:tailEnd len="med" w="med" type="triangle"/>
          </a:ln>
        </p:spPr>
      </p:cxnSp>
      <p:sp>
        <p:nvSpPr>
          <p:cNvPr id="372" name="Google Shape;372;p34"/>
          <p:cNvSpPr txBox="1"/>
          <p:nvPr/>
        </p:nvSpPr>
        <p:spPr>
          <a:xfrm>
            <a:off x="727650" y="1480157"/>
            <a:ext cx="33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CA" sz="2000">
                <a:latin typeface="Georgia"/>
                <a:ea typeface="Georgia"/>
                <a:cs typeface="Georgia"/>
                <a:sym typeface="Georgia"/>
              </a:rPr>
              <a:t>x</a:t>
            </a:r>
            <a:endParaRPr b="1" i="1" sz="2500">
              <a:latin typeface="Georgia"/>
              <a:ea typeface="Georgia"/>
              <a:cs typeface="Georgia"/>
              <a:sym typeface="Georgia"/>
            </a:endParaRPr>
          </a:p>
        </p:txBody>
      </p:sp>
      <p:sp>
        <p:nvSpPr>
          <p:cNvPr id="373" name="Google Shape;373;p34"/>
          <p:cNvSpPr txBox="1"/>
          <p:nvPr/>
        </p:nvSpPr>
        <p:spPr>
          <a:xfrm>
            <a:off x="2868289" y="1467210"/>
            <a:ext cx="13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sz="2000">
                <a:latin typeface="Georgia"/>
                <a:ea typeface="Georgia"/>
                <a:cs typeface="Georgia"/>
                <a:sym typeface="Georgia"/>
              </a:rPr>
              <a:t>y</a:t>
            </a:r>
            <a:endParaRPr i="1" sz="2000">
              <a:latin typeface="Georgia"/>
              <a:ea typeface="Georgia"/>
              <a:cs typeface="Georgia"/>
              <a:sym typeface="Georgia"/>
            </a:endParaRPr>
          </a:p>
        </p:txBody>
      </p:sp>
      <p:pic>
        <p:nvPicPr>
          <p:cNvPr id="374" name="Google Shape;374;p34"/>
          <p:cNvPicPr preferRelativeResize="0"/>
          <p:nvPr/>
        </p:nvPicPr>
        <p:blipFill>
          <a:blip r:embed="rId3">
            <a:alphaModFix/>
          </a:blip>
          <a:stretch>
            <a:fillRect/>
          </a:stretch>
        </p:blipFill>
        <p:spPr>
          <a:xfrm>
            <a:off x="4113850" y="1370400"/>
            <a:ext cx="4302499" cy="333765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2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Key benefit and </a:t>
            </a:r>
            <a:r>
              <a:rPr lang="en-CA"/>
              <a:t>motivation of using inheritance</a:t>
            </a:r>
            <a:endParaRPr/>
          </a:p>
        </p:txBody>
      </p:sp>
      <p:sp>
        <p:nvSpPr>
          <p:cNvPr id="2685" name="Google Shape;2685;p2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2000"/>
              </a:spcBef>
              <a:spcAft>
                <a:spcPts val="0"/>
              </a:spcAft>
              <a:buClr>
                <a:srgbClr val="404040"/>
              </a:buClr>
              <a:buSzPts val="2400"/>
              <a:buFont typeface="Arial"/>
              <a:buChar char="●"/>
            </a:pPr>
            <a:r>
              <a:rPr lang="en-CA" sz="2400">
                <a:solidFill>
                  <a:srgbClr val="404040"/>
                </a:solidFill>
                <a:latin typeface="Arial"/>
                <a:ea typeface="Arial"/>
                <a:cs typeface="Arial"/>
                <a:sym typeface="Arial"/>
              </a:rPr>
              <a:t>You want to reuse code (or features) from other classes</a:t>
            </a:r>
            <a:endParaRPr sz="2400">
              <a:solidFill>
                <a:srgbClr val="404040"/>
              </a:solidFill>
              <a:latin typeface="Arial"/>
              <a:ea typeface="Arial"/>
              <a:cs typeface="Arial"/>
              <a:sym typeface="Arial"/>
            </a:endParaRPr>
          </a:p>
          <a:p>
            <a:pPr indent="-381000" lvl="0" marL="457200" rtl="0" algn="l">
              <a:spcBef>
                <a:spcPts val="0"/>
              </a:spcBef>
              <a:spcAft>
                <a:spcPts val="0"/>
              </a:spcAft>
              <a:buClr>
                <a:srgbClr val="404040"/>
              </a:buClr>
              <a:buSzPts val="2400"/>
              <a:buFont typeface="Arial"/>
              <a:buChar char="●"/>
            </a:pPr>
            <a:r>
              <a:rPr lang="en-CA" sz="2400">
                <a:solidFill>
                  <a:srgbClr val="404040"/>
                </a:solidFill>
                <a:latin typeface="Arial"/>
                <a:ea typeface="Arial"/>
                <a:cs typeface="Arial"/>
                <a:sym typeface="Arial"/>
              </a:rPr>
              <a:t>Example:</a:t>
            </a:r>
            <a:endParaRPr sz="2400">
              <a:solidFill>
                <a:srgbClr val="404040"/>
              </a:solidFill>
              <a:latin typeface="Arial"/>
              <a:ea typeface="Arial"/>
              <a:cs typeface="Arial"/>
              <a:sym typeface="Arial"/>
            </a:endParaRPr>
          </a:p>
          <a:p>
            <a:pPr indent="-381000" lvl="1" marL="914400" rtl="0" algn="l">
              <a:spcBef>
                <a:spcPts val="0"/>
              </a:spcBef>
              <a:spcAft>
                <a:spcPts val="0"/>
              </a:spcAft>
              <a:buClr>
                <a:srgbClr val="404040"/>
              </a:buClr>
              <a:buSzPts val="2400"/>
              <a:buFont typeface="Arial"/>
              <a:buChar char="○"/>
            </a:pPr>
            <a:r>
              <a:rPr lang="en-CA" sz="2400">
                <a:solidFill>
                  <a:srgbClr val="404040"/>
                </a:solidFill>
                <a:latin typeface="Arial"/>
                <a:ea typeface="Arial"/>
                <a:cs typeface="Arial"/>
                <a:sym typeface="Arial"/>
              </a:rPr>
              <a:t>If you already implemented linked list, now you want to implement another class: ordered linked list</a:t>
            </a:r>
            <a:endParaRPr sz="2400">
              <a:solidFill>
                <a:srgbClr val="404040"/>
              </a:solidFill>
              <a:latin typeface="Arial"/>
              <a:ea typeface="Arial"/>
              <a:cs typeface="Arial"/>
              <a:sym typeface="Arial"/>
            </a:endParaRPr>
          </a:p>
          <a:p>
            <a:pPr indent="-381000" lvl="1" marL="914400" rtl="0" algn="l">
              <a:spcBef>
                <a:spcPts val="0"/>
              </a:spcBef>
              <a:spcAft>
                <a:spcPts val="0"/>
              </a:spcAft>
              <a:buClr>
                <a:srgbClr val="404040"/>
              </a:buClr>
              <a:buSzPts val="2400"/>
              <a:buFont typeface="Arial"/>
              <a:buChar char="○"/>
            </a:pPr>
            <a:r>
              <a:rPr lang="en-CA" sz="2400">
                <a:solidFill>
                  <a:srgbClr val="404040"/>
                </a:solidFill>
                <a:latin typeface="Arial"/>
                <a:ea typeface="Arial"/>
                <a:cs typeface="Arial"/>
                <a:sym typeface="Arial"/>
              </a:rPr>
              <a:t>Can we reuse code?</a:t>
            </a:r>
            <a:endParaRPr sz="2400">
              <a:solidFill>
                <a:srgbClr val="404040"/>
              </a:solidFill>
              <a:latin typeface="Arial"/>
              <a:ea typeface="Arial"/>
              <a:cs typeface="Arial"/>
              <a:sym typeface="Arial"/>
            </a:endParaRPr>
          </a:p>
          <a:p>
            <a:pPr indent="0" lvl="0" marL="0" rtl="0" algn="l">
              <a:spcBef>
                <a:spcPts val="0"/>
              </a:spcBef>
              <a:spcAft>
                <a:spcPts val="1200"/>
              </a:spcAft>
              <a:buNone/>
            </a:pPr>
            <a:r>
              <a:t/>
            </a:r>
            <a:endParaRPr/>
          </a:p>
        </p:txBody>
      </p:sp>
      <p:grpSp>
        <p:nvGrpSpPr>
          <p:cNvPr id="2686" name="Google Shape;2686;p232"/>
          <p:cNvGrpSpPr/>
          <p:nvPr/>
        </p:nvGrpSpPr>
        <p:grpSpPr>
          <a:xfrm>
            <a:off x="4673263" y="3281700"/>
            <a:ext cx="4114424" cy="1818675"/>
            <a:chOff x="4673263" y="3281700"/>
            <a:chExt cx="4114424" cy="1818675"/>
          </a:xfrm>
        </p:grpSpPr>
        <p:grpSp>
          <p:nvGrpSpPr>
            <p:cNvPr id="2687" name="Google Shape;2687;p232"/>
            <p:cNvGrpSpPr/>
            <p:nvPr/>
          </p:nvGrpSpPr>
          <p:grpSpPr>
            <a:xfrm>
              <a:off x="4838637" y="3303923"/>
              <a:ext cx="3949049" cy="1769463"/>
              <a:chOff x="5378239" y="3337127"/>
              <a:chExt cx="3765661" cy="1879208"/>
            </a:xfrm>
          </p:grpSpPr>
          <p:grpSp>
            <p:nvGrpSpPr>
              <p:cNvPr id="2688" name="Google Shape;2688;p232"/>
              <p:cNvGrpSpPr/>
              <p:nvPr/>
            </p:nvGrpSpPr>
            <p:grpSpPr>
              <a:xfrm>
                <a:off x="5378239" y="3337127"/>
                <a:ext cx="3765661" cy="1669333"/>
                <a:chOff x="5378239" y="3337127"/>
                <a:chExt cx="3765661" cy="1669333"/>
              </a:xfrm>
            </p:grpSpPr>
            <p:grpSp>
              <p:nvGrpSpPr>
                <p:cNvPr id="2689" name="Google Shape;2689;p232"/>
                <p:cNvGrpSpPr/>
                <p:nvPr/>
              </p:nvGrpSpPr>
              <p:grpSpPr>
                <a:xfrm>
                  <a:off x="5378239" y="3516824"/>
                  <a:ext cx="1002300" cy="1473443"/>
                  <a:chOff x="5378239" y="3516824"/>
                  <a:chExt cx="1002300" cy="1473443"/>
                </a:xfrm>
              </p:grpSpPr>
              <p:sp>
                <p:nvSpPr>
                  <p:cNvPr id="2690" name="Google Shape;2690;p232"/>
                  <p:cNvSpPr txBox="1"/>
                  <p:nvPr/>
                </p:nvSpPr>
                <p:spPr>
                  <a:xfrm>
                    <a:off x="5378239" y="3516824"/>
                    <a:ext cx="1002300" cy="425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Linked list</a:t>
                    </a:r>
                    <a:endParaRPr>
                      <a:latin typeface="Lato"/>
                      <a:ea typeface="Lato"/>
                      <a:cs typeface="Lato"/>
                      <a:sym typeface="Lato"/>
                    </a:endParaRPr>
                  </a:p>
                </p:txBody>
              </p:sp>
              <p:sp>
                <p:nvSpPr>
                  <p:cNvPr id="2691" name="Google Shape;2691;p232"/>
                  <p:cNvSpPr txBox="1"/>
                  <p:nvPr/>
                </p:nvSpPr>
                <p:spPr>
                  <a:xfrm>
                    <a:off x="5390233" y="4336267"/>
                    <a:ext cx="978300" cy="654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Ordered Linked list</a:t>
                    </a:r>
                    <a:endParaRPr>
                      <a:latin typeface="Lato"/>
                      <a:ea typeface="Lato"/>
                      <a:cs typeface="Lato"/>
                      <a:sym typeface="Lato"/>
                    </a:endParaRPr>
                  </a:p>
                </p:txBody>
              </p:sp>
              <p:cxnSp>
                <p:nvCxnSpPr>
                  <p:cNvPr id="2692" name="Google Shape;2692;p232"/>
                  <p:cNvCxnSpPr>
                    <a:stCxn id="2691" idx="0"/>
                    <a:endCxn id="2690" idx="2"/>
                  </p:cNvCxnSpPr>
                  <p:nvPr/>
                </p:nvCxnSpPr>
                <p:spPr>
                  <a:xfrm rot="10800000">
                    <a:off x="5879383" y="3942067"/>
                    <a:ext cx="0" cy="394200"/>
                  </a:xfrm>
                  <a:prstGeom prst="straightConnector1">
                    <a:avLst/>
                  </a:prstGeom>
                  <a:noFill/>
                  <a:ln cap="flat" cmpd="sng" w="28575">
                    <a:solidFill>
                      <a:schemeClr val="dk2"/>
                    </a:solidFill>
                    <a:prstDash val="solid"/>
                    <a:round/>
                    <a:headEnd len="med" w="med" type="none"/>
                    <a:tailEnd len="med" w="med" type="triangle"/>
                  </a:ln>
                </p:spPr>
              </p:cxnSp>
            </p:grpSp>
            <p:sp>
              <p:nvSpPr>
                <p:cNvPr id="2693" name="Google Shape;2693;p232"/>
                <p:cNvSpPr txBox="1"/>
                <p:nvPr/>
              </p:nvSpPr>
              <p:spPr>
                <a:xfrm>
                  <a:off x="6341300" y="3337127"/>
                  <a:ext cx="2802600" cy="784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lang="en-CA" sz="1200">
                      <a:latin typeface="Lato"/>
                      <a:ea typeface="Lato"/>
                      <a:cs typeface="Lato"/>
                      <a:sym typeface="Lato"/>
                    </a:rPr>
                    <a:t>Insert (unordered)</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CA" sz="1200">
                      <a:latin typeface="Lato"/>
                      <a:ea typeface="Lato"/>
                      <a:cs typeface="Lato"/>
                      <a:sym typeface="Lato"/>
                    </a:rPr>
                    <a:t>delete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CA" sz="1200">
                      <a:latin typeface="Lato"/>
                      <a:ea typeface="Lato"/>
                      <a:cs typeface="Lato"/>
                      <a:sym typeface="Lato"/>
                    </a:rPr>
                    <a:t>print</a:t>
                  </a:r>
                  <a:endParaRPr sz="1200">
                    <a:latin typeface="Lato"/>
                    <a:ea typeface="Lato"/>
                    <a:cs typeface="Lato"/>
                    <a:sym typeface="Lato"/>
                  </a:endParaRPr>
                </a:p>
              </p:txBody>
            </p:sp>
            <p:sp>
              <p:nvSpPr>
                <p:cNvPr id="2694" name="Google Shape;2694;p232"/>
                <p:cNvSpPr txBox="1"/>
                <p:nvPr/>
              </p:nvSpPr>
              <p:spPr>
                <a:xfrm>
                  <a:off x="6341300" y="4221961"/>
                  <a:ext cx="2802600" cy="784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lang="en-CA" sz="1200">
                      <a:latin typeface="Lato"/>
                      <a:ea typeface="Lato"/>
                      <a:cs typeface="Lato"/>
                      <a:sym typeface="Lato"/>
                    </a:rPr>
                    <a:t>Insert (ordered)</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CA" sz="1200">
                      <a:latin typeface="Lato"/>
                      <a:ea typeface="Lato"/>
                      <a:cs typeface="Lato"/>
                      <a:sym typeface="Lato"/>
                    </a:rPr>
                    <a:t>delete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CA" sz="1200">
                      <a:latin typeface="Lato"/>
                      <a:ea typeface="Lato"/>
                      <a:cs typeface="Lato"/>
                      <a:sym typeface="Lato"/>
                    </a:rPr>
                    <a:t>print</a:t>
                  </a:r>
                  <a:endParaRPr sz="1200">
                    <a:latin typeface="Lato"/>
                    <a:ea typeface="Lato"/>
                    <a:cs typeface="Lato"/>
                    <a:sym typeface="Lato"/>
                  </a:endParaRPr>
                </a:p>
              </p:txBody>
            </p:sp>
          </p:grpSp>
          <p:sp>
            <p:nvSpPr>
              <p:cNvPr id="2695" name="Google Shape;2695;p232"/>
              <p:cNvSpPr/>
              <p:nvPr/>
            </p:nvSpPr>
            <p:spPr>
              <a:xfrm>
                <a:off x="7296663" y="4551867"/>
                <a:ext cx="93900" cy="313200"/>
              </a:xfrm>
              <a:prstGeom prst="rightBracket">
                <a:avLst>
                  <a:gd fmla="val 8333"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32"/>
              <p:cNvSpPr txBox="1"/>
              <p:nvPr/>
            </p:nvSpPr>
            <p:spPr>
              <a:xfrm>
                <a:off x="7390564" y="4431836"/>
                <a:ext cx="1337100" cy="78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200">
                    <a:solidFill>
                      <a:srgbClr val="FF0000"/>
                    </a:solidFill>
                    <a:latin typeface="Lato"/>
                    <a:ea typeface="Lato"/>
                    <a:cs typeface="Lato"/>
                    <a:sym typeface="Lato"/>
                  </a:rPr>
                  <a:t>Would be the same as the ones for Linked list</a:t>
                </a:r>
                <a:endParaRPr b="1" sz="1200">
                  <a:solidFill>
                    <a:srgbClr val="FF0000"/>
                  </a:solidFill>
                  <a:latin typeface="Lato"/>
                  <a:ea typeface="Lato"/>
                  <a:cs typeface="Lato"/>
                  <a:sym typeface="Lato"/>
                </a:endParaRPr>
              </a:p>
            </p:txBody>
          </p:sp>
        </p:grpSp>
        <p:cxnSp>
          <p:nvCxnSpPr>
            <p:cNvPr id="2697" name="Google Shape;2697;p232"/>
            <p:cNvCxnSpPr/>
            <p:nvPr/>
          </p:nvCxnSpPr>
          <p:spPr>
            <a:xfrm>
              <a:off x="4673263" y="3281700"/>
              <a:ext cx="3637500" cy="20400"/>
            </a:xfrm>
            <a:prstGeom prst="straightConnector1">
              <a:avLst/>
            </a:prstGeom>
            <a:noFill/>
            <a:ln cap="flat" cmpd="sng" w="38100">
              <a:solidFill>
                <a:schemeClr val="dk2"/>
              </a:solidFill>
              <a:prstDash val="solid"/>
              <a:round/>
              <a:headEnd len="med" w="med" type="none"/>
              <a:tailEnd len="med" w="med" type="none"/>
            </a:ln>
          </p:spPr>
        </p:cxnSp>
        <p:cxnSp>
          <p:nvCxnSpPr>
            <p:cNvPr id="2698" name="Google Shape;2698;p232"/>
            <p:cNvCxnSpPr/>
            <p:nvPr/>
          </p:nvCxnSpPr>
          <p:spPr>
            <a:xfrm>
              <a:off x="4714225" y="5073375"/>
              <a:ext cx="3596700" cy="27000"/>
            </a:xfrm>
            <a:prstGeom prst="straightConnector1">
              <a:avLst/>
            </a:prstGeom>
            <a:noFill/>
            <a:ln cap="flat" cmpd="sng" w="38100">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sp>
        <p:nvSpPr>
          <p:cNvPr id="2703" name="Google Shape;2703;p233"/>
          <p:cNvSpPr txBox="1"/>
          <p:nvPr>
            <p:ph type="title"/>
          </p:nvPr>
        </p:nvSpPr>
        <p:spPr>
          <a:xfrm>
            <a:off x="727650" y="77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Syntax of Inheritance </a:t>
            </a:r>
            <a:endParaRPr/>
          </a:p>
        </p:txBody>
      </p:sp>
      <p:sp>
        <p:nvSpPr>
          <p:cNvPr id="2704" name="Google Shape;2704;p233"/>
          <p:cNvSpPr txBox="1"/>
          <p:nvPr>
            <p:ph idx="1" type="body"/>
          </p:nvPr>
        </p:nvSpPr>
        <p:spPr>
          <a:xfrm>
            <a:off x="472500" y="1504975"/>
            <a:ext cx="3835200" cy="14313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CA" sz="1500">
                <a:solidFill>
                  <a:srgbClr val="000000"/>
                </a:solidFill>
                <a:latin typeface="Arial"/>
                <a:ea typeface="Arial"/>
                <a:cs typeface="Arial"/>
                <a:sym typeface="Arial"/>
              </a:rPr>
              <a:t>class </a:t>
            </a:r>
            <a:r>
              <a:rPr b="1" lang="en-CA" sz="1500">
                <a:solidFill>
                  <a:srgbClr val="000000"/>
                </a:solidFill>
                <a:latin typeface="Arial"/>
                <a:ea typeface="Arial"/>
                <a:cs typeface="Arial"/>
                <a:sym typeface="Arial"/>
              </a:rPr>
              <a:t>Derived_Class</a:t>
            </a:r>
            <a:r>
              <a:rPr lang="en-CA" sz="1500">
                <a:solidFill>
                  <a:srgbClr val="000000"/>
                </a:solidFill>
                <a:latin typeface="Arial"/>
                <a:ea typeface="Arial"/>
                <a:cs typeface="Arial"/>
                <a:sym typeface="Arial"/>
              </a:rPr>
              <a:t> : public </a:t>
            </a:r>
            <a:r>
              <a:rPr b="1" lang="en-CA" sz="1500">
                <a:solidFill>
                  <a:srgbClr val="000000"/>
                </a:solidFill>
                <a:latin typeface="Arial"/>
                <a:ea typeface="Arial"/>
                <a:cs typeface="Arial"/>
                <a:sym typeface="Arial"/>
              </a:rPr>
              <a:t>Base_Class</a:t>
            </a:r>
            <a:endParaRPr b="1" sz="1500">
              <a:solidFill>
                <a:srgbClr val="000000"/>
              </a:solidFill>
              <a:latin typeface="Arial"/>
              <a:ea typeface="Arial"/>
              <a:cs typeface="Arial"/>
              <a:sym typeface="Arial"/>
            </a:endParaRPr>
          </a:p>
          <a:p>
            <a:pPr indent="0" lvl="0" marL="0" rtl="0" algn="l">
              <a:spcBef>
                <a:spcPts val="0"/>
              </a:spcBef>
              <a:spcAft>
                <a:spcPts val="0"/>
              </a:spcAft>
              <a:buNone/>
            </a:pPr>
            <a:r>
              <a:rPr lang="en-CA"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457200" lvl="0" marL="0" rtl="0" algn="l">
              <a:spcBef>
                <a:spcPts val="0"/>
              </a:spcBef>
              <a:spcAft>
                <a:spcPts val="0"/>
              </a:spcAft>
              <a:buNone/>
            </a:pPr>
            <a:r>
              <a:t/>
            </a:r>
            <a:endParaRPr sz="1500">
              <a:solidFill>
                <a:srgbClr val="008000"/>
              </a:solidFill>
            </a:endParaRPr>
          </a:p>
          <a:p>
            <a:pPr indent="457200" lvl="0" marL="0" rtl="0" algn="l">
              <a:spcBef>
                <a:spcPts val="0"/>
              </a:spcBef>
              <a:spcAft>
                <a:spcPts val="0"/>
              </a:spcAft>
              <a:buNone/>
            </a:pPr>
            <a:r>
              <a:t/>
            </a:r>
            <a:endParaRPr sz="1500">
              <a:solidFill>
                <a:srgbClr val="008000"/>
              </a:solidFill>
            </a:endParaRPr>
          </a:p>
          <a:p>
            <a:pPr indent="0" lvl="0" marL="0" rtl="0" algn="l">
              <a:spcBef>
                <a:spcPts val="0"/>
              </a:spcBef>
              <a:spcAft>
                <a:spcPts val="0"/>
              </a:spcAft>
              <a:buNone/>
            </a:pPr>
            <a:r>
              <a:rPr lang="en-CA" sz="1500">
                <a:solidFill>
                  <a:srgbClr val="000000"/>
                </a:solidFill>
                <a:latin typeface="Arial"/>
                <a:ea typeface="Arial"/>
                <a:cs typeface="Arial"/>
                <a:sym typeface="Arial"/>
              </a:rPr>
              <a:t>}</a:t>
            </a:r>
            <a:endParaRPr/>
          </a:p>
        </p:txBody>
      </p:sp>
      <p:sp>
        <p:nvSpPr>
          <p:cNvPr id="2705" name="Google Shape;2705;p233"/>
          <p:cNvSpPr txBox="1"/>
          <p:nvPr/>
        </p:nvSpPr>
        <p:spPr>
          <a:xfrm>
            <a:off x="472500" y="3360475"/>
            <a:ext cx="3835200" cy="1143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a:latin typeface="Lato"/>
                <a:ea typeface="Lato"/>
                <a:cs typeface="Lato"/>
                <a:sym typeface="Lato"/>
              </a:rPr>
              <a:t>class </a:t>
            </a:r>
            <a:r>
              <a:rPr b="1" lang="en-CA">
                <a:latin typeface="Lato"/>
                <a:ea typeface="Lato"/>
                <a:cs typeface="Lato"/>
                <a:sym typeface="Lato"/>
              </a:rPr>
              <a:t>Ordered_LinkedList</a:t>
            </a:r>
            <a:r>
              <a:rPr lang="en-CA">
                <a:latin typeface="Lato"/>
                <a:ea typeface="Lato"/>
                <a:cs typeface="Lato"/>
                <a:sym typeface="Lato"/>
              </a:rPr>
              <a:t> :  public </a:t>
            </a:r>
            <a:r>
              <a:rPr b="1" lang="en-CA">
                <a:latin typeface="Lato"/>
                <a:ea typeface="Lato"/>
                <a:cs typeface="Lato"/>
                <a:sym typeface="Lato"/>
              </a:rPr>
              <a:t>LinkedList </a:t>
            </a:r>
            <a:endParaRPr b="1">
              <a:latin typeface="Lato"/>
              <a:ea typeface="Lato"/>
              <a:cs typeface="Lato"/>
              <a:sym typeface="Lato"/>
            </a:endParaRPr>
          </a:p>
          <a:p>
            <a:pPr indent="0" lvl="0" marL="0" rtl="0" algn="l">
              <a:lnSpc>
                <a:spcPct val="115000"/>
              </a:lnSpc>
              <a:spcBef>
                <a:spcPts val="0"/>
              </a:spcBef>
              <a:spcAft>
                <a:spcPts val="0"/>
              </a:spcAft>
              <a:buNone/>
            </a:pPr>
            <a:r>
              <a:rPr lang="en-CA">
                <a:latin typeface="Lato"/>
                <a:ea typeface="Lato"/>
                <a:cs typeface="Lato"/>
                <a:sym typeface="Lato"/>
              </a:rPr>
              <a:t>{</a:t>
            </a:r>
            <a:endParaRPr>
              <a:latin typeface="Lato"/>
              <a:ea typeface="Lato"/>
              <a:cs typeface="Lato"/>
              <a:sym typeface="Lato"/>
            </a:endParaRPr>
          </a:p>
          <a:p>
            <a:pPr indent="457200" lvl="0" marL="0" rtl="0" algn="l">
              <a:lnSpc>
                <a:spcPct val="115000"/>
              </a:lnSpc>
              <a:spcBef>
                <a:spcPts val="0"/>
              </a:spcBef>
              <a:spcAft>
                <a:spcPts val="0"/>
              </a:spcAft>
              <a:buNone/>
            </a:pPr>
            <a:r>
              <a:rPr lang="en-CA">
                <a:latin typeface="Lato"/>
                <a:ea typeface="Lato"/>
                <a:cs typeface="Lato"/>
                <a:sym typeface="Lato"/>
              </a:rPr>
              <a:t>void insert (int v); </a:t>
            </a:r>
            <a:endParaRPr>
              <a:solidFill>
                <a:srgbClr val="008000"/>
              </a:solidFill>
              <a:latin typeface="Lato"/>
              <a:ea typeface="Lato"/>
              <a:cs typeface="Lato"/>
              <a:sym typeface="Lato"/>
            </a:endParaRPr>
          </a:p>
          <a:p>
            <a:pPr indent="0" lvl="0" marL="0" rtl="0" algn="l">
              <a:lnSpc>
                <a:spcPct val="115000"/>
              </a:lnSpc>
              <a:spcBef>
                <a:spcPts val="0"/>
              </a:spcBef>
              <a:spcAft>
                <a:spcPts val="0"/>
              </a:spcAft>
              <a:buNone/>
            </a:pPr>
            <a:r>
              <a:rPr lang="en-CA">
                <a:latin typeface="Lato"/>
                <a:ea typeface="Lato"/>
                <a:cs typeface="Lato"/>
                <a:sym typeface="Lato"/>
              </a:rPr>
              <a:t>}</a:t>
            </a:r>
            <a:endParaRPr sz="1300">
              <a:latin typeface="Lato"/>
              <a:ea typeface="Lato"/>
              <a:cs typeface="Lato"/>
              <a:sym typeface="Lato"/>
            </a:endParaRPr>
          </a:p>
        </p:txBody>
      </p:sp>
      <p:sp>
        <p:nvSpPr>
          <p:cNvPr id="2706" name="Google Shape;2706;p233"/>
          <p:cNvSpPr txBox="1"/>
          <p:nvPr/>
        </p:nvSpPr>
        <p:spPr>
          <a:xfrm>
            <a:off x="675700" y="1942425"/>
            <a:ext cx="37266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a:solidFill>
                  <a:schemeClr val="accent3"/>
                </a:solidFill>
                <a:latin typeface="Lato"/>
                <a:ea typeface="Lato"/>
                <a:cs typeface="Lato"/>
                <a:sym typeface="Lato"/>
              </a:rPr>
              <a:t>Only list the inherited members if you wish to change them, plus new members you’re adding.</a:t>
            </a:r>
            <a:endParaRPr sz="1300">
              <a:solidFill>
                <a:schemeClr val="accent3"/>
              </a:solidFill>
              <a:latin typeface="Lato"/>
              <a:ea typeface="Lato"/>
              <a:cs typeface="Lato"/>
              <a:sym typeface="Lato"/>
            </a:endParaRPr>
          </a:p>
        </p:txBody>
      </p:sp>
      <p:sp>
        <p:nvSpPr>
          <p:cNvPr id="2707" name="Google Shape;2707;p233"/>
          <p:cNvSpPr txBox="1"/>
          <p:nvPr/>
        </p:nvSpPr>
        <p:spPr>
          <a:xfrm>
            <a:off x="4531300" y="3505275"/>
            <a:ext cx="43374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3"/>
              </a:buClr>
              <a:buSzPts val="1600"/>
              <a:buFont typeface="Lato"/>
              <a:buChar char="●"/>
            </a:pPr>
            <a:r>
              <a:rPr lang="en-CA" sz="1600">
                <a:solidFill>
                  <a:schemeClr val="accent3"/>
                </a:solidFill>
                <a:latin typeface="Lato"/>
                <a:ea typeface="Lato"/>
                <a:cs typeface="Lato"/>
                <a:sym typeface="Lato"/>
              </a:rPr>
              <a:t>R</a:t>
            </a:r>
            <a:r>
              <a:rPr lang="en-CA" sz="1600">
                <a:solidFill>
                  <a:schemeClr val="accent3"/>
                </a:solidFill>
                <a:latin typeface="Lato"/>
                <a:ea typeface="Lato"/>
                <a:cs typeface="Lato"/>
                <a:sym typeface="Lato"/>
              </a:rPr>
              <a:t>edefine insert()</a:t>
            </a:r>
            <a:endParaRPr sz="1600">
              <a:solidFill>
                <a:schemeClr val="accent3"/>
              </a:solidFill>
              <a:latin typeface="Lato"/>
              <a:ea typeface="Lato"/>
              <a:cs typeface="Lato"/>
              <a:sym typeface="Lato"/>
            </a:endParaRPr>
          </a:p>
          <a:p>
            <a:pPr indent="-330200" lvl="0" marL="457200" rtl="0" algn="l">
              <a:lnSpc>
                <a:spcPct val="115000"/>
              </a:lnSpc>
              <a:spcBef>
                <a:spcPts val="0"/>
              </a:spcBef>
              <a:spcAft>
                <a:spcPts val="0"/>
              </a:spcAft>
              <a:buClr>
                <a:schemeClr val="accent3"/>
              </a:buClr>
              <a:buSzPts val="1600"/>
              <a:buFont typeface="Lato"/>
              <a:buChar char="●"/>
            </a:pPr>
            <a:r>
              <a:rPr lang="en-CA" sz="1600">
                <a:solidFill>
                  <a:schemeClr val="accent3"/>
                </a:solidFill>
                <a:latin typeface="Lato"/>
                <a:ea typeface="Lato"/>
                <a:cs typeface="Lato"/>
                <a:sym typeface="Lato"/>
              </a:rPr>
              <a:t>value, next, delete(), print()… are all inherited, and you can use them as if they were defined in Ordered_LinkedList</a:t>
            </a:r>
            <a:endParaRPr sz="1500">
              <a:solidFill>
                <a:schemeClr val="accent3"/>
              </a:solidFill>
              <a:latin typeface="Lato"/>
              <a:ea typeface="Lato"/>
              <a:cs typeface="Lato"/>
              <a:sym typeface="Lato"/>
            </a:endParaRPr>
          </a:p>
        </p:txBody>
      </p:sp>
      <p:grpSp>
        <p:nvGrpSpPr>
          <p:cNvPr id="2708" name="Google Shape;2708;p233"/>
          <p:cNvGrpSpPr/>
          <p:nvPr/>
        </p:nvGrpSpPr>
        <p:grpSpPr>
          <a:xfrm>
            <a:off x="4808162" y="1434473"/>
            <a:ext cx="3949049" cy="1769463"/>
            <a:chOff x="5378239" y="3337127"/>
            <a:chExt cx="3765661" cy="1879208"/>
          </a:xfrm>
        </p:grpSpPr>
        <p:grpSp>
          <p:nvGrpSpPr>
            <p:cNvPr id="2709" name="Google Shape;2709;p233"/>
            <p:cNvGrpSpPr/>
            <p:nvPr/>
          </p:nvGrpSpPr>
          <p:grpSpPr>
            <a:xfrm>
              <a:off x="5378239" y="3337127"/>
              <a:ext cx="3765661" cy="1669333"/>
              <a:chOff x="5378239" y="3337127"/>
              <a:chExt cx="3765661" cy="1669333"/>
            </a:xfrm>
          </p:grpSpPr>
          <p:grpSp>
            <p:nvGrpSpPr>
              <p:cNvPr id="2710" name="Google Shape;2710;p233"/>
              <p:cNvGrpSpPr/>
              <p:nvPr/>
            </p:nvGrpSpPr>
            <p:grpSpPr>
              <a:xfrm>
                <a:off x="5378239" y="3516824"/>
                <a:ext cx="1002300" cy="1473443"/>
                <a:chOff x="5378239" y="3516824"/>
                <a:chExt cx="1002300" cy="1473443"/>
              </a:xfrm>
            </p:grpSpPr>
            <p:sp>
              <p:nvSpPr>
                <p:cNvPr id="2711" name="Google Shape;2711;p233"/>
                <p:cNvSpPr txBox="1"/>
                <p:nvPr/>
              </p:nvSpPr>
              <p:spPr>
                <a:xfrm>
                  <a:off x="5378239" y="3516824"/>
                  <a:ext cx="1002300" cy="425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Linked list</a:t>
                  </a:r>
                  <a:endParaRPr>
                    <a:latin typeface="Lato"/>
                    <a:ea typeface="Lato"/>
                    <a:cs typeface="Lato"/>
                    <a:sym typeface="Lato"/>
                  </a:endParaRPr>
                </a:p>
              </p:txBody>
            </p:sp>
            <p:sp>
              <p:nvSpPr>
                <p:cNvPr id="2712" name="Google Shape;2712;p233"/>
                <p:cNvSpPr txBox="1"/>
                <p:nvPr/>
              </p:nvSpPr>
              <p:spPr>
                <a:xfrm>
                  <a:off x="5390233" y="4336267"/>
                  <a:ext cx="978300" cy="654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Ordered Linked list</a:t>
                  </a:r>
                  <a:endParaRPr>
                    <a:latin typeface="Lato"/>
                    <a:ea typeface="Lato"/>
                    <a:cs typeface="Lato"/>
                    <a:sym typeface="Lato"/>
                  </a:endParaRPr>
                </a:p>
              </p:txBody>
            </p:sp>
            <p:cxnSp>
              <p:nvCxnSpPr>
                <p:cNvPr id="2713" name="Google Shape;2713;p233"/>
                <p:cNvCxnSpPr>
                  <a:stCxn id="2712" idx="0"/>
                  <a:endCxn id="2711" idx="2"/>
                </p:cNvCxnSpPr>
                <p:nvPr/>
              </p:nvCxnSpPr>
              <p:spPr>
                <a:xfrm rot="10800000">
                  <a:off x="5879383" y="3942067"/>
                  <a:ext cx="0" cy="394200"/>
                </a:xfrm>
                <a:prstGeom prst="straightConnector1">
                  <a:avLst/>
                </a:prstGeom>
                <a:noFill/>
                <a:ln cap="flat" cmpd="sng" w="28575">
                  <a:solidFill>
                    <a:schemeClr val="dk2"/>
                  </a:solidFill>
                  <a:prstDash val="solid"/>
                  <a:round/>
                  <a:headEnd len="med" w="med" type="none"/>
                  <a:tailEnd len="med" w="med" type="triangle"/>
                </a:ln>
              </p:spPr>
            </p:cxnSp>
          </p:grpSp>
          <p:sp>
            <p:nvSpPr>
              <p:cNvPr id="2714" name="Google Shape;2714;p233"/>
              <p:cNvSpPr txBox="1"/>
              <p:nvPr/>
            </p:nvSpPr>
            <p:spPr>
              <a:xfrm>
                <a:off x="6341300" y="3337127"/>
                <a:ext cx="2802600" cy="784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lang="en-CA" sz="1200">
                    <a:latin typeface="Lato"/>
                    <a:ea typeface="Lato"/>
                    <a:cs typeface="Lato"/>
                    <a:sym typeface="Lato"/>
                  </a:rPr>
                  <a:t>Insert (unordered)</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CA" sz="1200">
                    <a:latin typeface="Lato"/>
                    <a:ea typeface="Lato"/>
                    <a:cs typeface="Lato"/>
                    <a:sym typeface="Lato"/>
                  </a:rPr>
                  <a:t>delete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CA" sz="1200">
                    <a:latin typeface="Lato"/>
                    <a:ea typeface="Lato"/>
                    <a:cs typeface="Lato"/>
                    <a:sym typeface="Lato"/>
                  </a:rPr>
                  <a:t>print</a:t>
                </a:r>
                <a:endParaRPr sz="1200">
                  <a:latin typeface="Lato"/>
                  <a:ea typeface="Lato"/>
                  <a:cs typeface="Lato"/>
                  <a:sym typeface="Lato"/>
                </a:endParaRPr>
              </a:p>
            </p:txBody>
          </p:sp>
          <p:sp>
            <p:nvSpPr>
              <p:cNvPr id="2715" name="Google Shape;2715;p233"/>
              <p:cNvSpPr txBox="1"/>
              <p:nvPr/>
            </p:nvSpPr>
            <p:spPr>
              <a:xfrm>
                <a:off x="6341300" y="4221961"/>
                <a:ext cx="2802600" cy="784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lang="en-CA" sz="1200">
                    <a:latin typeface="Lato"/>
                    <a:ea typeface="Lato"/>
                    <a:cs typeface="Lato"/>
                    <a:sym typeface="Lato"/>
                  </a:rPr>
                  <a:t>Insert (ordered)</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CA" sz="1200">
                    <a:latin typeface="Lato"/>
                    <a:ea typeface="Lato"/>
                    <a:cs typeface="Lato"/>
                    <a:sym typeface="Lato"/>
                  </a:rPr>
                  <a:t>delete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CA" sz="1200">
                    <a:latin typeface="Lato"/>
                    <a:ea typeface="Lato"/>
                    <a:cs typeface="Lato"/>
                    <a:sym typeface="Lato"/>
                  </a:rPr>
                  <a:t>print</a:t>
                </a:r>
                <a:endParaRPr sz="1200">
                  <a:latin typeface="Lato"/>
                  <a:ea typeface="Lato"/>
                  <a:cs typeface="Lato"/>
                  <a:sym typeface="Lato"/>
                </a:endParaRPr>
              </a:p>
            </p:txBody>
          </p:sp>
        </p:grpSp>
        <p:sp>
          <p:nvSpPr>
            <p:cNvPr id="2716" name="Google Shape;2716;p233"/>
            <p:cNvSpPr/>
            <p:nvPr/>
          </p:nvSpPr>
          <p:spPr>
            <a:xfrm>
              <a:off x="7296663" y="4551867"/>
              <a:ext cx="93900" cy="313200"/>
            </a:xfrm>
            <a:prstGeom prst="rightBracket">
              <a:avLst>
                <a:gd fmla="val 8333"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33"/>
            <p:cNvSpPr txBox="1"/>
            <p:nvPr/>
          </p:nvSpPr>
          <p:spPr>
            <a:xfrm>
              <a:off x="7390564" y="4431836"/>
              <a:ext cx="1337100" cy="78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200">
                  <a:solidFill>
                    <a:srgbClr val="FF0000"/>
                  </a:solidFill>
                  <a:latin typeface="Lato"/>
                  <a:ea typeface="Lato"/>
                  <a:cs typeface="Lato"/>
                  <a:sym typeface="Lato"/>
                </a:rPr>
                <a:t>Would be the same as the ones for Linked list</a:t>
              </a:r>
              <a:endParaRPr b="1" sz="1200">
                <a:solidFill>
                  <a:srgbClr val="FF0000"/>
                </a:solidFill>
                <a:latin typeface="Lato"/>
                <a:ea typeface="Lato"/>
                <a:cs typeface="Lato"/>
                <a:sym typeface="Lato"/>
              </a:endParaRPr>
            </a:p>
          </p:txBody>
        </p:sp>
      </p:grpSp>
      <p:cxnSp>
        <p:nvCxnSpPr>
          <p:cNvPr id="2718" name="Google Shape;2718;p233"/>
          <p:cNvCxnSpPr/>
          <p:nvPr/>
        </p:nvCxnSpPr>
        <p:spPr>
          <a:xfrm>
            <a:off x="4642788" y="1412250"/>
            <a:ext cx="3637500" cy="20400"/>
          </a:xfrm>
          <a:prstGeom prst="straightConnector1">
            <a:avLst/>
          </a:prstGeom>
          <a:noFill/>
          <a:ln cap="flat" cmpd="sng" w="38100">
            <a:solidFill>
              <a:schemeClr val="dk2"/>
            </a:solidFill>
            <a:prstDash val="solid"/>
            <a:round/>
            <a:headEnd len="med" w="med" type="none"/>
            <a:tailEnd len="med" w="med" type="none"/>
          </a:ln>
        </p:spPr>
      </p:cxnSp>
      <p:cxnSp>
        <p:nvCxnSpPr>
          <p:cNvPr id="2719" name="Google Shape;2719;p233"/>
          <p:cNvCxnSpPr/>
          <p:nvPr/>
        </p:nvCxnSpPr>
        <p:spPr>
          <a:xfrm>
            <a:off x="4683750" y="3203925"/>
            <a:ext cx="3596700" cy="27000"/>
          </a:xfrm>
          <a:prstGeom prst="straightConnector1">
            <a:avLst/>
          </a:prstGeom>
          <a:noFill/>
          <a:ln cap="flat" cmpd="sng" w="38100">
            <a:solidFill>
              <a:schemeClr val="dk2"/>
            </a:solidFill>
            <a:prstDash val="solid"/>
            <a:round/>
            <a:headEnd len="med" w="med" type="none"/>
            <a:tailEnd len="med" w="med" type="none"/>
          </a:ln>
        </p:spPr>
      </p:cxnSp>
      <p:sp>
        <p:nvSpPr>
          <p:cNvPr id="2720" name="Google Shape;2720;p233"/>
          <p:cNvSpPr txBox="1"/>
          <p:nvPr/>
        </p:nvSpPr>
        <p:spPr>
          <a:xfrm>
            <a:off x="4282500" y="1605275"/>
            <a:ext cx="5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chemeClr val="dk1"/>
                </a:solidFill>
                <a:highlight>
                  <a:schemeClr val="accent4"/>
                </a:highlight>
                <a:latin typeface="Lato"/>
                <a:ea typeface="Lato"/>
                <a:cs typeface="Lato"/>
                <a:sym typeface="Lato"/>
              </a:rPr>
              <a:t>Base</a:t>
            </a:r>
            <a:endParaRPr b="1">
              <a:solidFill>
                <a:schemeClr val="dk1"/>
              </a:solidFill>
              <a:highlight>
                <a:schemeClr val="accent4"/>
              </a:highlight>
              <a:latin typeface="Lato"/>
              <a:ea typeface="Lato"/>
              <a:cs typeface="Lato"/>
              <a:sym typeface="Lato"/>
            </a:endParaRPr>
          </a:p>
        </p:txBody>
      </p:sp>
      <p:sp>
        <p:nvSpPr>
          <p:cNvPr id="2721" name="Google Shape;2721;p233"/>
          <p:cNvSpPr txBox="1"/>
          <p:nvPr/>
        </p:nvSpPr>
        <p:spPr>
          <a:xfrm>
            <a:off x="4086850" y="2482875"/>
            <a:ext cx="88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chemeClr val="dk1"/>
                </a:solidFill>
                <a:highlight>
                  <a:schemeClr val="accent4"/>
                </a:highlight>
                <a:latin typeface="Lato"/>
                <a:ea typeface="Lato"/>
                <a:cs typeface="Lato"/>
                <a:sym typeface="Lato"/>
              </a:rPr>
              <a:t>Derived</a:t>
            </a:r>
            <a:endParaRPr b="1">
              <a:solidFill>
                <a:schemeClr val="dk1"/>
              </a:solidFill>
              <a:highlight>
                <a:schemeClr val="accent4"/>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sp>
        <p:nvSpPr>
          <p:cNvPr id="2726" name="Google Shape;2726;p234"/>
          <p:cNvSpPr txBox="1"/>
          <p:nvPr>
            <p:ph idx="1" type="body"/>
          </p:nvPr>
        </p:nvSpPr>
        <p:spPr>
          <a:xfrm>
            <a:off x="619825" y="2440525"/>
            <a:ext cx="8414400" cy="2917200"/>
          </a:xfrm>
          <a:prstGeom prst="rect">
            <a:avLst/>
          </a:prstGeom>
        </p:spPr>
        <p:txBody>
          <a:bodyPr anchorCtr="0" anchor="t" bIns="91425" lIns="91425" spcFirstLastPara="1" rIns="91425" wrap="square" tIns="91425">
            <a:normAutofit/>
          </a:bodyPr>
          <a:lstStyle/>
          <a:p>
            <a:pPr indent="-381000" lvl="0" marL="457200" rtl="0" algn="l">
              <a:spcBef>
                <a:spcPts val="2000"/>
              </a:spcBef>
              <a:spcAft>
                <a:spcPts val="0"/>
              </a:spcAft>
              <a:buClr>
                <a:srgbClr val="404040"/>
              </a:buClr>
              <a:buSzPts val="2400"/>
              <a:buFont typeface="Arial"/>
              <a:buChar char="●"/>
            </a:pPr>
            <a:r>
              <a:rPr lang="en-CA" sz="2400">
                <a:solidFill>
                  <a:srgbClr val="404040"/>
                </a:solidFill>
                <a:latin typeface="Arial"/>
                <a:ea typeface="Arial"/>
                <a:cs typeface="Arial"/>
                <a:sym typeface="Arial"/>
              </a:rPr>
              <a:t>Once derived class is declared, you can use it just like any other class</a:t>
            </a:r>
            <a:endParaRPr sz="2400">
              <a:solidFill>
                <a:srgbClr val="404040"/>
              </a:solidFill>
              <a:latin typeface="Arial"/>
              <a:ea typeface="Arial"/>
              <a:cs typeface="Arial"/>
              <a:sym typeface="Arial"/>
            </a:endParaRPr>
          </a:p>
          <a:p>
            <a:pPr indent="-381000" lvl="0" marL="457200" rtl="0" algn="l">
              <a:spcBef>
                <a:spcPts val="0"/>
              </a:spcBef>
              <a:spcAft>
                <a:spcPts val="0"/>
              </a:spcAft>
              <a:buClr>
                <a:srgbClr val="404040"/>
              </a:buClr>
              <a:buSzPts val="2400"/>
              <a:buFont typeface="Arial"/>
              <a:buChar char="●"/>
            </a:pPr>
            <a:r>
              <a:rPr lang="en-CA" sz="2200">
                <a:solidFill>
                  <a:srgbClr val="404040"/>
                </a:solidFill>
                <a:latin typeface="Arial"/>
                <a:ea typeface="Arial"/>
                <a:cs typeface="Arial"/>
                <a:sym typeface="Arial"/>
              </a:rPr>
              <a:t>For example:</a:t>
            </a:r>
            <a:endParaRPr sz="2200">
              <a:solidFill>
                <a:srgbClr val="404040"/>
              </a:solidFill>
              <a:latin typeface="Arial"/>
              <a:ea typeface="Arial"/>
              <a:cs typeface="Arial"/>
              <a:sym typeface="Arial"/>
            </a:endParaRPr>
          </a:p>
          <a:p>
            <a:pPr indent="-381000" lvl="1" marL="914400" rtl="0" algn="l">
              <a:spcBef>
                <a:spcPts val="0"/>
              </a:spcBef>
              <a:spcAft>
                <a:spcPts val="0"/>
              </a:spcAft>
              <a:buClr>
                <a:srgbClr val="404040"/>
              </a:buClr>
              <a:buSzPts val="2400"/>
              <a:buFont typeface="Arial"/>
              <a:buChar char="○"/>
            </a:pPr>
            <a:r>
              <a:rPr lang="en-CA" sz="2200">
                <a:solidFill>
                  <a:srgbClr val="404040"/>
                </a:solidFill>
                <a:latin typeface="Arial"/>
                <a:ea typeface="Arial"/>
                <a:cs typeface="Arial"/>
                <a:sym typeface="Arial"/>
              </a:rPr>
              <a:t>void Ordered_LinkedList::insert(int v) { … }</a:t>
            </a:r>
            <a:endParaRPr sz="2200">
              <a:solidFill>
                <a:srgbClr val="404040"/>
              </a:solidFill>
              <a:latin typeface="Arial"/>
              <a:ea typeface="Arial"/>
              <a:cs typeface="Arial"/>
              <a:sym typeface="Arial"/>
            </a:endParaRPr>
          </a:p>
          <a:p>
            <a:pPr indent="-381000" lvl="1" marL="914400" rtl="0" algn="l">
              <a:spcBef>
                <a:spcPts val="0"/>
              </a:spcBef>
              <a:spcAft>
                <a:spcPts val="0"/>
              </a:spcAft>
              <a:buClr>
                <a:srgbClr val="404040"/>
              </a:buClr>
              <a:buSzPts val="2400"/>
              <a:buFont typeface="Arial"/>
              <a:buChar char="○"/>
            </a:pPr>
            <a:r>
              <a:rPr lang="en-CA" sz="2200">
                <a:solidFill>
                  <a:srgbClr val="404040"/>
                </a:solidFill>
                <a:latin typeface="Arial"/>
                <a:ea typeface="Arial"/>
                <a:cs typeface="Arial"/>
                <a:sym typeface="Arial"/>
              </a:rPr>
              <a:t>Ordered_LinkedList</a:t>
            </a:r>
            <a:r>
              <a:rPr lang="en-CA" sz="2200">
                <a:solidFill>
                  <a:srgbClr val="404040"/>
                </a:solidFill>
                <a:latin typeface="Arial"/>
                <a:ea typeface="Arial"/>
                <a:cs typeface="Arial"/>
                <a:sym typeface="Arial"/>
              </a:rPr>
              <a:t> *</a:t>
            </a:r>
            <a:r>
              <a:rPr lang="en-CA" sz="2200">
                <a:solidFill>
                  <a:srgbClr val="404040"/>
                </a:solidFill>
                <a:latin typeface="Arial"/>
                <a:ea typeface="Arial"/>
                <a:cs typeface="Arial"/>
                <a:sym typeface="Arial"/>
              </a:rPr>
              <a:t>list_1</a:t>
            </a:r>
            <a:r>
              <a:rPr lang="en-CA" sz="2200">
                <a:solidFill>
                  <a:srgbClr val="404040"/>
                </a:solidFill>
                <a:latin typeface="Arial"/>
                <a:ea typeface="Arial"/>
                <a:cs typeface="Arial"/>
                <a:sym typeface="Arial"/>
              </a:rPr>
              <a:t> = new </a:t>
            </a:r>
            <a:r>
              <a:rPr lang="en-CA" sz="2200">
                <a:solidFill>
                  <a:srgbClr val="404040"/>
                </a:solidFill>
                <a:latin typeface="Arial"/>
                <a:ea typeface="Arial"/>
                <a:cs typeface="Arial"/>
                <a:sym typeface="Arial"/>
              </a:rPr>
              <a:t>Ordered_LinkedList</a:t>
            </a:r>
            <a:r>
              <a:rPr lang="en-CA" sz="2200">
                <a:solidFill>
                  <a:srgbClr val="404040"/>
                </a:solidFill>
                <a:latin typeface="Arial"/>
                <a:ea typeface="Arial"/>
                <a:cs typeface="Arial"/>
                <a:sym typeface="Arial"/>
              </a:rPr>
              <a:t>;</a:t>
            </a:r>
            <a:endParaRPr sz="2200">
              <a:solidFill>
                <a:srgbClr val="404040"/>
              </a:solidFill>
              <a:latin typeface="Arial"/>
              <a:ea typeface="Arial"/>
              <a:cs typeface="Arial"/>
              <a:sym typeface="Arial"/>
            </a:endParaRPr>
          </a:p>
          <a:p>
            <a:pPr indent="0" lvl="0" marL="0" rtl="0" algn="l">
              <a:spcBef>
                <a:spcPts val="0"/>
              </a:spcBef>
              <a:spcAft>
                <a:spcPts val="1200"/>
              </a:spcAft>
              <a:buNone/>
            </a:pPr>
            <a:r>
              <a:t/>
            </a:r>
            <a:endParaRPr/>
          </a:p>
        </p:txBody>
      </p:sp>
      <p:sp>
        <p:nvSpPr>
          <p:cNvPr id="2727" name="Google Shape;2727;p234"/>
          <p:cNvSpPr txBox="1"/>
          <p:nvPr/>
        </p:nvSpPr>
        <p:spPr>
          <a:xfrm>
            <a:off x="2149200" y="1091425"/>
            <a:ext cx="4845600" cy="1349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700">
                <a:latin typeface="Lato"/>
                <a:ea typeface="Lato"/>
                <a:cs typeface="Lato"/>
                <a:sym typeface="Lato"/>
              </a:rPr>
              <a:t>class </a:t>
            </a:r>
            <a:r>
              <a:rPr b="1" lang="en-CA" sz="1700">
                <a:latin typeface="Lato"/>
                <a:ea typeface="Lato"/>
                <a:cs typeface="Lato"/>
                <a:sym typeface="Lato"/>
              </a:rPr>
              <a:t>Ordered_LinkedList</a:t>
            </a:r>
            <a:r>
              <a:rPr lang="en-CA" sz="1700">
                <a:latin typeface="Lato"/>
                <a:ea typeface="Lato"/>
                <a:cs typeface="Lato"/>
                <a:sym typeface="Lato"/>
              </a:rPr>
              <a:t> :  public </a:t>
            </a:r>
            <a:r>
              <a:rPr b="1" lang="en-CA" sz="1700">
                <a:latin typeface="Lato"/>
                <a:ea typeface="Lato"/>
                <a:cs typeface="Lato"/>
                <a:sym typeface="Lato"/>
              </a:rPr>
              <a:t>LinkedList </a:t>
            </a:r>
            <a:endParaRPr b="1" sz="1700">
              <a:latin typeface="Lato"/>
              <a:ea typeface="Lato"/>
              <a:cs typeface="Lato"/>
              <a:sym typeface="Lato"/>
            </a:endParaRPr>
          </a:p>
          <a:p>
            <a:pPr indent="0" lvl="0" marL="0" rtl="0" algn="l">
              <a:lnSpc>
                <a:spcPct val="115000"/>
              </a:lnSpc>
              <a:spcBef>
                <a:spcPts val="0"/>
              </a:spcBef>
              <a:spcAft>
                <a:spcPts val="0"/>
              </a:spcAft>
              <a:buNone/>
            </a:pPr>
            <a:r>
              <a:rPr lang="en-CA" sz="1700">
                <a:latin typeface="Lato"/>
                <a:ea typeface="Lato"/>
                <a:cs typeface="Lato"/>
                <a:sym typeface="Lato"/>
              </a:rPr>
              <a:t>{</a:t>
            </a:r>
            <a:endParaRPr sz="1700">
              <a:latin typeface="Lato"/>
              <a:ea typeface="Lato"/>
              <a:cs typeface="Lato"/>
              <a:sym typeface="Lato"/>
            </a:endParaRPr>
          </a:p>
          <a:p>
            <a:pPr indent="457200" lvl="0" marL="0" rtl="0" algn="l">
              <a:lnSpc>
                <a:spcPct val="115000"/>
              </a:lnSpc>
              <a:spcBef>
                <a:spcPts val="0"/>
              </a:spcBef>
              <a:spcAft>
                <a:spcPts val="0"/>
              </a:spcAft>
              <a:buNone/>
            </a:pPr>
            <a:r>
              <a:rPr lang="en-CA" sz="1700">
                <a:latin typeface="Lato"/>
                <a:ea typeface="Lato"/>
                <a:cs typeface="Lato"/>
                <a:sym typeface="Lato"/>
              </a:rPr>
              <a:t>void insert (int v); </a:t>
            </a:r>
            <a:endParaRPr sz="1700">
              <a:solidFill>
                <a:srgbClr val="008000"/>
              </a:solidFill>
              <a:latin typeface="Lato"/>
              <a:ea typeface="Lato"/>
              <a:cs typeface="Lato"/>
              <a:sym typeface="Lato"/>
            </a:endParaRPr>
          </a:p>
          <a:p>
            <a:pPr indent="0" lvl="0" marL="0" rtl="0" algn="l">
              <a:lnSpc>
                <a:spcPct val="115000"/>
              </a:lnSpc>
              <a:spcBef>
                <a:spcPts val="0"/>
              </a:spcBef>
              <a:spcAft>
                <a:spcPts val="0"/>
              </a:spcAft>
              <a:buNone/>
            </a:pPr>
            <a:r>
              <a:rPr lang="en-CA" sz="1700">
                <a:latin typeface="Lato"/>
                <a:ea typeface="Lato"/>
                <a:cs typeface="Lato"/>
                <a:sym typeface="Lato"/>
              </a:rPr>
              <a:t>}</a:t>
            </a:r>
            <a:endParaRPr sz="1600">
              <a:latin typeface="Lato"/>
              <a:ea typeface="Lato"/>
              <a:cs typeface="Lato"/>
              <a:sym typeface="Lato"/>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sp>
        <p:nvSpPr>
          <p:cNvPr id="2732" name="Google Shape;2732;p2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FF0000"/>
                </a:solidFill>
              </a:rPr>
              <a:t>Note!</a:t>
            </a:r>
            <a:r>
              <a:rPr lang="en-CA">
                <a:solidFill>
                  <a:srgbClr val="000000"/>
                </a:solidFill>
                <a:highlight>
                  <a:schemeClr val="accent4"/>
                </a:highlight>
              </a:rPr>
              <a:t> </a:t>
            </a:r>
            <a:r>
              <a:rPr lang="en-CA" sz="2811">
                <a:solidFill>
                  <a:srgbClr val="000000"/>
                </a:solidFill>
                <a:highlight>
                  <a:schemeClr val="accent4"/>
                </a:highlight>
              </a:rPr>
              <a:t>A Manager is an Employee, but an Employee is not a Manager. </a:t>
            </a:r>
            <a:endParaRPr sz="2811">
              <a:solidFill>
                <a:srgbClr val="000000"/>
              </a:solidFill>
              <a:highlight>
                <a:schemeClr val="accent4"/>
              </a:highlight>
            </a:endParaRPr>
          </a:p>
          <a:p>
            <a:pPr indent="0" lvl="0" marL="0" rtl="0" algn="l">
              <a:spcBef>
                <a:spcPts val="0"/>
              </a:spcBef>
              <a:spcAft>
                <a:spcPts val="0"/>
              </a:spcAft>
              <a:buNone/>
            </a:pPr>
            <a:r>
              <a:t/>
            </a:r>
            <a:endParaRPr/>
          </a:p>
        </p:txBody>
      </p:sp>
      <p:sp>
        <p:nvSpPr>
          <p:cNvPr id="2733" name="Google Shape;2733;p235"/>
          <p:cNvSpPr txBox="1"/>
          <p:nvPr>
            <p:ph idx="1" type="body"/>
          </p:nvPr>
        </p:nvSpPr>
        <p:spPr>
          <a:xfrm>
            <a:off x="805950" y="1814275"/>
            <a:ext cx="4971600" cy="22254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CA" sz="2300">
                <a:solidFill>
                  <a:srgbClr val="000000"/>
                </a:solidFill>
              </a:rPr>
              <a:t>void g (Manager m1, Employee e1)</a:t>
            </a:r>
            <a:endParaRPr sz="2300">
              <a:solidFill>
                <a:srgbClr val="000000"/>
              </a:solidFill>
            </a:endParaRPr>
          </a:p>
          <a:p>
            <a:pPr indent="0" lvl="0" marL="0" rtl="0" algn="l">
              <a:spcBef>
                <a:spcPts val="0"/>
              </a:spcBef>
              <a:spcAft>
                <a:spcPts val="0"/>
              </a:spcAft>
              <a:buNone/>
            </a:pPr>
            <a:r>
              <a:rPr lang="en-CA" sz="2300">
                <a:solidFill>
                  <a:srgbClr val="000000"/>
                </a:solidFill>
              </a:rPr>
              <a:t>{</a:t>
            </a:r>
            <a:endParaRPr sz="2300">
              <a:solidFill>
                <a:srgbClr val="000000"/>
              </a:solidFill>
            </a:endParaRPr>
          </a:p>
          <a:p>
            <a:pPr indent="457200" lvl="0" marL="0" rtl="0" algn="l">
              <a:spcBef>
                <a:spcPts val="0"/>
              </a:spcBef>
              <a:spcAft>
                <a:spcPts val="0"/>
              </a:spcAft>
              <a:buNone/>
            </a:pPr>
            <a:r>
              <a:rPr lang="en-CA" sz="2300">
                <a:solidFill>
                  <a:srgbClr val="000000"/>
                </a:solidFill>
              </a:rPr>
              <a:t>Employee *Emp = &amp;m1; </a:t>
            </a:r>
            <a:r>
              <a:rPr lang="en-CA" sz="2300">
                <a:solidFill>
                  <a:srgbClr val="008000"/>
                </a:solidFill>
              </a:rPr>
              <a:t>// OK</a:t>
            </a:r>
            <a:endParaRPr sz="2300">
              <a:solidFill>
                <a:srgbClr val="008000"/>
              </a:solidFill>
            </a:endParaRPr>
          </a:p>
          <a:p>
            <a:pPr indent="457200" lvl="0" marL="0" rtl="0" algn="l">
              <a:spcBef>
                <a:spcPts val="0"/>
              </a:spcBef>
              <a:spcAft>
                <a:spcPts val="0"/>
              </a:spcAft>
              <a:buNone/>
            </a:pPr>
            <a:r>
              <a:rPr lang="en-CA" sz="2300">
                <a:solidFill>
                  <a:srgbClr val="000000"/>
                </a:solidFill>
              </a:rPr>
              <a:t>Manager *Man = &amp;e1; </a:t>
            </a:r>
            <a:r>
              <a:rPr lang="en-CA" sz="2300">
                <a:solidFill>
                  <a:srgbClr val="FF0000"/>
                </a:solidFill>
              </a:rPr>
              <a:t>// Not OK!</a:t>
            </a:r>
            <a:endParaRPr sz="2300">
              <a:solidFill>
                <a:srgbClr val="000000"/>
              </a:solidFill>
            </a:endParaRPr>
          </a:p>
          <a:p>
            <a:pPr indent="0" lvl="0" marL="0" rtl="0" algn="l">
              <a:spcBef>
                <a:spcPts val="0"/>
              </a:spcBef>
              <a:spcAft>
                <a:spcPts val="0"/>
              </a:spcAft>
              <a:buNone/>
            </a:pPr>
            <a:r>
              <a:rPr lang="en-CA" sz="2300">
                <a:solidFill>
                  <a:srgbClr val="000000"/>
                </a:solidFill>
              </a:rPr>
              <a:t>}</a:t>
            </a:r>
            <a:endParaRPr/>
          </a:p>
        </p:txBody>
      </p:sp>
      <p:sp>
        <p:nvSpPr>
          <p:cNvPr id="2734" name="Google Shape;2734;p235"/>
          <p:cNvSpPr txBox="1"/>
          <p:nvPr/>
        </p:nvSpPr>
        <p:spPr>
          <a:xfrm>
            <a:off x="6153400" y="3726525"/>
            <a:ext cx="2520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3900">
                <a:solidFill>
                  <a:srgbClr val="FF0000"/>
                </a:solidFill>
                <a:latin typeface="Lato"/>
                <a:ea typeface="Lato"/>
                <a:cs typeface="Lato"/>
                <a:sym typeface="Lato"/>
              </a:rPr>
              <a:t>WHY?</a:t>
            </a:r>
            <a:endParaRPr b="1" sz="3900">
              <a:solidFill>
                <a:srgbClr val="FF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2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Recall:</a:t>
            </a:r>
            <a:endParaRPr/>
          </a:p>
        </p:txBody>
      </p:sp>
      <p:sp>
        <p:nvSpPr>
          <p:cNvPr id="2740" name="Google Shape;2740;p236"/>
          <p:cNvSpPr txBox="1"/>
          <p:nvPr>
            <p:ph idx="1" type="body"/>
          </p:nvPr>
        </p:nvSpPr>
        <p:spPr>
          <a:xfrm>
            <a:off x="729450" y="1422825"/>
            <a:ext cx="4187100" cy="3321300"/>
          </a:xfrm>
          <a:prstGeom prst="rect">
            <a:avLst/>
          </a:prstGeom>
        </p:spPr>
        <p:txBody>
          <a:bodyPr anchorCtr="0" anchor="t" bIns="91425" lIns="91425" spcFirstLastPara="1" rIns="91425" wrap="square" tIns="91425">
            <a:normAutofit/>
          </a:bodyPr>
          <a:lstStyle/>
          <a:p>
            <a:pPr indent="-393700" lvl="0" marL="457200" rtl="0" algn="l">
              <a:spcBef>
                <a:spcPts val="2000"/>
              </a:spcBef>
              <a:spcAft>
                <a:spcPts val="0"/>
              </a:spcAft>
              <a:buClr>
                <a:srgbClr val="000000"/>
              </a:buClr>
              <a:buSzPts val="2600"/>
              <a:buChar char="●"/>
            </a:pPr>
            <a:r>
              <a:rPr lang="en-CA" sz="2600">
                <a:solidFill>
                  <a:srgbClr val="404040"/>
                </a:solidFill>
                <a:latin typeface="Arial"/>
                <a:ea typeface="Arial"/>
                <a:cs typeface="Arial"/>
                <a:sym typeface="Arial"/>
              </a:rPr>
              <a:t>A derived class is always</a:t>
            </a:r>
            <a:r>
              <a:rPr lang="en-CA" sz="2600">
                <a:solidFill>
                  <a:srgbClr val="D1002E"/>
                </a:solidFill>
                <a:latin typeface="Arial"/>
                <a:ea typeface="Arial"/>
                <a:cs typeface="Arial"/>
                <a:sym typeface="Arial"/>
              </a:rPr>
              <a:t> larger</a:t>
            </a:r>
            <a:r>
              <a:rPr lang="en-CA" sz="2600">
                <a:solidFill>
                  <a:srgbClr val="404040"/>
                </a:solidFill>
                <a:latin typeface="Arial"/>
                <a:ea typeface="Arial"/>
                <a:cs typeface="Arial"/>
                <a:sym typeface="Arial"/>
              </a:rPr>
              <a:t> than the base class</a:t>
            </a:r>
            <a:endParaRPr sz="2600">
              <a:solidFill>
                <a:srgbClr val="404040"/>
              </a:solidFill>
              <a:latin typeface="Arial"/>
              <a:ea typeface="Arial"/>
              <a:cs typeface="Arial"/>
              <a:sym typeface="Arial"/>
            </a:endParaRPr>
          </a:p>
          <a:p>
            <a:pPr indent="0" lvl="0" marL="457200" rtl="0" algn="l">
              <a:spcBef>
                <a:spcPts val="600"/>
              </a:spcBef>
              <a:spcAft>
                <a:spcPts val="0"/>
              </a:spcAft>
              <a:buNone/>
            </a:pPr>
            <a:r>
              <a:t/>
            </a:r>
            <a:endParaRPr/>
          </a:p>
        </p:txBody>
      </p:sp>
      <p:pic>
        <p:nvPicPr>
          <p:cNvPr id="2741" name="Google Shape;2741;p236"/>
          <p:cNvPicPr preferRelativeResize="0"/>
          <p:nvPr/>
        </p:nvPicPr>
        <p:blipFill>
          <a:blip r:embed="rId3">
            <a:alphaModFix/>
          </a:blip>
          <a:stretch>
            <a:fillRect/>
          </a:stretch>
        </p:blipFill>
        <p:spPr>
          <a:xfrm>
            <a:off x="6282750" y="1921850"/>
            <a:ext cx="2133600" cy="2095500"/>
          </a:xfrm>
          <a:prstGeom prst="rect">
            <a:avLst/>
          </a:prstGeom>
          <a:noFill/>
          <a:ln>
            <a:noFill/>
          </a:ln>
        </p:spPr>
      </p:pic>
      <p:sp>
        <p:nvSpPr>
          <p:cNvPr id="2742" name="Google Shape;2742;p236"/>
          <p:cNvSpPr txBox="1"/>
          <p:nvPr/>
        </p:nvSpPr>
        <p:spPr>
          <a:xfrm>
            <a:off x="5114250" y="2002350"/>
            <a:ext cx="970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500">
                <a:solidFill>
                  <a:schemeClr val="accent3"/>
                </a:solidFill>
                <a:latin typeface="Lato"/>
                <a:ea typeface="Lato"/>
                <a:cs typeface="Lato"/>
                <a:sym typeface="Lato"/>
              </a:rPr>
              <a:t>Base</a:t>
            </a:r>
            <a:endParaRPr b="1" sz="2500">
              <a:solidFill>
                <a:schemeClr val="accent3"/>
              </a:solidFill>
              <a:latin typeface="Lato"/>
              <a:ea typeface="Lato"/>
              <a:cs typeface="Lato"/>
              <a:sym typeface="Lato"/>
            </a:endParaRPr>
          </a:p>
        </p:txBody>
      </p:sp>
      <p:sp>
        <p:nvSpPr>
          <p:cNvPr id="2743" name="Google Shape;2743;p236"/>
          <p:cNvSpPr txBox="1"/>
          <p:nvPr/>
        </p:nvSpPr>
        <p:spPr>
          <a:xfrm>
            <a:off x="4926450" y="3243075"/>
            <a:ext cx="1346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500">
                <a:solidFill>
                  <a:schemeClr val="accent3"/>
                </a:solidFill>
                <a:latin typeface="Lato"/>
                <a:ea typeface="Lato"/>
                <a:cs typeface="Lato"/>
                <a:sym typeface="Lato"/>
              </a:rPr>
              <a:t>Derived</a:t>
            </a:r>
            <a:endParaRPr b="1" sz="2500">
              <a:solidFill>
                <a:schemeClr val="accent3"/>
              </a:solidFill>
              <a:latin typeface="Lato"/>
              <a:ea typeface="Lato"/>
              <a:cs typeface="Lato"/>
              <a:sym typeface="Lato"/>
            </a:endParaRPr>
          </a:p>
        </p:txBody>
      </p:sp>
      <p:sp>
        <p:nvSpPr>
          <p:cNvPr id="2744" name="Google Shape;2744;p236"/>
          <p:cNvSpPr txBox="1"/>
          <p:nvPr/>
        </p:nvSpPr>
        <p:spPr>
          <a:xfrm>
            <a:off x="4462350" y="776925"/>
            <a:ext cx="2035500" cy="554100"/>
          </a:xfrm>
          <a:prstGeom prst="rect">
            <a:avLst/>
          </a:prstGeom>
          <a:noFill/>
          <a:ln cap="flat" cmpd="sng" w="38100">
            <a:solidFill>
              <a:srgbClr val="D1002E"/>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rgbClr val="D1002E"/>
                </a:solidFill>
                <a:latin typeface="Lato"/>
                <a:ea typeface="Lato"/>
                <a:cs typeface="Lato"/>
                <a:sym typeface="Lato"/>
              </a:rPr>
              <a:t>More general</a:t>
            </a:r>
            <a:endParaRPr sz="2400">
              <a:solidFill>
                <a:srgbClr val="D1002E"/>
              </a:solidFill>
              <a:latin typeface="Lato"/>
              <a:ea typeface="Lato"/>
              <a:cs typeface="Lato"/>
              <a:sym typeface="Lato"/>
            </a:endParaRPr>
          </a:p>
        </p:txBody>
      </p:sp>
      <p:sp>
        <p:nvSpPr>
          <p:cNvPr id="2745" name="Google Shape;2745;p236"/>
          <p:cNvSpPr txBox="1"/>
          <p:nvPr/>
        </p:nvSpPr>
        <p:spPr>
          <a:xfrm>
            <a:off x="4462350" y="4305725"/>
            <a:ext cx="2133600" cy="554100"/>
          </a:xfrm>
          <a:prstGeom prst="rect">
            <a:avLst/>
          </a:prstGeom>
          <a:noFill/>
          <a:ln cap="flat" cmpd="sng" w="38100">
            <a:solidFill>
              <a:srgbClr val="D1002E"/>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rgbClr val="D1002E"/>
                </a:solidFill>
                <a:latin typeface="Lato"/>
                <a:ea typeface="Lato"/>
                <a:cs typeface="Lato"/>
                <a:sym typeface="Lato"/>
              </a:rPr>
              <a:t>More detailed</a:t>
            </a:r>
            <a:endParaRPr sz="2400">
              <a:solidFill>
                <a:srgbClr val="D1002E"/>
              </a:solidFill>
              <a:latin typeface="Lato"/>
              <a:ea typeface="Lato"/>
              <a:cs typeface="Lato"/>
              <a:sym typeface="Lato"/>
            </a:endParaRPr>
          </a:p>
        </p:txBody>
      </p:sp>
      <p:cxnSp>
        <p:nvCxnSpPr>
          <p:cNvPr id="2746" name="Google Shape;2746;p236"/>
          <p:cNvCxnSpPr>
            <a:endCxn id="2745" idx="1"/>
          </p:cNvCxnSpPr>
          <p:nvPr/>
        </p:nvCxnSpPr>
        <p:spPr>
          <a:xfrm>
            <a:off x="2920050" y="2420675"/>
            <a:ext cx="1542300" cy="2162100"/>
          </a:xfrm>
          <a:prstGeom prst="straightConnector1">
            <a:avLst/>
          </a:prstGeom>
          <a:noFill/>
          <a:ln cap="flat" cmpd="sng" w="28575">
            <a:solidFill>
              <a:srgbClr val="D1002E"/>
            </a:solidFill>
            <a:prstDash val="solid"/>
            <a:round/>
            <a:headEnd len="med" w="med" type="none"/>
            <a:tailEnd len="med" w="med" type="triangle"/>
          </a:ln>
        </p:spPr>
      </p:cxnSp>
      <p:cxnSp>
        <p:nvCxnSpPr>
          <p:cNvPr id="2747" name="Google Shape;2747;p236"/>
          <p:cNvCxnSpPr>
            <a:stCxn id="2745" idx="3"/>
            <a:endCxn id="2741" idx="2"/>
          </p:cNvCxnSpPr>
          <p:nvPr/>
        </p:nvCxnSpPr>
        <p:spPr>
          <a:xfrm flipH="1" rot="10800000">
            <a:off x="6595950" y="4017275"/>
            <a:ext cx="753600" cy="565500"/>
          </a:xfrm>
          <a:prstGeom prst="straightConnector1">
            <a:avLst/>
          </a:prstGeom>
          <a:noFill/>
          <a:ln cap="flat" cmpd="sng" w="28575">
            <a:solidFill>
              <a:srgbClr val="D1002E"/>
            </a:solidFill>
            <a:prstDash val="solid"/>
            <a:round/>
            <a:headEnd len="med" w="med" type="none"/>
            <a:tailEnd len="med" w="med" type="triangle"/>
          </a:ln>
        </p:spPr>
      </p:cxnSp>
      <p:cxnSp>
        <p:nvCxnSpPr>
          <p:cNvPr id="2748" name="Google Shape;2748;p236"/>
          <p:cNvCxnSpPr>
            <a:stCxn id="2744" idx="2"/>
            <a:endCxn id="2741" idx="0"/>
          </p:cNvCxnSpPr>
          <p:nvPr/>
        </p:nvCxnSpPr>
        <p:spPr>
          <a:xfrm>
            <a:off x="5480100" y="1331025"/>
            <a:ext cx="1869600" cy="590700"/>
          </a:xfrm>
          <a:prstGeom prst="straightConnector1">
            <a:avLst/>
          </a:prstGeom>
          <a:noFill/>
          <a:ln cap="flat" cmpd="sng" w="28575">
            <a:solidFill>
              <a:srgbClr val="D1002E"/>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237"/>
          <p:cNvSpPr/>
          <p:nvPr/>
        </p:nvSpPr>
        <p:spPr>
          <a:xfrm>
            <a:off x="1189950" y="1080350"/>
            <a:ext cx="7155600" cy="3366300"/>
          </a:xfrm>
          <a:prstGeom prst="ellipse">
            <a:avLst/>
          </a:prstGeom>
          <a:solidFill>
            <a:srgbClr val="28C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37"/>
          <p:cNvSpPr/>
          <p:nvPr/>
        </p:nvSpPr>
        <p:spPr>
          <a:xfrm>
            <a:off x="4341475" y="1860345"/>
            <a:ext cx="3460200" cy="180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37"/>
          <p:cNvSpPr txBox="1"/>
          <p:nvPr/>
        </p:nvSpPr>
        <p:spPr>
          <a:xfrm>
            <a:off x="2176400" y="1910225"/>
            <a:ext cx="1659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500">
                <a:latin typeface="Lato"/>
                <a:ea typeface="Lato"/>
                <a:cs typeface="Lato"/>
                <a:sym typeface="Lato"/>
              </a:rPr>
              <a:t>Employee</a:t>
            </a:r>
            <a:endParaRPr b="1" sz="2500">
              <a:latin typeface="Lato"/>
              <a:ea typeface="Lato"/>
              <a:cs typeface="Lato"/>
              <a:sym typeface="Lato"/>
            </a:endParaRPr>
          </a:p>
        </p:txBody>
      </p:sp>
      <p:sp>
        <p:nvSpPr>
          <p:cNvPr id="2756" name="Google Shape;2756;p237"/>
          <p:cNvSpPr txBox="1"/>
          <p:nvPr/>
        </p:nvSpPr>
        <p:spPr>
          <a:xfrm>
            <a:off x="4623175" y="2375775"/>
            <a:ext cx="1659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500">
                <a:latin typeface="Lato"/>
                <a:ea typeface="Lato"/>
                <a:cs typeface="Lato"/>
                <a:sym typeface="Lato"/>
              </a:rPr>
              <a:t>Manager</a:t>
            </a:r>
            <a:endParaRPr b="1" sz="2500">
              <a:latin typeface="Lato"/>
              <a:ea typeface="Lato"/>
              <a:cs typeface="Lato"/>
              <a:sym typeface="Lato"/>
            </a:endParaRPr>
          </a:p>
        </p:txBody>
      </p:sp>
      <p:sp>
        <p:nvSpPr>
          <p:cNvPr id="2757" name="Google Shape;2757;p237"/>
          <p:cNvSpPr txBox="1"/>
          <p:nvPr/>
        </p:nvSpPr>
        <p:spPr>
          <a:xfrm>
            <a:off x="1706675" y="2458225"/>
            <a:ext cx="25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Work for the company</a:t>
            </a:r>
            <a:endParaRPr>
              <a:latin typeface="Lato"/>
              <a:ea typeface="Lato"/>
              <a:cs typeface="Lato"/>
              <a:sym typeface="Lato"/>
            </a:endParaRPr>
          </a:p>
        </p:txBody>
      </p:sp>
      <p:sp>
        <p:nvSpPr>
          <p:cNvPr id="2758" name="Google Shape;2758;p237"/>
          <p:cNvSpPr txBox="1"/>
          <p:nvPr/>
        </p:nvSpPr>
        <p:spPr>
          <a:xfrm>
            <a:off x="6284825" y="2477425"/>
            <a:ext cx="20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Getting paid well</a:t>
            </a:r>
            <a:endParaRPr>
              <a:latin typeface="Lato"/>
              <a:ea typeface="Lato"/>
              <a:cs typeface="Lato"/>
              <a:sym typeface="Lato"/>
            </a:endParaRPr>
          </a:p>
        </p:txBody>
      </p:sp>
      <p:sp>
        <p:nvSpPr>
          <p:cNvPr id="2759" name="Google Shape;2759;p237"/>
          <p:cNvSpPr txBox="1"/>
          <p:nvPr/>
        </p:nvSpPr>
        <p:spPr>
          <a:xfrm>
            <a:off x="2384275" y="3258625"/>
            <a:ext cx="22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Having a seat in the office</a:t>
            </a:r>
            <a:endParaRPr>
              <a:latin typeface="Lato"/>
              <a:ea typeface="Lato"/>
              <a:cs typeface="Lato"/>
              <a:sym typeface="Lato"/>
            </a:endParaRPr>
          </a:p>
        </p:txBody>
      </p:sp>
      <p:sp>
        <p:nvSpPr>
          <p:cNvPr id="2760" name="Google Shape;2760;p237"/>
          <p:cNvSpPr txBox="1"/>
          <p:nvPr/>
        </p:nvSpPr>
        <p:spPr>
          <a:xfrm>
            <a:off x="5037125" y="2231825"/>
            <a:ext cx="25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Work for the company</a:t>
            </a:r>
            <a:endParaRPr>
              <a:latin typeface="Lato"/>
              <a:ea typeface="Lato"/>
              <a:cs typeface="Lato"/>
              <a:sym typeface="Lato"/>
            </a:endParaRPr>
          </a:p>
        </p:txBody>
      </p:sp>
      <p:sp>
        <p:nvSpPr>
          <p:cNvPr id="2761" name="Google Shape;2761;p237"/>
          <p:cNvSpPr txBox="1"/>
          <p:nvPr/>
        </p:nvSpPr>
        <p:spPr>
          <a:xfrm>
            <a:off x="4907075" y="2858425"/>
            <a:ext cx="281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Having a nice seat in the office</a:t>
            </a:r>
            <a:endParaRPr>
              <a:latin typeface="Lato"/>
              <a:ea typeface="Lato"/>
              <a:cs typeface="Lato"/>
              <a:sym typeface="Lato"/>
            </a:endParaRPr>
          </a:p>
        </p:txBody>
      </p:sp>
      <p:sp>
        <p:nvSpPr>
          <p:cNvPr id="2762" name="Google Shape;2762;p237"/>
          <p:cNvSpPr txBox="1"/>
          <p:nvPr/>
        </p:nvSpPr>
        <p:spPr>
          <a:xfrm>
            <a:off x="2677325" y="2858425"/>
            <a:ext cx="20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Getting paid</a:t>
            </a:r>
            <a:endParaRPr>
              <a:latin typeface="Lato"/>
              <a:ea typeface="Lato"/>
              <a:cs typeface="Lato"/>
              <a:sym typeface="Lato"/>
            </a:endParaRPr>
          </a:p>
        </p:txBody>
      </p:sp>
      <p:sp>
        <p:nvSpPr>
          <p:cNvPr id="2763" name="Google Shape;2763;p237"/>
          <p:cNvSpPr txBox="1"/>
          <p:nvPr/>
        </p:nvSpPr>
        <p:spPr>
          <a:xfrm>
            <a:off x="5201525" y="3201050"/>
            <a:ext cx="22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Can manage people</a:t>
            </a:r>
            <a:endParaRPr>
              <a:latin typeface="Lato"/>
              <a:ea typeface="Lato"/>
              <a:cs typeface="Lato"/>
              <a:sym typeface="Lato"/>
            </a:endParaRPr>
          </a:p>
        </p:txBody>
      </p:sp>
      <p:sp>
        <p:nvSpPr>
          <p:cNvPr id="2764" name="Google Shape;2764;p237"/>
          <p:cNvSpPr txBox="1"/>
          <p:nvPr/>
        </p:nvSpPr>
        <p:spPr>
          <a:xfrm>
            <a:off x="5037125" y="1944025"/>
            <a:ext cx="25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Have access to top secret</a:t>
            </a:r>
            <a:endParaRPr>
              <a:latin typeface="Lato"/>
              <a:ea typeface="Lato"/>
              <a:cs typeface="Lato"/>
              <a:sym typeface="Lato"/>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2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811">
                <a:solidFill>
                  <a:srgbClr val="000000"/>
                </a:solidFill>
              </a:rPr>
              <a:t>A Manager is an Employee, but an Employee is not a Manager. </a:t>
            </a:r>
            <a:endParaRPr/>
          </a:p>
        </p:txBody>
      </p:sp>
      <p:sp>
        <p:nvSpPr>
          <p:cNvPr id="2770" name="Google Shape;2770;p238"/>
          <p:cNvSpPr txBox="1"/>
          <p:nvPr>
            <p:ph idx="1" type="body"/>
          </p:nvPr>
        </p:nvSpPr>
        <p:spPr>
          <a:xfrm>
            <a:off x="291050" y="1892550"/>
            <a:ext cx="3623400" cy="2917200"/>
          </a:xfrm>
          <a:prstGeom prst="rect">
            <a:avLst/>
          </a:prstGeom>
        </p:spPr>
        <p:txBody>
          <a:bodyPr anchorCtr="0" anchor="t" bIns="91425" lIns="91425" spcFirstLastPara="1" rIns="91425" wrap="square" tIns="91425">
            <a:noAutofit/>
          </a:bodyPr>
          <a:lstStyle/>
          <a:p>
            <a:pPr indent="-387350" lvl="0" marL="457200" rtl="0" algn="l">
              <a:lnSpc>
                <a:spcPct val="95000"/>
              </a:lnSpc>
              <a:spcBef>
                <a:spcPts val="2000"/>
              </a:spcBef>
              <a:spcAft>
                <a:spcPts val="0"/>
              </a:spcAft>
              <a:buClr>
                <a:srgbClr val="404040"/>
              </a:buClr>
              <a:buSzPts val="2500"/>
              <a:buChar char="●"/>
            </a:pPr>
            <a:r>
              <a:rPr lang="en-CA" sz="2500">
                <a:solidFill>
                  <a:srgbClr val="404040"/>
                </a:solidFill>
              </a:rPr>
              <a:t>This can be very useful! </a:t>
            </a:r>
            <a:endParaRPr sz="2500">
              <a:solidFill>
                <a:srgbClr val="404040"/>
              </a:solidFill>
            </a:endParaRPr>
          </a:p>
          <a:p>
            <a:pPr indent="-387350" lvl="0" marL="457200" rtl="0" algn="l">
              <a:lnSpc>
                <a:spcPct val="95000"/>
              </a:lnSpc>
              <a:spcBef>
                <a:spcPts val="0"/>
              </a:spcBef>
              <a:spcAft>
                <a:spcPts val="0"/>
              </a:spcAft>
              <a:buClr>
                <a:srgbClr val="404040"/>
              </a:buClr>
              <a:buSzPts val="2500"/>
              <a:buChar char="●"/>
            </a:pPr>
            <a:r>
              <a:rPr lang="en-CA" sz="2500">
                <a:solidFill>
                  <a:srgbClr val="404040"/>
                </a:solidFill>
              </a:rPr>
              <a:t>For example, you can implement a linked list of Employees, and insert a manager – no problem at all</a:t>
            </a:r>
            <a:endParaRPr sz="2500">
              <a:solidFill>
                <a:srgbClr val="404040"/>
              </a:solidFill>
            </a:endParaRPr>
          </a:p>
          <a:p>
            <a:pPr indent="0" lvl="0" marL="0" rtl="0" algn="l">
              <a:lnSpc>
                <a:spcPct val="95000"/>
              </a:lnSpc>
              <a:spcBef>
                <a:spcPts val="600"/>
              </a:spcBef>
              <a:spcAft>
                <a:spcPts val="0"/>
              </a:spcAft>
              <a:buNone/>
            </a:pPr>
            <a:r>
              <a:t/>
            </a:r>
            <a:endParaRPr sz="2300">
              <a:solidFill>
                <a:srgbClr val="404040"/>
              </a:solidFill>
            </a:endParaRPr>
          </a:p>
          <a:p>
            <a:pPr indent="0" lvl="0" marL="0" rtl="0" algn="l">
              <a:lnSpc>
                <a:spcPct val="95000"/>
              </a:lnSpc>
              <a:spcBef>
                <a:spcPts val="0"/>
              </a:spcBef>
              <a:spcAft>
                <a:spcPts val="1200"/>
              </a:spcAft>
              <a:buNone/>
            </a:pPr>
            <a:r>
              <a:t/>
            </a:r>
            <a:endParaRPr sz="1700"/>
          </a:p>
        </p:txBody>
      </p:sp>
      <p:sp>
        <p:nvSpPr>
          <p:cNvPr id="2771" name="Google Shape;2771;p238"/>
          <p:cNvSpPr txBox="1"/>
          <p:nvPr/>
        </p:nvSpPr>
        <p:spPr>
          <a:xfrm>
            <a:off x="4071025" y="2020325"/>
            <a:ext cx="4916400" cy="2373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800"/>
              <a:t>void companyList(Manager m1, Employee e1)</a:t>
            </a:r>
            <a:endParaRPr sz="1800"/>
          </a:p>
          <a:p>
            <a:pPr indent="0" lvl="0" marL="0" rtl="0" algn="l">
              <a:lnSpc>
                <a:spcPct val="115000"/>
              </a:lnSpc>
              <a:spcBef>
                <a:spcPts val="0"/>
              </a:spcBef>
              <a:spcAft>
                <a:spcPts val="0"/>
              </a:spcAft>
              <a:buNone/>
            </a:pPr>
            <a:r>
              <a:rPr lang="en-CA" sz="1800"/>
              <a:t>{</a:t>
            </a:r>
            <a:endParaRPr sz="1800"/>
          </a:p>
          <a:p>
            <a:pPr indent="0" lvl="0" marL="0" rtl="0" algn="l">
              <a:lnSpc>
                <a:spcPct val="115000"/>
              </a:lnSpc>
              <a:spcBef>
                <a:spcPts val="0"/>
              </a:spcBef>
              <a:spcAft>
                <a:spcPts val="0"/>
              </a:spcAft>
              <a:buNone/>
            </a:pPr>
            <a:r>
              <a:rPr lang="en-CA" sz="1800"/>
              <a:t>  vector&lt;Employee&gt; vec;</a:t>
            </a:r>
            <a:endParaRPr sz="1800"/>
          </a:p>
          <a:p>
            <a:pPr indent="0" lvl="0" marL="0" rtl="0" algn="l">
              <a:lnSpc>
                <a:spcPct val="115000"/>
              </a:lnSpc>
              <a:spcBef>
                <a:spcPts val="0"/>
              </a:spcBef>
              <a:spcAft>
                <a:spcPts val="0"/>
              </a:spcAft>
              <a:buNone/>
            </a:pPr>
            <a:r>
              <a:rPr lang="en-CA" sz="1800"/>
              <a:t>  vec.push_back(e1);</a:t>
            </a:r>
            <a:endParaRPr sz="1800"/>
          </a:p>
          <a:p>
            <a:pPr indent="0" lvl="0" marL="0" rtl="0" algn="l">
              <a:lnSpc>
                <a:spcPct val="115000"/>
              </a:lnSpc>
              <a:spcBef>
                <a:spcPts val="0"/>
              </a:spcBef>
              <a:spcAft>
                <a:spcPts val="0"/>
              </a:spcAft>
              <a:buNone/>
            </a:pPr>
            <a:r>
              <a:rPr lang="en-CA" sz="1800"/>
              <a:t>  vec.push_back(m1);</a:t>
            </a:r>
            <a:endParaRPr sz="1800"/>
          </a:p>
          <a:p>
            <a:pPr indent="0" lvl="0" marL="0" rtl="0" algn="l">
              <a:lnSpc>
                <a:spcPct val="115000"/>
              </a:lnSpc>
              <a:spcBef>
                <a:spcPts val="0"/>
              </a:spcBef>
              <a:spcAft>
                <a:spcPts val="0"/>
              </a:spcAft>
              <a:buNone/>
            </a:pPr>
            <a:r>
              <a:rPr lang="en-CA" sz="1800"/>
              <a:t>  cout &lt;&lt; “Size: “ &lt;&lt; vec.size();</a:t>
            </a:r>
            <a:endParaRPr sz="1800"/>
          </a:p>
          <a:p>
            <a:pPr indent="0" lvl="0" marL="0" rtl="0" algn="l">
              <a:lnSpc>
                <a:spcPct val="115000"/>
              </a:lnSpc>
              <a:spcBef>
                <a:spcPts val="0"/>
              </a:spcBef>
              <a:spcAft>
                <a:spcPts val="0"/>
              </a:spcAft>
              <a:buNone/>
            </a:pPr>
            <a:r>
              <a:rPr lang="en-CA" sz="1800"/>
              <a:t>}</a:t>
            </a:r>
            <a:endParaRPr>
              <a:latin typeface="Lato"/>
              <a:ea typeface="Lato"/>
              <a:cs typeface="Lato"/>
              <a:sym typeface="Lato"/>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2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Data Protection</a:t>
            </a:r>
            <a:endParaRPr/>
          </a:p>
        </p:txBody>
      </p:sp>
      <p:sp>
        <p:nvSpPr>
          <p:cNvPr id="2777" name="Google Shape;2777;p239"/>
          <p:cNvSpPr txBox="1"/>
          <p:nvPr>
            <p:ph idx="1" type="body"/>
          </p:nvPr>
        </p:nvSpPr>
        <p:spPr>
          <a:xfrm>
            <a:off x="291050" y="1422825"/>
            <a:ext cx="5110800" cy="3415500"/>
          </a:xfrm>
          <a:prstGeom prst="rect">
            <a:avLst/>
          </a:prstGeom>
        </p:spPr>
        <p:txBody>
          <a:bodyPr anchorCtr="0" anchor="t" bIns="91425" lIns="91425" spcFirstLastPara="1" rIns="91425" wrap="square" tIns="91425">
            <a:noAutofit/>
          </a:bodyPr>
          <a:lstStyle/>
          <a:p>
            <a:pPr indent="-374650" lvl="0" marL="457200" rtl="0" algn="l">
              <a:spcBef>
                <a:spcPts val="2000"/>
              </a:spcBef>
              <a:spcAft>
                <a:spcPts val="0"/>
              </a:spcAft>
              <a:buClr>
                <a:srgbClr val="404040"/>
              </a:buClr>
              <a:buSzPts val="2300"/>
              <a:buFont typeface="Arial"/>
              <a:buChar char="●"/>
            </a:pPr>
            <a:r>
              <a:rPr lang="en-CA" sz="2300">
                <a:solidFill>
                  <a:srgbClr val="404040"/>
                </a:solidFill>
                <a:latin typeface="Arial"/>
                <a:ea typeface="Arial"/>
                <a:cs typeface="Arial"/>
                <a:sym typeface="Arial"/>
              </a:rPr>
              <a:t>Derived classes CANNOT access private members of base class</a:t>
            </a:r>
            <a:endParaRPr sz="2300">
              <a:solidFill>
                <a:srgbClr val="404040"/>
              </a:solidFill>
              <a:latin typeface="Arial"/>
              <a:ea typeface="Arial"/>
              <a:cs typeface="Arial"/>
              <a:sym typeface="Arial"/>
            </a:endParaRPr>
          </a:p>
          <a:p>
            <a:pPr indent="-374650" lvl="1" marL="914400" rtl="0" algn="l">
              <a:spcBef>
                <a:spcPts val="0"/>
              </a:spcBef>
              <a:spcAft>
                <a:spcPts val="0"/>
              </a:spcAft>
              <a:buClr>
                <a:srgbClr val="404040"/>
              </a:buClr>
              <a:buSzPts val="2300"/>
              <a:buFont typeface="Arial"/>
              <a:buChar char="○"/>
            </a:pPr>
            <a:r>
              <a:rPr lang="en-CA" sz="2300">
                <a:solidFill>
                  <a:srgbClr val="404040"/>
                </a:solidFill>
                <a:latin typeface="Arial"/>
                <a:ea typeface="Arial"/>
                <a:cs typeface="Arial"/>
                <a:sym typeface="Arial"/>
              </a:rPr>
              <a:t>But these private members are inherited! </a:t>
            </a:r>
            <a:endParaRPr sz="2300">
              <a:solidFill>
                <a:srgbClr val="404040"/>
              </a:solidFill>
              <a:latin typeface="Arial"/>
              <a:ea typeface="Arial"/>
              <a:cs typeface="Arial"/>
              <a:sym typeface="Arial"/>
            </a:endParaRPr>
          </a:p>
          <a:p>
            <a:pPr indent="-374650" lvl="1" marL="914400" rtl="0" algn="l">
              <a:spcBef>
                <a:spcPts val="0"/>
              </a:spcBef>
              <a:spcAft>
                <a:spcPts val="0"/>
              </a:spcAft>
              <a:buClr>
                <a:srgbClr val="404040"/>
              </a:buClr>
              <a:buSzPts val="2300"/>
              <a:buFont typeface="Arial"/>
              <a:buChar char="○"/>
            </a:pPr>
            <a:r>
              <a:rPr lang="en-CA" sz="2300">
                <a:solidFill>
                  <a:srgbClr val="404040"/>
                </a:solidFill>
                <a:latin typeface="Arial"/>
                <a:ea typeface="Arial"/>
                <a:cs typeface="Arial"/>
                <a:sym typeface="Arial"/>
              </a:rPr>
              <a:t>i.e., in this example, when you instantiate an object of Derived class, there will be memory allocated for “a”</a:t>
            </a:r>
            <a:endParaRPr sz="2300">
              <a:solidFill>
                <a:srgbClr val="404040"/>
              </a:solidFill>
              <a:latin typeface="Arial"/>
              <a:ea typeface="Arial"/>
              <a:cs typeface="Arial"/>
              <a:sym typeface="Arial"/>
            </a:endParaRPr>
          </a:p>
          <a:p>
            <a:pPr indent="0" lvl="0" marL="0" rtl="0" algn="l">
              <a:spcBef>
                <a:spcPts val="0"/>
              </a:spcBef>
              <a:spcAft>
                <a:spcPts val="1200"/>
              </a:spcAft>
              <a:buNone/>
            </a:pPr>
            <a:r>
              <a:t/>
            </a:r>
            <a:endParaRPr sz="2300"/>
          </a:p>
        </p:txBody>
      </p:sp>
      <p:sp>
        <p:nvSpPr>
          <p:cNvPr id="2778" name="Google Shape;2778;p239"/>
          <p:cNvSpPr txBox="1"/>
          <p:nvPr/>
        </p:nvSpPr>
        <p:spPr>
          <a:xfrm>
            <a:off x="5793300" y="1174325"/>
            <a:ext cx="31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779" name="Google Shape;2779;p239"/>
          <p:cNvPicPr preferRelativeResize="0"/>
          <p:nvPr/>
        </p:nvPicPr>
        <p:blipFill>
          <a:blip r:embed="rId3">
            <a:alphaModFix/>
          </a:blip>
          <a:stretch>
            <a:fillRect/>
          </a:stretch>
        </p:blipFill>
        <p:spPr>
          <a:xfrm>
            <a:off x="5503250" y="1946125"/>
            <a:ext cx="3437349" cy="2284383"/>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2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Protected Members</a:t>
            </a:r>
            <a:endParaRPr/>
          </a:p>
        </p:txBody>
      </p:sp>
      <p:sp>
        <p:nvSpPr>
          <p:cNvPr id="2785" name="Google Shape;2785;p2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2000"/>
              </a:spcBef>
              <a:spcAft>
                <a:spcPts val="0"/>
              </a:spcAft>
              <a:buClr>
                <a:srgbClr val="404040"/>
              </a:buClr>
              <a:buSzPts val="2400"/>
              <a:buFont typeface="Arial"/>
              <a:buChar char="●"/>
            </a:pPr>
            <a:r>
              <a:rPr lang="en-CA" sz="2400">
                <a:solidFill>
                  <a:srgbClr val="404040"/>
                </a:solidFill>
                <a:latin typeface="Arial"/>
                <a:ea typeface="Arial"/>
                <a:cs typeface="Arial"/>
                <a:sym typeface="Arial"/>
              </a:rPr>
              <a:t>What if we want a member variable/function to be </a:t>
            </a:r>
            <a:r>
              <a:rPr lang="en-CA" sz="2400">
                <a:solidFill>
                  <a:schemeClr val="dk1"/>
                </a:solidFill>
                <a:latin typeface="Arial"/>
                <a:ea typeface="Arial"/>
                <a:cs typeface="Arial"/>
                <a:sym typeface="Arial"/>
              </a:rPr>
              <a:t>accessible to derived class</a:t>
            </a:r>
            <a:r>
              <a:rPr lang="en-CA" sz="2400">
                <a:solidFill>
                  <a:srgbClr val="404040"/>
                </a:solidFill>
                <a:latin typeface="Arial"/>
                <a:ea typeface="Arial"/>
                <a:cs typeface="Arial"/>
                <a:sym typeface="Arial"/>
              </a:rPr>
              <a:t>, but </a:t>
            </a:r>
            <a:r>
              <a:rPr lang="en-CA" sz="2400">
                <a:solidFill>
                  <a:schemeClr val="accent3"/>
                </a:solidFill>
                <a:latin typeface="Arial"/>
                <a:ea typeface="Arial"/>
                <a:cs typeface="Arial"/>
                <a:sym typeface="Arial"/>
              </a:rPr>
              <a:t>inaccessible to outside</a:t>
            </a:r>
            <a:r>
              <a:rPr lang="en-CA" sz="2400">
                <a:solidFill>
                  <a:srgbClr val="404040"/>
                </a:solidFill>
                <a:latin typeface="Arial"/>
                <a:ea typeface="Arial"/>
                <a:cs typeface="Arial"/>
                <a:sym typeface="Arial"/>
              </a:rPr>
              <a:t>?</a:t>
            </a:r>
            <a:endParaRPr sz="2400">
              <a:solidFill>
                <a:srgbClr val="404040"/>
              </a:solidFill>
              <a:latin typeface="Arial"/>
              <a:ea typeface="Arial"/>
              <a:cs typeface="Arial"/>
              <a:sym typeface="Arial"/>
            </a:endParaRPr>
          </a:p>
          <a:p>
            <a:pPr indent="-381000" lvl="0" marL="457200" rtl="0" algn="l">
              <a:spcBef>
                <a:spcPts val="0"/>
              </a:spcBef>
              <a:spcAft>
                <a:spcPts val="0"/>
              </a:spcAft>
              <a:buClr>
                <a:srgbClr val="404040"/>
              </a:buClr>
              <a:buSzPts val="2400"/>
              <a:buFont typeface="Arial"/>
              <a:buChar char="●"/>
            </a:pPr>
            <a:r>
              <a:rPr lang="en-CA" sz="2400">
                <a:solidFill>
                  <a:srgbClr val="404040"/>
                </a:solidFill>
                <a:latin typeface="Arial"/>
                <a:ea typeface="Arial"/>
                <a:cs typeface="Arial"/>
                <a:sym typeface="Arial"/>
              </a:rPr>
              <a:t>C++ provides another access specifier: </a:t>
            </a:r>
            <a:r>
              <a:rPr b="1" lang="en-CA" sz="2800">
                <a:solidFill>
                  <a:srgbClr val="404040"/>
                </a:solidFill>
                <a:latin typeface="Arial"/>
                <a:ea typeface="Arial"/>
                <a:cs typeface="Arial"/>
                <a:sym typeface="Arial"/>
              </a:rPr>
              <a:t>protected</a:t>
            </a:r>
            <a:r>
              <a:rPr lang="en-CA" sz="2400">
                <a:solidFill>
                  <a:srgbClr val="404040"/>
                </a:solidFill>
                <a:latin typeface="Arial"/>
                <a:ea typeface="Arial"/>
                <a:cs typeface="Arial"/>
                <a:sym typeface="Arial"/>
              </a:rPr>
              <a:t>, to replace </a:t>
            </a:r>
            <a:r>
              <a:rPr lang="en-CA" sz="2400">
                <a:solidFill>
                  <a:srgbClr val="404040"/>
                </a:solidFill>
                <a:latin typeface="Arial"/>
                <a:ea typeface="Arial"/>
                <a:cs typeface="Arial"/>
                <a:sym typeface="Arial"/>
              </a:rPr>
              <a:t>private</a:t>
            </a:r>
            <a:r>
              <a:rPr lang="en-CA" sz="2400">
                <a:solidFill>
                  <a:srgbClr val="404040"/>
                </a:solidFill>
                <a:latin typeface="Arial"/>
                <a:ea typeface="Arial"/>
                <a:cs typeface="Arial"/>
                <a:sym typeface="Arial"/>
              </a:rPr>
              <a:t> </a:t>
            </a:r>
            <a:endParaRPr sz="2400">
              <a:solidFill>
                <a:srgbClr val="40404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2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Protected Member</a:t>
            </a:r>
            <a:endParaRPr/>
          </a:p>
        </p:txBody>
      </p:sp>
      <p:pic>
        <p:nvPicPr>
          <p:cNvPr id="2791" name="Google Shape;2791;p241"/>
          <p:cNvPicPr preferRelativeResize="0"/>
          <p:nvPr/>
        </p:nvPicPr>
        <p:blipFill>
          <a:blip r:embed="rId3">
            <a:alphaModFix/>
          </a:blip>
          <a:stretch>
            <a:fillRect/>
          </a:stretch>
        </p:blipFill>
        <p:spPr>
          <a:xfrm>
            <a:off x="2824300" y="1454188"/>
            <a:ext cx="4080974" cy="2016700"/>
          </a:xfrm>
          <a:prstGeom prst="rect">
            <a:avLst/>
          </a:prstGeom>
          <a:noFill/>
          <a:ln cap="flat" cmpd="sng" w="38100">
            <a:solidFill>
              <a:schemeClr val="dk2"/>
            </a:solidFill>
            <a:prstDash val="solid"/>
            <a:round/>
            <a:headEnd len="sm" w="sm" type="none"/>
            <a:tailEnd len="sm" w="sm" type="none"/>
          </a:ln>
        </p:spPr>
      </p:pic>
      <p:pic>
        <p:nvPicPr>
          <p:cNvPr id="2792" name="Google Shape;2792;p241"/>
          <p:cNvPicPr preferRelativeResize="0"/>
          <p:nvPr/>
        </p:nvPicPr>
        <p:blipFill>
          <a:blip r:embed="rId4">
            <a:alphaModFix/>
          </a:blip>
          <a:stretch>
            <a:fillRect/>
          </a:stretch>
        </p:blipFill>
        <p:spPr>
          <a:xfrm>
            <a:off x="2114800" y="3736500"/>
            <a:ext cx="5499976" cy="118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35"/>
          <p:cNvPicPr preferRelativeResize="0"/>
          <p:nvPr/>
        </p:nvPicPr>
        <p:blipFill>
          <a:blip r:embed="rId3">
            <a:alphaModFix/>
          </a:blip>
          <a:stretch>
            <a:fillRect/>
          </a:stretch>
        </p:blipFill>
        <p:spPr>
          <a:xfrm>
            <a:off x="727650" y="3106813"/>
            <a:ext cx="4813599" cy="1159594"/>
          </a:xfrm>
          <a:prstGeom prst="rect">
            <a:avLst/>
          </a:prstGeom>
          <a:noFill/>
          <a:ln>
            <a:noFill/>
          </a:ln>
        </p:spPr>
      </p:pic>
      <p:pic>
        <p:nvPicPr>
          <p:cNvPr id="380" name="Google Shape;380;p35"/>
          <p:cNvPicPr preferRelativeResize="0"/>
          <p:nvPr/>
        </p:nvPicPr>
        <p:blipFill>
          <a:blip r:embed="rId4">
            <a:alphaModFix/>
          </a:blip>
          <a:stretch>
            <a:fillRect/>
          </a:stretch>
        </p:blipFill>
        <p:spPr>
          <a:xfrm>
            <a:off x="727650" y="3095400"/>
            <a:ext cx="4813610" cy="1182425"/>
          </a:xfrm>
          <a:prstGeom prst="rect">
            <a:avLst/>
          </a:prstGeom>
          <a:noFill/>
          <a:ln>
            <a:noFill/>
          </a:ln>
        </p:spPr>
      </p:pic>
      <p:sp>
        <p:nvSpPr>
          <p:cNvPr id="381" name="Google Shape;38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Passing Arguments (Pass by Value)</a:t>
            </a:r>
            <a:endParaRPr/>
          </a:p>
        </p:txBody>
      </p:sp>
      <p:pic>
        <p:nvPicPr>
          <p:cNvPr id="382" name="Google Shape;382;p35"/>
          <p:cNvPicPr preferRelativeResize="0"/>
          <p:nvPr/>
        </p:nvPicPr>
        <p:blipFill rotWithShape="1">
          <a:blip r:embed="rId5">
            <a:alphaModFix/>
          </a:blip>
          <a:srcRect b="59128" l="0" r="0" t="3350"/>
          <a:stretch/>
        </p:blipFill>
        <p:spPr>
          <a:xfrm>
            <a:off x="727650" y="1422825"/>
            <a:ext cx="6211301" cy="1683999"/>
          </a:xfrm>
          <a:prstGeom prst="rect">
            <a:avLst/>
          </a:prstGeom>
          <a:noFill/>
          <a:ln>
            <a:noFill/>
          </a:ln>
        </p:spPr>
      </p:pic>
      <p:grpSp>
        <p:nvGrpSpPr>
          <p:cNvPr id="383" name="Google Shape;383;p35"/>
          <p:cNvGrpSpPr/>
          <p:nvPr/>
        </p:nvGrpSpPr>
        <p:grpSpPr>
          <a:xfrm>
            <a:off x="5590353" y="3541506"/>
            <a:ext cx="349492" cy="323292"/>
            <a:chOff x="8543059" y="1821600"/>
            <a:chExt cx="360041" cy="348000"/>
          </a:xfrm>
        </p:grpSpPr>
        <p:sp>
          <p:nvSpPr>
            <p:cNvPr id="384" name="Google Shape;384;p35"/>
            <p:cNvSpPr/>
            <p:nvPr/>
          </p:nvSpPr>
          <p:spPr>
            <a:xfrm>
              <a:off x="8543059" y="1919914"/>
              <a:ext cx="300900" cy="154500"/>
            </a:xfrm>
            <a:prstGeom prst="foldedCorner">
              <a:avLst>
                <a:gd fmla="val 44797" name="adj"/>
              </a:avLst>
            </a:prstGeom>
            <a:solidFill>
              <a:srgbClr val="F6B26B"/>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385" name="Google Shape;385;p35"/>
            <p:cNvSpPr txBox="1"/>
            <p:nvPr/>
          </p:nvSpPr>
          <p:spPr>
            <a:xfrm>
              <a:off x="8553600" y="1821600"/>
              <a:ext cx="349500" cy="3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CA" sz="900">
                  <a:latin typeface="Lato"/>
                  <a:ea typeface="Lato"/>
                  <a:cs typeface="Lato"/>
                  <a:sym typeface="Lato"/>
                </a:rPr>
                <a:t>a</a:t>
              </a:r>
              <a:endParaRPr b="1" i="1" sz="900">
                <a:latin typeface="Lato"/>
                <a:ea typeface="Lato"/>
                <a:cs typeface="Lato"/>
                <a:sym typeface="Lato"/>
              </a:endParaRPr>
            </a:p>
          </p:txBody>
        </p:sp>
      </p:grpSp>
      <p:grpSp>
        <p:nvGrpSpPr>
          <p:cNvPr id="386" name="Google Shape;386;p35"/>
          <p:cNvGrpSpPr/>
          <p:nvPr/>
        </p:nvGrpSpPr>
        <p:grpSpPr>
          <a:xfrm>
            <a:off x="5541259" y="3337013"/>
            <a:ext cx="915291" cy="323100"/>
            <a:chOff x="8518768" y="1821600"/>
            <a:chExt cx="496200" cy="323100"/>
          </a:xfrm>
        </p:grpSpPr>
        <p:sp>
          <p:nvSpPr>
            <p:cNvPr id="387" name="Google Shape;387;p35"/>
            <p:cNvSpPr/>
            <p:nvPr/>
          </p:nvSpPr>
          <p:spPr>
            <a:xfrm>
              <a:off x="8543059" y="1919914"/>
              <a:ext cx="300900" cy="154500"/>
            </a:xfrm>
            <a:prstGeom prst="foldedCorner">
              <a:avLst>
                <a:gd fmla="val 44797" name="adj"/>
              </a:avLst>
            </a:prstGeom>
            <a:solidFill>
              <a:srgbClr val="F6B26B"/>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388" name="Google Shape;388;p35"/>
            <p:cNvSpPr txBox="1"/>
            <p:nvPr/>
          </p:nvSpPr>
          <p:spPr>
            <a:xfrm>
              <a:off x="8518768" y="1821600"/>
              <a:ext cx="49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CA" sz="900">
                  <a:latin typeface="Lato"/>
                  <a:ea typeface="Lato"/>
                  <a:cs typeface="Lato"/>
                  <a:sym typeface="Lato"/>
                </a:rPr>
                <a:t>foo (int)</a:t>
              </a:r>
              <a:endParaRPr b="1" i="1" sz="900">
                <a:latin typeface="Lato"/>
                <a:ea typeface="Lato"/>
                <a:cs typeface="Lato"/>
                <a:sym typeface="Lato"/>
              </a:endParaRPr>
            </a:p>
          </p:txBody>
        </p:sp>
      </p:grpSp>
      <p:sp>
        <p:nvSpPr>
          <p:cNvPr id="389" name="Google Shape;389;p35"/>
          <p:cNvSpPr/>
          <p:nvPr/>
        </p:nvSpPr>
        <p:spPr>
          <a:xfrm>
            <a:off x="4758625" y="3424350"/>
            <a:ext cx="746400" cy="353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7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2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Test your knowledge:</a:t>
            </a:r>
            <a:endParaRPr/>
          </a:p>
        </p:txBody>
      </p:sp>
      <p:sp>
        <p:nvSpPr>
          <p:cNvPr id="2798" name="Google Shape;2798;p242"/>
          <p:cNvSpPr txBox="1"/>
          <p:nvPr/>
        </p:nvSpPr>
        <p:spPr>
          <a:xfrm>
            <a:off x="1041600" y="1581525"/>
            <a:ext cx="7907100" cy="310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0"/>
              </a:spcAft>
              <a:buNone/>
            </a:pPr>
            <a:r>
              <a:rPr lang="en-CA" sz="2200">
                <a:solidFill>
                  <a:srgbClr val="404040"/>
                </a:solidFill>
              </a:rPr>
              <a:t>Derived class inherits all member variables from base class</a:t>
            </a:r>
            <a:endParaRPr sz="2200">
              <a:solidFill>
                <a:srgbClr val="404040"/>
              </a:solidFill>
            </a:endParaRPr>
          </a:p>
          <a:p>
            <a:pPr indent="0" lvl="0" marL="0" rtl="0" algn="l">
              <a:lnSpc>
                <a:spcPct val="115000"/>
              </a:lnSpc>
              <a:spcBef>
                <a:spcPts val="2000"/>
              </a:spcBef>
              <a:spcAft>
                <a:spcPts val="0"/>
              </a:spcAft>
              <a:buNone/>
            </a:pPr>
            <a:r>
              <a:rPr lang="en-CA" sz="2200">
                <a:solidFill>
                  <a:srgbClr val="404040"/>
                </a:solidFill>
              </a:rPr>
              <a:t>Derived class can access private members of base class</a:t>
            </a:r>
            <a:endParaRPr sz="2200">
              <a:solidFill>
                <a:srgbClr val="404040"/>
              </a:solidFill>
            </a:endParaRPr>
          </a:p>
          <a:p>
            <a:pPr indent="0" lvl="0" marL="0" rtl="0" algn="l">
              <a:lnSpc>
                <a:spcPct val="115000"/>
              </a:lnSpc>
              <a:spcBef>
                <a:spcPts val="2000"/>
              </a:spcBef>
              <a:spcAft>
                <a:spcPts val="0"/>
              </a:spcAft>
              <a:buNone/>
            </a:pPr>
            <a:r>
              <a:rPr lang="en-CA" sz="2200">
                <a:solidFill>
                  <a:srgbClr val="404040"/>
                </a:solidFill>
              </a:rPr>
              <a:t>Derived class can access protected members of base class</a:t>
            </a:r>
            <a:endParaRPr sz="2200">
              <a:solidFill>
                <a:srgbClr val="404040"/>
              </a:solidFill>
            </a:endParaRPr>
          </a:p>
          <a:p>
            <a:pPr indent="0" lvl="0" marL="0" rtl="0" algn="l">
              <a:lnSpc>
                <a:spcPct val="115000"/>
              </a:lnSpc>
              <a:spcBef>
                <a:spcPts val="2000"/>
              </a:spcBef>
              <a:spcAft>
                <a:spcPts val="0"/>
              </a:spcAft>
              <a:buNone/>
            </a:pPr>
            <a:r>
              <a:rPr lang="en-CA" sz="2200">
                <a:solidFill>
                  <a:srgbClr val="404040"/>
                </a:solidFill>
              </a:rPr>
              <a:t>Derived class can add member vars and functions</a:t>
            </a:r>
            <a:endParaRPr sz="2200">
              <a:solidFill>
                <a:srgbClr val="404040"/>
              </a:solidFill>
            </a:endParaRPr>
          </a:p>
          <a:p>
            <a:pPr indent="0" lvl="0" marL="0" rtl="0" algn="l">
              <a:lnSpc>
                <a:spcPct val="115000"/>
              </a:lnSpc>
              <a:spcBef>
                <a:spcPts val="2000"/>
              </a:spcBef>
              <a:spcAft>
                <a:spcPts val="0"/>
              </a:spcAft>
              <a:buNone/>
            </a:pPr>
            <a:r>
              <a:rPr lang="en-CA" sz="2200">
                <a:solidFill>
                  <a:srgbClr val="404040"/>
                </a:solidFill>
              </a:rPr>
              <a:t>Derived class can remove member vars and functions</a:t>
            </a:r>
            <a:endParaRPr sz="2200">
              <a:solidFill>
                <a:srgbClr val="404040"/>
              </a:solidFill>
            </a:endParaRPr>
          </a:p>
        </p:txBody>
      </p:sp>
      <p:pic>
        <p:nvPicPr>
          <p:cNvPr id="2799" name="Google Shape;2799;p242"/>
          <p:cNvPicPr preferRelativeResize="0"/>
          <p:nvPr/>
        </p:nvPicPr>
        <p:blipFill rotWithShape="1">
          <a:blip r:embed="rId3">
            <a:alphaModFix/>
          </a:blip>
          <a:srcRect b="18421" l="7167" r="53471" t="14710"/>
          <a:stretch/>
        </p:blipFill>
        <p:spPr>
          <a:xfrm>
            <a:off x="420625" y="1515463"/>
            <a:ext cx="620969" cy="657500"/>
          </a:xfrm>
          <a:prstGeom prst="rect">
            <a:avLst/>
          </a:prstGeom>
          <a:noFill/>
          <a:ln>
            <a:noFill/>
          </a:ln>
        </p:spPr>
      </p:pic>
      <p:pic>
        <p:nvPicPr>
          <p:cNvPr id="2800" name="Google Shape;2800;p242"/>
          <p:cNvPicPr preferRelativeResize="0"/>
          <p:nvPr/>
        </p:nvPicPr>
        <p:blipFill rotWithShape="1">
          <a:blip r:embed="rId3">
            <a:alphaModFix/>
          </a:blip>
          <a:srcRect b="18417" l="53473" r="7167" t="19570"/>
          <a:stretch/>
        </p:blipFill>
        <p:spPr>
          <a:xfrm>
            <a:off x="420625" y="2172970"/>
            <a:ext cx="620975" cy="609753"/>
          </a:xfrm>
          <a:prstGeom prst="rect">
            <a:avLst/>
          </a:prstGeom>
          <a:noFill/>
          <a:ln>
            <a:noFill/>
          </a:ln>
        </p:spPr>
      </p:pic>
      <p:pic>
        <p:nvPicPr>
          <p:cNvPr id="2801" name="Google Shape;2801;p242"/>
          <p:cNvPicPr preferRelativeResize="0"/>
          <p:nvPr/>
        </p:nvPicPr>
        <p:blipFill rotWithShape="1">
          <a:blip r:embed="rId3">
            <a:alphaModFix/>
          </a:blip>
          <a:srcRect b="18421" l="7167" r="53471" t="14710"/>
          <a:stretch/>
        </p:blipFill>
        <p:spPr>
          <a:xfrm>
            <a:off x="420625" y="2806313"/>
            <a:ext cx="620969" cy="657500"/>
          </a:xfrm>
          <a:prstGeom prst="rect">
            <a:avLst/>
          </a:prstGeom>
          <a:noFill/>
          <a:ln>
            <a:noFill/>
          </a:ln>
        </p:spPr>
      </p:pic>
      <p:pic>
        <p:nvPicPr>
          <p:cNvPr id="2802" name="Google Shape;2802;p242"/>
          <p:cNvPicPr preferRelativeResize="0"/>
          <p:nvPr/>
        </p:nvPicPr>
        <p:blipFill rotWithShape="1">
          <a:blip r:embed="rId3">
            <a:alphaModFix/>
          </a:blip>
          <a:srcRect b="18421" l="7167" r="53471" t="14710"/>
          <a:stretch/>
        </p:blipFill>
        <p:spPr>
          <a:xfrm>
            <a:off x="420625" y="3487413"/>
            <a:ext cx="620969" cy="657500"/>
          </a:xfrm>
          <a:prstGeom prst="rect">
            <a:avLst/>
          </a:prstGeom>
          <a:noFill/>
          <a:ln>
            <a:noFill/>
          </a:ln>
        </p:spPr>
      </p:pic>
      <p:pic>
        <p:nvPicPr>
          <p:cNvPr id="2803" name="Google Shape;2803;p242"/>
          <p:cNvPicPr preferRelativeResize="0"/>
          <p:nvPr/>
        </p:nvPicPr>
        <p:blipFill rotWithShape="1">
          <a:blip r:embed="rId3">
            <a:alphaModFix/>
          </a:blip>
          <a:srcRect b="18417" l="53473" r="7167" t="19570"/>
          <a:stretch/>
        </p:blipFill>
        <p:spPr>
          <a:xfrm>
            <a:off x="420625" y="4168520"/>
            <a:ext cx="620975" cy="6097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2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Inheritance example: Accessing parent members</a:t>
            </a:r>
            <a:endParaRPr/>
          </a:p>
        </p:txBody>
      </p:sp>
      <p:pic>
        <p:nvPicPr>
          <p:cNvPr id="2809" name="Google Shape;2809;p243"/>
          <p:cNvPicPr preferRelativeResize="0"/>
          <p:nvPr/>
        </p:nvPicPr>
        <p:blipFill>
          <a:blip r:embed="rId3">
            <a:alphaModFix/>
          </a:blip>
          <a:stretch>
            <a:fillRect/>
          </a:stretch>
        </p:blipFill>
        <p:spPr>
          <a:xfrm>
            <a:off x="810025" y="1737125"/>
            <a:ext cx="3632926" cy="3257626"/>
          </a:xfrm>
          <a:prstGeom prst="rect">
            <a:avLst/>
          </a:prstGeom>
          <a:noFill/>
          <a:ln>
            <a:noFill/>
          </a:ln>
        </p:spPr>
      </p:pic>
      <p:pic>
        <p:nvPicPr>
          <p:cNvPr id="2810" name="Google Shape;2810;p243"/>
          <p:cNvPicPr preferRelativeResize="0"/>
          <p:nvPr/>
        </p:nvPicPr>
        <p:blipFill>
          <a:blip r:embed="rId4">
            <a:alphaModFix/>
          </a:blip>
          <a:stretch>
            <a:fillRect/>
          </a:stretch>
        </p:blipFill>
        <p:spPr>
          <a:xfrm>
            <a:off x="5237300" y="1737125"/>
            <a:ext cx="1761601" cy="142315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4" name="Shape 2814"/>
        <p:cNvGrpSpPr/>
        <p:nvPr/>
      </p:nvGrpSpPr>
      <p:grpSpPr>
        <a:xfrm>
          <a:off x="0" y="0"/>
          <a:ext cx="0" cy="0"/>
          <a:chOff x="0" y="0"/>
          <a:chExt cx="0" cy="0"/>
        </a:xfrm>
      </p:grpSpPr>
      <p:sp>
        <p:nvSpPr>
          <p:cNvPr id="2815" name="Google Shape;2815;p2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Constructor in inheritance </a:t>
            </a:r>
            <a:endParaRPr/>
          </a:p>
        </p:txBody>
      </p:sp>
      <p:sp>
        <p:nvSpPr>
          <p:cNvPr id="2816" name="Google Shape;2816;p2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Clr>
                <a:srgbClr val="000000"/>
              </a:buClr>
              <a:buSzPts val="2500"/>
              <a:buChar char="●"/>
            </a:pPr>
            <a:r>
              <a:rPr lang="en-CA" sz="2500">
                <a:solidFill>
                  <a:srgbClr val="000000"/>
                </a:solidFill>
              </a:rPr>
              <a:t>Customized constructors are </a:t>
            </a:r>
            <a:r>
              <a:rPr lang="en-CA" sz="2500">
                <a:solidFill>
                  <a:schemeClr val="dk1"/>
                </a:solidFill>
              </a:rPr>
              <a:t>NOT inherited</a:t>
            </a:r>
            <a:r>
              <a:rPr lang="en-CA" sz="2500">
                <a:solidFill>
                  <a:srgbClr val="000000"/>
                </a:solidFill>
              </a:rPr>
              <a:t> </a:t>
            </a:r>
            <a:endParaRPr sz="2500">
              <a:solidFill>
                <a:srgbClr val="000000"/>
              </a:solidFill>
            </a:endParaRPr>
          </a:p>
          <a:p>
            <a:pPr indent="-387350" lvl="0" marL="457200" rtl="0" algn="l">
              <a:spcBef>
                <a:spcPts val="0"/>
              </a:spcBef>
              <a:spcAft>
                <a:spcPts val="0"/>
              </a:spcAft>
              <a:buClr>
                <a:srgbClr val="000000"/>
              </a:buClr>
              <a:buSzPts val="2500"/>
              <a:buChar char="●"/>
            </a:pPr>
            <a:r>
              <a:rPr lang="en-CA" sz="2500">
                <a:solidFill>
                  <a:srgbClr val="000000"/>
                </a:solidFill>
              </a:rPr>
              <a:t>For example, “ Base::Base(int) “ won’t be invoked by “ Derived D1(3); ” if “ Derived::Derived(int) ” is not defined.</a:t>
            </a:r>
            <a:endParaRPr sz="2500">
              <a:solidFill>
                <a:srgbClr val="000000"/>
              </a:solidFill>
            </a:endParaRPr>
          </a:p>
          <a:p>
            <a:pPr indent="-387350" lvl="0" marL="457200" rtl="0" algn="l">
              <a:spcBef>
                <a:spcPts val="0"/>
              </a:spcBef>
              <a:spcAft>
                <a:spcPts val="0"/>
              </a:spcAft>
              <a:buClr>
                <a:srgbClr val="000000"/>
              </a:buClr>
              <a:buSzPts val="2500"/>
              <a:buChar char="●"/>
            </a:pPr>
            <a:r>
              <a:rPr lang="en-CA" sz="2500">
                <a:solidFill>
                  <a:srgbClr val="000000"/>
                </a:solidFill>
              </a:rPr>
              <a:t>If none of the base constructors (customized) is explicitly called, then the </a:t>
            </a:r>
            <a:r>
              <a:rPr lang="en-CA" sz="2500">
                <a:solidFill>
                  <a:schemeClr val="accent3"/>
                </a:solidFill>
              </a:rPr>
              <a:t>default base constructor would be used when initializing a derived class object</a:t>
            </a:r>
            <a:endParaRPr sz="2500">
              <a:solidFill>
                <a:schemeClr val="accent3"/>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0" name="Shape 2820"/>
        <p:cNvGrpSpPr/>
        <p:nvPr/>
      </p:nvGrpSpPr>
      <p:grpSpPr>
        <a:xfrm>
          <a:off x="0" y="0"/>
          <a:ext cx="0" cy="0"/>
          <a:chOff x="0" y="0"/>
          <a:chExt cx="0" cy="0"/>
        </a:xfrm>
      </p:grpSpPr>
      <p:sp>
        <p:nvSpPr>
          <p:cNvPr id="2821" name="Google Shape;2821;p2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What do we do we need a base customized/non-default constructor?</a:t>
            </a:r>
            <a:endParaRPr/>
          </a:p>
        </p:txBody>
      </p:sp>
      <p:sp>
        <p:nvSpPr>
          <p:cNvPr id="2822" name="Google Shape;2822;p245"/>
          <p:cNvSpPr txBox="1"/>
          <p:nvPr>
            <p:ph idx="1" type="body"/>
          </p:nvPr>
        </p:nvSpPr>
        <p:spPr>
          <a:xfrm>
            <a:off x="727650" y="1816250"/>
            <a:ext cx="7688700" cy="98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CA" sz="2400">
                <a:solidFill>
                  <a:srgbClr val="000000"/>
                </a:solidFill>
              </a:rPr>
              <a:t>You can explicitly call (non-default) base constructor using the following syntax:</a:t>
            </a:r>
            <a:endParaRPr sz="2400">
              <a:solidFill>
                <a:srgbClr val="000000"/>
              </a:solidFill>
            </a:endParaRPr>
          </a:p>
          <a:p>
            <a:pPr indent="0" lvl="0" marL="457200" rtl="0" algn="l">
              <a:spcBef>
                <a:spcPts val="1200"/>
              </a:spcBef>
              <a:spcAft>
                <a:spcPts val="0"/>
              </a:spcAft>
              <a:buNone/>
            </a:pPr>
            <a:r>
              <a:t/>
            </a:r>
            <a:endParaRPr sz="2400">
              <a:solidFill>
                <a:srgbClr val="000000"/>
              </a:solidFill>
              <a:latin typeface="Arial"/>
              <a:ea typeface="Arial"/>
              <a:cs typeface="Arial"/>
              <a:sym typeface="Arial"/>
            </a:endParaRPr>
          </a:p>
          <a:p>
            <a:pPr indent="0" lvl="0" marL="457200" rtl="0" algn="l">
              <a:spcBef>
                <a:spcPts val="0"/>
              </a:spcBef>
              <a:spcAft>
                <a:spcPts val="1200"/>
              </a:spcAft>
              <a:buNone/>
            </a:pPr>
            <a:r>
              <a:t/>
            </a:r>
            <a:endParaRPr sz="2400">
              <a:solidFill>
                <a:srgbClr val="000000"/>
              </a:solidFill>
            </a:endParaRPr>
          </a:p>
        </p:txBody>
      </p:sp>
      <p:sp>
        <p:nvSpPr>
          <p:cNvPr id="2823" name="Google Shape;2823;p245"/>
          <p:cNvSpPr txBox="1"/>
          <p:nvPr/>
        </p:nvSpPr>
        <p:spPr>
          <a:xfrm>
            <a:off x="1859100" y="3382000"/>
            <a:ext cx="5339100" cy="1557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CA" sz="2400"/>
              <a:t>Derived::</a:t>
            </a:r>
            <a:r>
              <a:rPr lang="en-CA" sz="2400">
                <a:solidFill>
                  <a:schemeClr val="dk1"/>
                </a:solidFill>
              </a:rPr>
              <a:t>Derived(..)</a:t>
            </a:r>
            <a:r>
              <a:rPr lang="en-CA" sz="2400"/>
              <a:t> </a:t>
            </a:r>
            <a:r>
              <a:rPr lang="en-CA" sz="2400">
                <a:solidFill>
                  <a:schemeClr val="accent3"/>
                </a:solidFill>
              </a:rPr>
              <a:t>: Base(..)</a:t>
            </a:r>
            <a:r>
              <a:rPr lang="en-CA" sz="2400"/>
              <a:t> { </a:t>
            </a:r>
            <a:endParaRPr sz="2400"/>
          </a:p>
          <a:p>
            <a:pPr indent="457200" lvl="0" marL="457200" rtl="0" algn="l">
              <a:lnSpc>
                <a:spcPct val="115000"/>
              </a:lnSpc>
              <a:spcBef>
                <a:spcPts val="600"/>
              </a:spcBef>
              <a:spcAft>
                <a:spcPts val="0"/>
              </a:spcAft>
              <a:buNone/>
            </a:pPr>
            <a:r>
              <a:rPr lang="en-CA" sz="2400"/>
              <a:t>… </a:t>
            </a:r>
            <a:endParaRPr sz="2400"/>
          </a:p>
          <a:p>
            <a:pPr indent="0" lvl="0" marL="0" rtl="0" algn="l">
              <a:lnSpc>
                <a:spcPct val="115000"/>
              </a:lnSpc>
              <a:spcBef>
                <a:spcPts val="600"/>
              </a:spcBef>
              <a:spcAft>
                <a:spcPts val="0"/>
              </a:spcAft>
              <a:buNone/>
            </a:pPr>
            <a:r>
              <a:rPr lang="en-CA" sz="2400"/>
              <a:t>}</a:t>
            </a:r>
            <a:endParaRPr>
              <a:latin typeface="Lato"/>
              <a:ea typeface="Lato"/>
              <a:cs typeface="Lato"/>
              <a:sym typeface="Lato"/>
            </a:endParaRPr>
          </a:p>
        </p:txBody>
      </p:sp>
      <p:sp>
        <p:nvSpPr>
          <p:cNvPr id="2824" name="Google Shape;2824;p245"/>
          <p:cNvSpPr txBox="1"/>
          <p:nvPr/>
        </p:nvSpPr>
        <p:spPr>
          <a:xfrm>
            <a:off x="559500" y="2981800"/>
            <a:ext cx="3757800" cy="400200"/>
          </a:xfrm>
          <a:prstGeom prst="rect">
            <a:avLst/>
          </a:prstGeom>
          <a:no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Customized c</a:t>
            </a:r>
            <a:r>
              <a:rPr lang="en-CA">
                <a:latin typeface="Lato"/>
                <a:ea typeface="Lato"/>
                <a:cs typeface="Lato"/>
                <a:sym typeface="Lato"/>
              </a:rPr>
              <a:t>onstructor of the derived class</a:t>
            </a:r>
            <a:endParaRPr>
              <a:latin typeface="Lato"/>
              <a:ea typeface="Lato"/>
              <a:cs typeface="Lato"/>
              <a:sym typeface="Lato"/>
            </a:endParaRPr>
          </a:p>
        </p:txBody>
      </p:sp>
      <p:sp>
        <p:nvSpPr>
          <p:cNvPr id="2825" name="Google Shape;2825;p245"/>
          <p:cNvSpPr txBox="1"/>
          <p:nvPr/>
        </p:nvSpPr>
        <p:spPr>
          <a:xfrm>
            <a:off x="4826700" y="2981800"/>
            <a:ext cx="3757800" cy="400200"/>
          </a:xfrm>
          <a:prstGeom prst="rect">
            <a:avLst/>
          </a:prstGeom>
          <a:noFill/>
          <a:ln cap="flat" cmpd="sng" w="3810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Customized constructor of the base class</a:t>
            </a:r>
            <a:endParaRPr>
              <a:latin typeface="Lato"/>
              <a:ea typeface="Lato"/>
              <a:cs typeface="Lato"/>
              <a:sym typeface="Lato"/>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9" name="Shape 2829"/>
        <p:cNvGrpSpPr/>
        <p:nvPr/>
      </p:nvGrpSpPr>
      <p:grpSpPr>
        <a:xfrm>
          <a:off x="0" y="0"/>
          <a:ext cx="0" cy="0"/>
          <a:chOff x="0" y="0"/>
          <a:chExt cx="0" cy="0"/>
        </a:xfrm>
      </p:grpSpPr>
      <p:sp>
        <p:nvSpPr>
          <p:cNvPr id="2830" name="Google Shape;2830;p2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Order of Constructor Invocations in Inheritance</a:t>
            </a:r>
            <a:endParaRPr/>
          </a:p>
        </p:txBody>
      </p:sp>
      <p:sp>
        <p:nvSpPr>
          <p:cNvPr id="2831" name="Google Shape;2831;p246"/>
          <p:cNvSpPr txBox="1"/>
          <p:nvPr>
            <p:ph idx="1" type="body"/>
          </p:nvPr>
        </p:nvSpPr>
        <p:spPr>
          <a:xfrm>
            <a:off x="400650" y="2244725"/>
            <a:ext cx="4338000" cy="1834800"/>
          </a:xfrm>
          <a:prstGeom prst="rect">
            <a:avLst/>
          </a:prstGeom>
        </p:spPr>
        <p:txBody>
          <a:bodyPr anchorCtr="0" anchor="t" bIns="91425" lIns="91425" spcFirstLastPara="1" rIns="91425" wrap="square" tIns="91425">
            <a:normAutofit lnSpcReduction="20000"/>
          </a:bodyPr>
          <a:lstStyle/>
          <a:p>
            <a:pPr indent="-381000" lvl="0" marL="457200" rtl="0" algn="l">
              <a:spcBef>
                <a:spcPts val="2000"/>
              </a:spcBef>
              <a:spcAft>
                <a:spcPts val="0"/>
              </a:spcAft>
              <a:buClr>
                <a:srgbClr val="000000"/>
              </a:buClr>
              <a:buSzPts val="2400"/>
              <a:buChar char="●"/>
            </a:pPr>
            <a:r>
              <a:rPr lang="en-CA" sz="2400">
                <a:solidFill>
                  <a:srgbClr val="000000"/>
                </a:solidFill>
              </a:rPr>
              <a:t>In this case, Staff() being invoked first, then Employee(), then Manager()</a:t>
            </a:r>
            <a:endParaRPr sz="2400">
              <a:solidFill>
                <a:srgbClr val="000000"/>
              </a:solidFill>
            </a:endParaRPr>
          </a:p>
          <a:p>
            <a:pPr indent="0" lvl="0" marL="0" rtl="0" algn="l">
              <a:spcBef>
                <a:spcPts val="0"/>
              </a:spcBef>
              <a:spcAft>
                <a:spcPts val="1200"/>
              </a:spcAft>
              <a:buNone/>
            </a:pPr>
            <a:r>
              <a:t/>
            </a:r>
            <a:endParaRPr>
              <a:solidFill>
                <a:srgbClr val="000000"/>
              </a:solidFill>
            </a:endParaRPr>
          </a:p>
        </p:txBody>
      </p:sp>
      <p:pic>
        <p:nvPicPr>
          <p:cNvPr id="2832" name="Google Shape;2832;p246"/>
          <p:cNvPicPr preferRelativeResize="0"/>
          <p:nvPr/>
        </p:nvPicPr>
        <p:blipFill>
          <a:blip r:embed="rId3">
            <a:alphaModFix/>
          </a:blip>
          <a:stretch>
            <a:fillRect/>
          </a:stretch>
        </p:blipFill>
        <p:spPr>
          <a:xfrm>
            <a:off x="6187525" y="1573775"/>
            <a:ext cx="1947000" cy="3176700"/>
          </a:xfrm>
          <a:prstGeom prst="rect">
            <a:avLst/>
          </a:prstGeom>
          <a:noFill/>
          <a:ln>
            <a:noFill/>
          </a:ln>
        </p:spPr>
      </p:pic>
      <p:sp>
        <p:nvSpPr>
          <p:cNvPr id="2833" name="Google Shape;2833;p246"/>
          <p:cNvSpPr txBox="1"/>
          <p:nvPr/>
        </p:nvSpPr>
        <p:spPr>
          <a:xfrm>
            <a:off x="4917925" y="4023975"/>
            <a:ext cx="126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200">
                <a:solidFill>
                  <a:schemeClr val="accent3"/>
                </a:solidFill>
                <a:latin typeface="Lato"/>
                <a:ea typeface="Lato"/>
                <a:cs typeface="Lato"/>
                <a:sym typeface="Lato"/>
              </a:rPr>
              <a:t>Derived</a:t>
            </a:r>
            <a:endParaRPr b="1" sz="2200">
              <a:solidFill>
                <a:schemeClr val="accent3"/>
              </a:solidFill>
              <a:latin typeface="Lato"/>
              <a:ea typeface="Lato"/>
              <a:cs typeface="Lato"/>
              <a:sym typeface="Lato"/>
            </a:endParaRPr>
          </a:p>
        </p:txBody>
      </p:sp>
      <p:sp>
        <p:nvSpPr>
          <p:cNvPr id="2834" name="Google Shape;2834;p246"/>
          <p:cNvSpPr txBox="1"/>
          <p:nvPr/>
        </p:nvSpPr>
        <p:spPr>
          <a:xfrm>
            <a:off x="5067325" y="1650300"/>
            <a:ext cx="970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300">
                <a:solidFill>
                  <a:schemeClr val="accent3"/>
                </a:solidFill>
                <a:latin typeface="Lato"/>
                <a:ea typeface="Lato"/>
                <a:cs typeface="Lato"/>
                <a:sym typeface="Lato"/>
              </a:rPr>
              <a:t>Base</a:t>
            </a:r>
            <a:endParaRPr b="1" sz="2300">
              <a:solidFill>
                <a:schemeClr val="accent3"/>
              </a:solidFill>
              <a:latin typeface="Lato"/>
              <a:ea typeface="Lato"/>
              <a:cs typeface="Lato"/>
              <a:sym typeface="Lato"/>
            </a:endParaRPr>
          </a:p>
        </p:txBody>
      </p:sp>
      <p:cxnSp>
        <p:nvCxnSpPr>
          <p:cNvPr id="2835" name="Google Shape;2835;p246"/>
          <p:cNvCxnSpPr/>
          <p:nvPr/>
        </p:nvCxnSpPr>
        <p:spPr>
          <a:xfrm flipH="1">
            <a:off x="8627350" y="1722325"/>
            <a:ext cx="15600" cy="28026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2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Note! For Constructors</a:t>
            </a:r>
            <a:endParaRPr/>
          </a:p>
        </p:txBody>
      </p:sp>
      <p:sp>
        <p:nvSpPr>
          <p:cNvPr id="2841" name="Google Shape;2841;p247"/>
          <p:cNvSpPr txBox="1"/>
          <p:nvPr>
            <p:ph idx="1" type="body"/>
          </p:nvPr>
        </p:nvSpPr>
        <p:spPr>
          <a:xfrm>
            <a:off x="727650" y="2064750"/>
            <a:ext cx="7688700" cy="2917200"/>
          </a:xfrm>
          <a:prstGeom prst="rect">
            <a:avLst/>
          </a:prstGeom>
        </p:spPr>
        <p:txBody>
          <a:bodyPr anchorCtr="0" anchor="t" bIns="91425" lIns="91425" spcFirstLastPara="1" rIns="91425" wrap="square" tIns="91425">
            <a:normAutofit/>
          </a:bodyPr>
          <a:lstStyle/>
          <a:p>
            <a:pPr indent="-393700" lvl="0" marL="457200" rtl="0" algn="l">
              <a:spcBef>
                <a:spcPts val="2000"/>
              </a:spcBef>
              <a:spcAft>
                <a:spcPts val="0"/>
              </a:spcAft>
              <a:buClr>
                <a:srgbClr val="000000"/>
              </a:buClr>
              <a:buSzPts val="2600"/>
              <a:buChar char="●"/>
            </a:pPr>
            <a:r>
              <a:rPr lang="en-CA" sz="2600">
                <a:solidFill>
                  <a:srgbClr val="000000"/>
                </a:solidFill>
              </a:rPr>
              <a:t>When there is a </a:t>
            </a:r>
            <a:r>
              <a:rPr lang="en-CA" sz="2600">
                <a:solidFill>
                  <a:schemeClr val="accent3"/>
                </a:solidFill>
              </a:rPr>
              <a:t>user declared constructor</a:t>
            </a:r>
            <a:r>
              <a:rPr lang="en-CA" sz="2600">
                <a:solidFill>
                  <a:srgbClr val="000000"/>
                </a:solidFill>
              </a:rPr>
              <a:t> of any type, there is </a:t>
            </a:r>
            <a:r>
              <a:rPr lang="en-CA" sz="2600">
                <a:solidFill>
                  <a:schemeClr val="dk1"/>
                </a:solidFill>
              </a:rPr>
              <a:t>no compiler-generated default constructor</a:t>
            </a:r>
            <a:endParaRPr sz="2600">
              <a:solidFill>
                <a:schemeClr val="dk1"/>
              </a:solidFill>
            </a:endParaRPr>
          </a:p>
          <a:p>
            <a:pPr indent="0" lvl="0" marL="0" rtl="0" algn="l">
              <a:spcBef>
                <a:spcPts val="0"/>
              </a:spcBef>
              <a:spcAft>
                <a:spcPts val="1200"/>
              </a:spcAft>
              <a:buNone/>
            </a:pPr>
            <a:r>
              <a:t/>
            </a:r>
            <a:endParaRPr sz="1800">
              <a:solidFill>
                <a:srgbClr val="000000"/>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2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Destructor in Inheritance</a:t>
            </a:r>
            <a:endParaRPr/>
          </a:p>
        </p:txBody>
      </p:sp>
      <p:sp>
        <p:nvSpPr>
          <p:cNvPr id="2847" name="Google Shape;2847;p248"/>
          <p:cNvSpPr txBox="1"/>
          <p:nvPr>
            <p:ph idx="1" type="body"/>
          </p:nvPr>
        </p:nvSpPr>
        <p:spPr>
          <a:xfrm>
            <a:off x="727650" y="1499350"/>
            <a:ext cx="4282800" cy="3321300"/>
          </a:xfrm>
          <a:prstGeom prst="rect">
            <a:avLst/>
          </a:prstGeom>
        </p:spPr>
        <p:txBody>
          <a:bodyPr anchorCtr="0" anchor="t" bIns="91425" lIns="91425" spcFirstLastPara="1" rIns="91425" wrap="square" tIns="91425">
            <a:normAutofit/>
          </a:bodyPr>
          <a:lstStyle/>
          <a:p>
            <a:pPr indent="-381000" lvl="0" marL="457200" rtl="0" algn="l">
              <a:spcBef>
                <a:spcPts val="2000"/>
              </a:spcBef>
              <a:spcAft>
                <a:spcPts val="0"/>
              </a:spcAft>
              <a:buSzPts val="2400"/>
              <a:buFont typeface="Arial"/>
              <a:buChar char="●"/>
            </a:pPr>
            <a:r>
              <a:rPr lang="en-CA" sz="2400">
                <a:solidFill>
                  <a:srgbClr val="000000"/>
                </a:solidFill>
                <a:latin typeface="Arial"/>
                <a:ea typeface="Arial"/>
                <a:cs typeface="Arial"/>
                <a:sym typeface="Arial"/>
              </a:rPr>
              <a:t>Destructor of the base class is called </a:t>
            </a:r>
            <a:r>
              <a:rPr lang="en-CA" sz="2400">
                <a:solidFill>
                  <a:schemeClr val="accent3"/>
                </a:solidFill>
                <a:latin typeface="Arial"/>
                <a:ea typeface="Arial"/>
                <a:cs typeface="Arial"/>
                <a:sym typeface="Arial"/>
              </a:rPr>
              <a:t>automatically</a:t>
            </a:r>
            <a:endParaRPr sz="2400">
              <a:solidFill>
                <a:schemeClr val="accent3"/>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CA" sz="2400">
                <a:solidFill>
                  <a:srgbClr val="000000"/>
                </a:solidFill>
                <a:latin typeface="Arial"/>
                <a:ea typeface="Arial"/>
                <a:cs typeface="Arial"/>
                <a:sym typeface="Arial"/>
              </a:rPr>
              <a:t>In this case, the order of destructor invocation: ~Manager(), ~Employee(), ~Staff()</a:t>
            </a:r>
            <a:endParaRPr>
              <a:solidFill>
                <a:srgbClr val="1A1A1A"/>
              </a:solidFill>
            </a:endParaRPr>
          </a:p>
        </p:txBody>
      </p:sp>
      <p:pic>
        <p:nvPicPr>
          <p:cNvPr id="2848" name="Google Shape;2848;p248"/>
          <p:cNvPicPr preferRelativeResize="0"/>
          <p:nvPr/>
        </p:nvPicPr>
        <p:blipFill>
          <a:blip r:embed="rId3">
            <a:alphaModFix/>
          </a:blip>
          <a:stretch>
            <a:fillRect/>
          </a:stretch>
        </p:blipFill>
        <p:spPr>
          <a:xfrm>
            <a:off x="6406725" y="1422825"/>
            <a:ext cx="1947000" cy="3176700"/>
          </a:xfrm>
          <a:prstGeom prst="rect">
            <a:avLst/>
          </a:prstGeom>
          <a:noFill/>
          <a:ln>
            <a:noFill/>
          </a:ln>
        </p:spPr>
      </p:pic>
      <p:sp>
        <p:nvSpPr>
          <p:cNvPr id="2849" name="Google Shape;2849;p248"/>
          <p:cNvSpPr txBox="1"/>
          <p:nvPr/>
        </p:nvSpPr>
        <p:spPr>
          <a:xfrm>
            <a:off x="5137125" y="3873025"/>
            <a:ext cx="126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200">
                <a:solidFill>
                  <a:schemeClr val="accent3"/>
                </a:solidFill>
                <a:latin typeface="Lato"/>
                <a:ea typeface="Lato"/>
                <a:cs typeface="Lato"/>
                <a:sym typeface="Lato"/>
              </a:rPr>
              <a:t>Derived</a:t>
            </a:r>
            <a:endParaRPr b="1" sz="2200">
              <a:solidFill>
                <a:schemeClr val="accent3"/>
              </a:solidFill>
              <a:latin typeface="Lato"/>
              <a:ea typeface="Lato"/>
              <a:cs typeface="Lato"/>
              <a:sym typeface="Lato"/>
            </a:endParaRPr>
          </a:p>
        </p:txBody>
      </p:sp>
      <p:sp>
        <p:nvSpPr>
          <p:cNvPr id="2850" name="Google Shape;2850;p248"/>
          <p:cNvSpPr txBox="1"/>
          <p:nvPr/>
        </p:nvSpPr>
        <p:spPr>
          <a:xfrm>
            <a:off x="5286525" y="1499350"/>
            <a:ext cx="970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300">
                <a:solidFill>
                  <a:schemeClr val="accent3"/>
                </a:solidFill>
                <a:latin typeface="Lato"/>
                <a:ea typeface="Lato"/>
                <a:cs typeface="Lato"/>
                <a:sym typeface="Lato"/>
              </a:rPr>
              <a:t>Base</a:t>
            </a:r>
            <a:endParaRPr b="1" sz="2300">
              <a:solidFill>
                <a:schemeClr val="accent3"/>
              </a:solidFill>
              <a:latin typeface="Lato"/>
              <a:ea typeface="Lato"/>
              <a:cs typeface="Lato"/>
              <a:sym typeface="Lato"/>
            </a:endParaRPr>
          </a:p>
        </p:txBody>
      </p:sp>
      <p:cxnSp>
        <p:nvCxnSpPr>
          <p:cNvPr id="2851" name="Google Shape;2851;p248"/>
          <p:cNvCxnSpPr/>
          <p:nvPr/>
        </p:nvCxnSpPr>
        <p:spPr>
          <a:xfrm flipH="1" rot="10800000">
            <a:off x="8830825" y="1700925"/>
            <a:ext cx="15600" cy="2620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2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Test Your Knowledge:</a:t>
            </a:r>
            <a:endParaRPr/>
          </a:p>
        </p:txBody>
      </p:sp>
      <p:pic>
        <p:nvPicPr>
          <p:cNvPr id="2857" name="Google Shape;2857;p249"/>
          <p:cNvPicPr preferRelativeResize="0"/>
          <p:nvPr/>
        </p:nvPicPr>
        <p:blipFill>
          <a:blip r:embed="rId3">
            <a:alphaModFix/>
          </a:blip>
          <a:stretch>
            <a:fillRect/>
          </a:stretch>
        </p:blipFill>
        <p:spPr>
          <a:xfrm>
            <a:off x="727650" y="1420800"/>
            <a:ext cx="3227061" cy="3507675"/>
          </a:xfrm>
          <a:prstGeom prst="rect">
            <a:avLst/>
          </a:prstGeom>
          <a:noFill/>
          <a:ln cap="flat" cmpd="sng" w="38100">
            <a:solidFill>
              <a:schemeClr val="dk2"/>
            </a:solidFill>
            <a:prstDash val="solid"/>
            <a:round/>
            <a:headEnd len="sm" w="sm" type="none"/>
            <a:tailEnd len="sm" w="sm" type="none"/>
          </a:ln>
        </p:spPr>
      </p:pic>
      <p:sp>
        <p:nvSpPr>
          <p:cNvPr id="2858" name="Google Shape;2858;p249"/>
          <p:cNvSpPr txBox="1"/>
          <p:nvPr/>
        </p:nvSpPr>
        <p:spPr>
          <a:xfrm>
            <a:off x="5057350" y="3006225"/>
            <a:ext cx="275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3000">
                <a:solidFill>
                  <a:srgbClr val="FF0000"/>
                </a:solidFill>
                <a:latin typeface="Lato"/>
                <a:ea typeface="Lato"/>
                <a:cs typeface="Lato"/>
                <a:sym typeface="Lato"/>
              </a:rPr>
              <a:t>Is this correct?</a:t>
            </a:r>
            <a:endParaRPr b="1" sz="3000">
              <a:solidFill>
                <a:srgbClr val="FF0000"/>
              </a:solidFill>
              <a:latin typeface="Lato"/>
              <a:ea typeface="Lato"/>
              <a:cs typeface="Lato"/>
              <a:sym typeface="Lato"/>
            </a:endParaRPr>
          </a:p>
        </p:txBody>
      </p:sp>
      <p:cxnSp>
        <p:nvCxnSpPr>
          <p:cNvPr id="2859" name="Google Shape;2859;p249"/>
          <p:cNvCxnSpPr>
            <a:stCxn id="2858" idx="1"/>
          </p:cNvCxnSpPr>
          <p:nvPr/>
        </p:nvCxnSpPr>
        <p:spPr>
          <a:xfrm flipH="1">
            <a:off x="3147250" y="3329475"/>
            <a:ext cx="1910100" cy="1054500"/>
          </a:xfrm>
          <a:prstGeom prst="straightConnector1">
            <a:avLst/>
          </a:prstGeom>
          <a:noFill/>
          <a:ln cap="flat" cmpd="sng" w="38100">
            <a:solidFill>
              <a:srgbClr val="FF0000"/>
            </a:solidFill>
            <a:prstDash val="solid"/>
            <a:round/>
            <a:headEnd len="med" w="med" type="none"/>
            <a:tailEnd len="med" w="med" type="triangle"/>
          </a:ln>
        </p:spPr>
      </p:cxnSp>
      <p:sp>
        <p:nvSpPr>
          <p:cNvPr id="2860" name="Google Shape;2860;p249"/>
          <p:cNvSpPr/>
          <p:nvPr/>
        </p:nvSpPr>
        <p:spPr>
          <a:xfrm>
            <a:off x="846675" y="3354925"/>
            <a:ext cx="2921100" cy="29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2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Test Your Knowledge:</a:t>
            </a:r>
            <a:endParaRPr/>
          </a:p>
        </p:txBody>
      </p:sp>
      <p:pic>
        <p:nvPicPr>
          <p:cNvPr id="2866" name="Google Shape;2866;p250"/>
          <p:cNvPicPr preferRelativeResize="0"/>
          <p:nvPr/>
        </p:nvPicPr>
        <p:blipFill>
          <a:blip r:embed="rId3">
            <a:alphaModFix/>
          </a:blip>
          <a:stretch>
            <a:fillRect/>
          </a:stretch>
        </p:blipFill>
        <p:spPr>
          <a:xfrm>
            <a:off x="727650" y="1420800"/>
            <a:ext cx="3227061" cy="3507675"/>
          </a:xfrm>
          <a:prstGeom prst="rect">
            <a:avLst/>
          </a:prstGeom>
          <a:noFill/>
          <a:ln cap="flat" cmpd="sng" w="38100">
            <a:solidFill>
              <a:schemeClr val="dk2"/>
            </a:solidFill>
            <a:prstDash val="solid"/>
            <a:round/>
            <a:headEnd len="sm" w="sm" type="none"/>
            <a:tailEnd len="sm" w="sm" type="none"/>
          </a:ln>
        </p:spPr>
      </p:pic>
      <p:sp>
        <p:nvSpPr>
          <p:cNvPr id="2867" name="Google Shape;2867;p250"/>
          <p:cNvSpPr txBox="1"/>
          <p:nvPr/>
        </p:nvSpPr>
        <p:spPr>
          <a:xfrm>
            <a:off x="5057350" y="3006225"/>
            <a:ext cx="275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3000">
                <a:solidFill>
                  <a:srgbClr val="FF0000"/>
                </a:solidFill>
                <a:latin typeface="Lato"/>
                <a:ea typeface="Lato"/>
                <a:cs typeface="Lato"/>
                <a:sym typeface="Lato"/>
              </a:rPr>
              <a:t>Compile Error!</a:t>
            </a:r>
            <a:endParaRPr b="1" sz="3000">
              <a:solidFill>
                <a:srgbClr val="FF0000"/>
              </a:solidFill>
              <a:latin typeface="Lato"/>
              <a:ea typeface="Lato"/>
              <a:cs typeface="Lato"/>
              <a:sym typeface="Lato"/>
            </a:endParaRPr>
          </a:p>
        </p:txBody>
      </p:sp>
      <p:cxnSp>
        <p:nvCxnSpPr>
          <p:cNvPr id="2868" name="Google Shape;2868;p250"/>
          <p:cNvCxnSpPr>
            <a:stCxn id="2867" idx="1"/>
          </p:cNvCxnSpPr>
          <p:nvPr/>
        </p:nvCxnSpPr>
        <p:spPr>
          <a:xfrm flipH="1">
            <a:off x="3147250" y="3329475"/>
            <a:ext cx="1910100" cy="1054500"/>
          </a:xfrm>
          <a:prstGeom prst="straightConnector1">
            <a:avLst/>
          </a:prstGeom>
          <a:noFill/>
          <a:ln cap="flat" cmpd="sng" w="38100">
            <a:solidFill>
              <a:srgbClr val="FF0000"/>
            </a:solidFill>
            <a:prstDash val="solid"/>
            <a:round/>
            <a:headEnd len="med" w="med" type="none"/>
            <a:tailEnd len="med" w="med" type="triangle"/>
          </a:ln>
        </p:spPr>
      </p:cxnSp>
      <p:sp>
        <p:nvSpPr>
          <p:cNvPr id="2869" name="Google Shape;2869;p250"/>
          <p:cNvSpPr txBox="1"/>
          <p:nvPr/>
        </p:nvSpPr>
        <p:spPr>
          <a:xfrm>
            <a:off x="4744225" y="3961325"/>
            <a:ext cx="4086600" cy="861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CA" sz="2200">
                <a:solidFill>
                  <a:schemeClr val="dk1"/>
                </a:solidFill>
                <a:latin typeface="Lato"/>
                <a:ea typeface="Lato"/>
                <a:cs typeface="Lato"/>
                <a:sym typeface="Lato"/>
              </a:rPr>
              <a:t>Correction:  </a:t>
            </a:r>
            <a:endParaRPr b="1" sz="2200">
              <a:solidFill>
                <a:schemeClr val="dk1"/>
              </a:solidFill>
              <a:latin typeface="Lato"/>
              <a:ea typeface="Lato"/>
              <a:cs typeface="Lato"/>
              <a:sym typeface="Lato"/>
            </a:endParaRPr>
          </a:p>
          <a:p>
            <a:pPr indent="457200" lvl="0" marL="1371600" rtl="0" algn="l">
              <a:spcBef>
                <a:spcPts val="0"/>
              </a:spcBef>
              <a:spcAft>
                <a:spcPts val="0"/>
              </a:spcAft>
              <a:buNone/>
            </a:pPr>
            <a:r>
              <a:rPr b="1" lang="en-CA" sz="2200">
                <a:solidFill>
                  <a:schemeClr val="dk1"/>
                </a:solidFill>
                <a:latin typeface="Lato"/>
                <a:ea typeface="Lato"/>
                <a:cs typeface="Lato"/>
                <a:sym typeface="Lato"/>
              </a:rPr>
              <a:t>Derived p; </a:t>
            </a:r>
            <a:endParaRPr b="1" sz="22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p2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 </a:t>
            </a:r>
            <a:endParaRPr/>
          </a:p>
        </p:txBody>
      </p:sp>
      <p:sp>
        <p:nvSpPr>
          <p:cNvPr id="2875" name="Google Shape;2875;p2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Now you are the ECE216 professor and you have encountered 4 students, and </a:t>
            </a:r>
            <a:r>
              <a:rPr lang="en-CA"/>
              <a:t>you</a:t>
            </a:r>
            <a:r>
              <a:rPr lang="en-CA"/>
              <a:t> want to determine whether they are geniuses or failures, and you are going to have the failures be the </a:t>
            </a:r>
            <a:r>
              <a:rPr lang="en-CA"/>
              <a:t>slaves for you. You want to do it through the use of inheritance, because you don’t want others say you are discriminating against those who do bad in ECE216, so you will try to pretend to treat them all as students. </a:t>
            </a:r>
            <a:endParaRPr/>
          </a:p>
          <a:p>
            <a:pPr indent="-342900" lvl="0" marL="457200" rtl="0" algn="l">
              <a:spcBef>
                <a:spcPts val="0"/>
              </a:spcBef>
              <a:spcAft>
                <a:spcPts val="0"/>
              </a:spcAft>
              <a:buSzPts val="1800"/>
              <a:buChar char="●"/>
            </a:pPr>
            <a:r>
              <a:rPr lang="en-CA" u="sng">
                <a:solidFill>
                  <a:schemeClr val="hlink"/>
                </a:solidFill>
                <a:hlinkClick r:id="rId3"/>
              </a:rPr>
              <a:t>https://codeboard.io/projects/390747</a:t>
            </a:r>
            <a:endParaRPr/>
          </a:p>
          <a:p>
            <a:pPr indent="-342900" lvl="0" marL="457200" rtl="0" algn="l">
              <a:spcBef>
                <a:spcPts val="0"/>
              </a:spcBef>
              <a:spcAft>
                <a:spcPts val="0"/>
              </a:spcAft>
              <a:buSzPts val="1800"/>
              <a:buChar char="●"/>
            </a:pPr>
            <a:r>
              <a:rPr lang="en-CA"/>
              <a:t>Solution: https://codeboard.io/projects/390748/</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Passing Arguments (Pass by Pointer)</a:t>
            </a:r>
            <a:endParaRPr/>
          </a:p>
          <a:p>
            <a:pPr indent="0" lvl="0" marL="0" rtl="0" algn="l">
              <a:spcBef>
                <a:spcPts val="0"/>
              </a:spcBef>
              <a:spcAft>
                <a:spcPts val="0"/>
              </a:spcAft>
              <a:buNone/>
            </a:pPr>
            <a:r>
              <a:t/>
            </a:r>
            <a:endParaRPr/>
          </a:p>
        </p:txBody>
      </p:sp>
      <p:pic>
        <p:nvPicPr>
          <p:cNvPr id="395" name="Google Shape;395;p36"/>
          <p:cNvPicPr preferRelativeResize="0"/>
          <p:nvPr/>
        </p:nvPicPr>
        <p:blipFill rotWithShape="1">
          <a:blip r:embed="rId3">
            <a:alphaModFix/>
          </a:blip>
          <a:srcRect b="3253" l="0" r="0" t="43501"/>
          <a:stretch/>
        </p:blipFill>
        <p:spPr>
          <a:xfrm>
            <a:off x="727650" y="1422825"/>
            <a:ext cx="5717424" cy="2199625"/>
          </a:xfrm>
          <a:prstGeom prst="rect">
            <a:avLst/>
          </a:prstGeom>
          <a:noFill/>
          <a:ln>
            <a:noFill/>
          </a:ln>
        </p:spPr>
      </p:pic>
      <p:pic>
        <p:nvPicPr>
          <p:cNvPr id="396" name="Google Shape;396;p36"/>
          <p:cNvPicPr preferRelativeResize="0"/>
          <p:nvPr/>
        </p:nvPicPr>
        <p:blipFill>
          <a:blip r:embed="rId4">
            <a:alphaModFix/>
          </a:blip>
          <a:stretch>
            <a:fillRect/>
          </a:stretch>
        </p:blipFill>
        <p:spPr>
          <a:xfrm>
            <a:off x="727649" y="3622450"/>
            <a:ext cx="4419801" cy="1250050"/>
          </a:xfrm>
          <a:prstGeom prst="rect">
            <a:avLst/>
          </a:prstGeom>
          <a:noFill/>
          <a:ln>
            <a:noFill/>
          </a:ln>
        </p:spPr>
      </p:pic>
      <p:pic>
        <p:nvPicPr>
          <p:cNvPr id="397" name="Google Shape;397;p36"/>
          <p:cNvPicPr preferRelativeResize="0"/>
          <p:nvPr/>
        </p:nvPicPr>
        <p:blipFill>
          <a:blip r:embed="rId5">
            <a:alphaModFix/>
          </a:blip>
          <a:stretch>
            <a:fillRect/>
          </a:stretch>
        </p:blipFill>
        <p:spPr>
          <a:xfrm>
            <a:off x="727650" y="3626912"/>
            <a:ext cx="4419801" cy="1241113"/>
          </a:xfrm>
          <a:prstGeom prst="rect">
            <a:avLst/>
          </a:prstGeom>
          <a:noFill/>
          <a:ln>
            <a:noFill/>
          </a:ln>
        </p:spPr>
      </p:pic>
      <p:grpSp>
        <p:nvGrpSpPr>
          <p:cNvPr id="398" name="Google Shape;398;p36"/>
          <p:cNvGrpSpPr/>
          <p:nvPr/>
        </p:nvGrpSpPr>
        <p:grpSpPr>
          <a:xfrm>
            <a:off x="5144753" y="4103918"/>
            <a:ext cx="349492" cy="323292"/>
            <a:chOff x="8543059" y="1821600"/>
            <a:chExt cx="360041" cy="348000"/>
          </a:xfrm>
        </p:grpSpPr>
        <p:sp>
          <p:nvSpPr>
            <p:cNvPr id="399" name="Google Shape;399;p36"/>
            <p:cNvSpPr/>
            <p:nvPr/>
          </p:nvSpPr>
          <p:spPr>
            <a:xfrm>
              <a:off x="8543059" y="1919914"/>
              <a:ext cx="300900" cy="154500"/>
            </a:xfrm>
            <a:prstGeom prst="foldedCorner">
              <a:avLst>
                <a:gd fmla="val 44797" name="adj"/>
              </a:avLst>
            </a:prstGeom>
            <a:solidFill>
              <a:srgbClr val="F6B26B"/>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400" name="Google Shape;400;p36"/>
            <p:cNvSpPr txBox="1"/>
            <p:nvPr/>
          </p:nvSpPr>
          <p:spPr>
            <a:xfrm>
              <a:off x="8553600" y="1821600"/>
              <a:ext cx="349500" cy="3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CA" sz="900">
                  <a:latin typeface="Lato"/>
                  <a:ea typeface="Lato"/>
                  <a:cs typeface="Lato"/>
                  <a:sym typeface="Lato"/>
                </a:rPr>
                <a:t>a</a:t>
              </a:r>
              <a:endParaRPr b="1" i="1" sz="900">
                <a:latin typeface="Lato"/>
                <a:ea typeface="Lato"/>
                <a:cs typeface="Lato"/>
                <a:sym typeface="Lato"/>
              </a:endParaRPr>
            </a:p>
          </p:txBody>
        </p:sp>
      </p:grpSp>
      <p:grpSp>
        <p:nvGrpSpPr>
          <p:cNvPr id="401" name="Google Shape;401;p36"/>
          <p:cNvGrpSpPr/>
          <p:nvPr/>
        </p:nvGrpSpPr>
        <p:grpSpPr>
          <a:xfrm>
            <a:off x="5095659" y="3899425"/>
            <a:ext cx="915291" cy="323100"/>
            <a:chOff x="8518768" y="1821600"/>
            <a:chExt cx="496200" cy="323100"/>
          </a:xfrm>
        </p:grpSpPr>
        <p:sp>
          <p:nvSpPr>
            <p:cNvPr id="402" name="Google Shape;402;p36"/>
            <p:cNvSpPr/>
            <p:nvPr/>
          </p:nvSpPr>
          <p:spPr>
            <a:xfrm>
              <a:off x="8543059" y="1919914"/>
              <a:ext cx="300900" cy="154500"/>
            </a:xfrm>
            <a:prstGeom prst="foldedCorner">
              <a:avLst>
                <a:gd fmla="val 44797" name="adj"/>
              </a:avLst>
            </a:prstGeom>
            <a:solidFill>
              <a:srgbClr val="F6B26B"/>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403" name="Google Shape;403;p36"/>
            <p:cNvSpPr txBox="1"/>
            <p:nvPr/>
          </p:nvSpPr>
          <p:spPr>
            <a:xfrm>
              <a:off x="8518768" y="1821600"/>
              <a:ext cx="49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CA" sz="900">
                  <a:latin typeface="Lato"/>
                  <a:ea typeface="Lato"/>
                  <a:cs typeface="Lato"/>
                  <a:sym typeface="Lato"/>
                </a:rPr>
                <a:t>foo (int *)</a:t>
              </a:r>
              <a:endParaRPr b="1" i="1" sz="900">
                <a:latin typeface="Lato"/>
                <a:ea typeface="Lato"/>
                <a:cs typeface="Lato"/>
                <a:sym typeface="Lato"/>
              </a:endParaRPr>
            </a:p>
          </p:txBody>
        </p:sp>
      </p:grpSp>
      <p:cxnSp>
        <p:nvCxnSpPr>
          <p:cNvPr id="404" name="Google Shape;404;p36"/>
          <p:cNvCxnSpPr>
            <a:endCxn id="400" idx="3"/>
          </p:cNvCxnSpPr>
          <p:nvPr/>
        </p:nvCxnSpPr>
        <p:spPr>
          <a:xfrm flipH="1">
            <a:off x="5494245" y="4066664"/>
            <a:ext cx="309600" cy="198900"/>
          </a:xfrm>
          <a:prstGeom prst="curvedConnector3">
            <a:avLst>
              <a:gd fmla="val -159401" name="adj1"/>
            </a:avLst>
          </a:prstGeom>
          <a:noFill/>
          <a:ln cap="flat" cmpd="sng" w="9525">
            <a:solidFill>
              <a:schemeClr val="dk2"/>
            </a:solidFill>
            <a:prstDash val="solid"/>
            <a:round/>
            <a:headEnd len="med" w="med" type="none"/>
            <a:tailEnd len="med" w="med" type="stealth"/>
          </a:ln>
        </p:spPr>
      </p:cxnSp>
      <p:sp>
        <p:nvSpPr>
          <p:cNvPr id="405" name="Google Shape;405;p36"/>
          <p:cNvSpPr/>
          <p:nvPr/>
        </p:nvSpPr>
        <p:spPr>
          <a:xfrm>
            <a:off x="4349050" y="3989575"/>
            <a:ext cx="746400" cy="353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9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sp>
        <p:nvSpPr>
          <p:cNvPr id="2880" name="Google Shape;2880;p2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Culminating Demo</a:t>
            </a:r>
            <a:endParaRPr/>
          </a:p>
        </p:txBody>
      </p:sp>
      <p:sp>
        <p:nvSpPr>
          <p:cNvPr id="2881" name="Google Shape;2881;p252"/>
          <p:cNvSpPr txBox="1"/>
          <p:nvPr>
            <p:ph idx="1" type="body"/>
          </p:nvPr>
        </p:nvSpPr>
        <p:spPr>
          <a:xfrm>
            <a:off x="729450" y="1422825"/>
            <a:ext cx="7688700" cy="3370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Let’s say we want to build a software that can model 3D shapes to interact with</a:t>
            </a:r>
            <a:endParaRPr/>
          </a:p>
          <a:p>
            <a:pPr indent="-342900" lvl="0" marL="457200" rtl="0" algn="l">
              <a:spcBef>
                <a:spcPts val="0"/>
              </a:spcBef>
              <a:spcAft>
                <a:spcPts val="0"/>
              </a:spcAft>
              <a:buSzPts val="1800"/>
              <a:buChar char="●"/>
            </a:pPr>
            <a:r>
              <a:rPr lang="en-CA"/>
              <a:t>App Functionality:</a:t>
            </a:r>
            <a:endParaRPr/>
          </a:p>
          <a:p>
            <a:pPr indent="-317500" lvl="1" marL="914400" rtl="0" algn="l">
              <a:spcBef>
                <a:spcPts val="0"/>
              </a:spcBef>
              <a:spcAft>
                <a:spcPts val="0"/>
              </a:spcAft>
              <a:buSzPts val="1400"/>
              <a:buChar char="○"/>
            </a:pPr>
            <a:r>
              <a:rPr lang="en-CA"/>
              <a:t>We can construct shapes</a:t>
            </a:r>
            <a:endParaRPr/>
          </a:p>
          <a:p>
            <a:pPr indent="-317500" lvl="1" marL="914400" rtl="0" algn="l">
              <a:spcBef>
                <a:spcPts val="0"/>
              </a:spcBef>
              <a:spcAft>
                <a:spcPts val="0"/>
              </a:spcAft>
              <a:buSzPts val="1400"/>
              <a:buChar char="○"/>
            </a:pPr>
            <a:r>
              <a:rPr lang="en-CA"/>
              <a:t>Move shapes around</a:t>
            </a:r>
            <a:br>
              <a:rPr lang="en-CA"/>
            </a:br>
            <a:endParaRPr/>
          </a:p>
          <a:p>
            <a:pPr indent="-342900" lvl="0" marL="457200" rtl="0" algn="l">
              <a:spcBef>
                <a:spcPts val="0"/>
              </a:spcBef>
              <a:spcAft>
                <a:spcPts val="0"/>
              </a:spcAft>
              <a:buSzPts val="1800"/>
              <a:buChar char="●"/>
            </a:pPr>
            <a:r>
              <a:rPr lang="en-CA"/>
              <a:t>Learning Objectives:</a:t>
            </a:r>
            <a:endParaRPr/>
          </a:p>
          <a:p>
            <a:pPr indent="-317500" lvl="1" marL="914400" rtl="0" algn="l">
              <a:spcBef>
                <a:spcPts val="0"/>
              </a:spcBef>
              <a:spcAft>
                <a:spcPts val="0"/>
              </a:spcAft>
              <a:buSzPts val="1400"/>
              <a:buChar char="○"/>
            </a:pPr>
            <a:r>
              <a:rPr lang="en-CA"/>
              <a:t>See the value of classes in building software</a:t>
            </a:r>
            <a:endParaRPr/>
          </a:p>
          <a:p>
            <a:pPr indent="-317500" lvl="1" marL="914400" rtl="0" algn="l">
              <a:spcBef>
                <a:spcPts val="0"/>
              </a:spcBef>
              <a:spcAft>
                <a:spcPts val="0"/>
              </a:spcAft>
              <a:buSzPts val="1400"/>
              <a:buChar char="○"/>
            </a:pPr>
            <a:r>
              <a:rPr lang="en-CA"/>
              <a:t>See how quickly an application’s infrastructure can grow</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2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Representing 3D Shapes in Code</a:t>
            </a:r>
            <a:endParaRPr/>
          </a:p>
        </p:txBody>
      </p:sp>
      <p:sp>
        <p:nvSpPr>
          <p:cNvPr id="2887" name="Google Shape;2887;p253"/>
          <p:cNvSpPr txBox="1"/>
          <p:nvPr>
            <p:ph idx="1" type="body"/>
          </p:nvPr>
        </p:nvSpPr>
        <p:spPr>
          <a:xfrm>
            <a:off x="729450" y="1422825"/>
            <a:ext cx="7688700" cy="3570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CA"/>
              <a:t>What </a:t>
            </a:r>
            <a:r>
              <a:rPr b="1" lang="en-CA"/>
              <a:t>objects </a:t>
            </a:r>
            <a:r>
              <a:rPr lang="en-CA"/>
              <a:t>(ie. 3D shapes) do we want to model?</a:t>
            </a:r>
            <a:endParaRPr/>
          </a:p>
          <a:p>
            <a:pPr indent="-317500" lvl="1" marL="914400" rtl="0" algn="l">
              <a:spcBef>
                <a:spcPts val="0"/>
              </a:spcBef>
              <a:spcAft>
                <a:spcPts val="0"/>
              </a:spcAft>
              <a:buSzPts val="1400"/>
              <a:buAutoNum type="alphaLcPeriod"/>
            </a:pPr>
            <a:r>
              <a:rPr lang="en-CA"/>
              <a:t>Cubes/Rectangular Prisms (AKA cuboid)</a:t>
            </a:r>
            <a:endParaRPr/>
          </a:p>
          <a:p>
            <a:pPr indent="-317500" lvl="1" marL="914400" rtl="0" algn="l">
              <a:spcBef>
                <a:spcPts val="0"/>
              </a:spcBef>
              <a:spcAft>
                <a:spcPts val="0"/>
              </a:spcAft>
              <a:buSzPts val="1400"/>
              <a:buAutoNum type="alphaLcPeriod"/>
            </a:pPr>
            <a:r>
              <a:rPr lang="en-CA"/>
              <a:t>Cylinders</a:t>
            </a:r>
            <a:endParaRPr/>
          </a:p>
          <a:p>
            <a:pPr indent="-317500" lvl="1" marL="914400" rtl="0" algn="l">
              <a:spcBef>
                <a:spcPts val="0"/>
              </a:spcBef>
              <a:spcAft>
                <a:spcPts val="0"/>
              </a:spcAft>
              <a:buSzPts val="1400"/>
              <a:buAutoNum type="alphaLcPeriod"/>
            </a:pPr>
            <a:r>
              <a:rPr lang="en-CA"/>
              <a:t>Spheres</a:t>
            </a:r>
            <a:endParaRPr/>
          </a:p>
          <a:p>
            <a:pPr indent="-317500" lvl="1" marL="914400" rtl="0" algn="l">
              <a:spcBef>
                <a:spcPts val="0"/>
              </a:spcBef>
              <a:spcAft>
                <a:spcPts val="0"/>
              </a:spcAft>
              <a:buSzPts val="1400"/>
              <a:buAutoNum type="alphaLcPeriod"/>
            </a:pPr>
            <a:r>
              <a:rPr lang="en-CA"/>
              <a:t>Etc.</a:t>
            </a:r>
            <a:endParaRPr/>
          </a:p>
          <a:p>
            <a:pPr indent="-342900" lvl="0" marL="457200" rtl="0" algn="l">
              <a:spcBef>
                <a:spcPts val="0"/>
              </a:spcBef>
              <a:spcAft>
                <a:spcPts val="0"/>
              </a:spcAft>
              <a:buSzPts val="1800"/>
              <a:buAutoNum type="arabicPeriod"/>
            </a:pPr>
            <a:r>
              <a:rPr lang="en-CA"/>
              <a:t>What </a:t>
            </a:r>
            <a:r>
              <a:rPr b="1" lang="en-CA"/>
              <a:t>attributes </a:t>
            </a:r>
            <a:r>
              <a:rPr lang="en-CA"/>
              <a:t>do these volumes have?</a:t>
            </a:r>
            <a:endParaRPr/>
          </a:p>
          <a:p>
            <a:pPr indent="-317500" lvl="1" marL="914400" rtl="0" algn="l">
              <a:spcBef>
                <a:spcPts val="0"/>
              </a:spcBef>
              <a:spcAft>
                <a:spcPts val="0"/>
              </a:spcAft>
              <a:buSzPts val="1400"/>
              <a:buAutoNum type="alphaLcPeriod"/>
            </a:pPr>
            <a:r>
              <a:rPr lang="en-CA"/>
              <a:t>Edges</a:t>
            </a:r>
            <a:endParaRPr/>
          </a:p>
          <a:p>
            <a:pPr indent="-317500" lvl="1" marL="914400" rtl="0" algn="l">
              <a:spcBef>
                <a:spcPts val="0"/>
              </a:spcBef>
              <a:spcAft>
                <a:spcPts val="0"/>
              </a:spcAft>
              <a:buSzPts val="1400"/>
              <a:buAutoNum type="alphaLcPeriod"/>
            </a:pPr>
            <a:r>
              <a:rPr lang="en-CA"/>
              <a:t>Faces</a:t>
            </a:r>
            <a:endParaRPr/>
          </a:p>
          <a:p>
            <a:pPr indent="-317500" lvl="1" marL="914400" rtl="0" algn="l">
              <a:spcBef>
                <a:spcPts val="0"/>
              </a:spcBef>
              <a:spcAft>
                <a:spcPts val="0"/>
              </a:spcAft>
              <a:buSzPts val="1400"/>
              <a:buAutoNum type="alphaLcPeriod"/>
            </a:pPr>
            <a:r>
              <a:rPr lang="en-CA"/>
              <a:t>Volume</a:t>
            </a:r>
            <a:endParaRPr/>
          </a:p>
          <a:p>
            <a:pPr indent="-317500" lvl="1" marL="914400" rtl="0" algn="l">
              <a:spcBef>
                <a:spcPts val="0"/>
              </a:spcBef>
              <a:spcAft>
                <a:spcPts val="0"/>
              </a:spcAft>
              <a:buSzPts val="1400"/>
              <a:buAutoNum type="alphaLcPeriod"/>
            </a:pPr>
            <a:r>
              <a:rPr lang="en-CA"/>
              <a:t>Etc.</a:t>
            </a:r>
            <a:endParaRPr/>
          </a:p>
          <a:p>
            <a:pPr indent="-342900" lvl="0" marL="457200" rtl="0" algn="l">
              <a:spcBef>
                <a:spcPts val="0"/>
              </a:spcBef>
              <a:spcAft>
                <a:spcPts val="0"/>
              </a:spcAft>
              <a:buSzPts val="1800"/>
              <a:buAutoNum type="arabicPeriod"/>
            </a:pPr>
            <a:r>
              <a:rPr lang="en-CA"/>
              <a:t>What </a:t>
            </a:r>
            <a:r>
              <a:rPr b="1" lang="en-CA"/>
              <a:t>behaviors</a:t>
            </a:r>
            <a:r>
              <a:rPr lang="en-CA"/>
              <a:t> do these volumes have?</a:t>
            </a:r>
            <a:endParaRPr/>
          </a:p>
          <a:p>
            <a:pPr indent="-317500" lvl="1" marL="914400" rtl="0" algn="l">
              <a:spcBef>
                <a:spcPts val="0"/>
              </a:spcBef>
              <a:spcAft>
                <a:spcPts val="0"/>
              </a:spcAft>
              <a:buSzPts val="1400"/>
              <a:buAutoNum type="alphaLcPeriod"/>
            </a:pPr>
            <a:r>
              <a:rPr lang="en-CA"/>
              <a:t>Translate</a:t>
            </a:r>
            <a:endParaRPr/>
          </a:p>
          <a:p>
            <a:pPr indent="-317500" lvl="1" marL="914400" rtl="0" algn="l">
              <a:spcBef>
                <a:spcPts val="0"/>
              </a:spcBef>
              <a:spcAft>
                <a:spcPts val="0"/>
              </a:spcAft>
              <a:buSzPts val="1400"/>
              <a:buAutoNum type="alphaLcPeriod"/>
            </a:pPr>
            <a:r>
              <a:rPr lang="en-CA"/>
              <a:t>Rotate</a:t>
            </a:r>
            <a:endParaRPr/>
          </a:p>
          <a:p>
            <a:pPr indent="-317500" lvl="1" marL="914400" rtl="0" algn="l">
              <a:spcBef>
                <a:spcPts val="0"/>
              </a:spcBef>
              <a:spcAft>
                <a:spcPts val="0"/>
              </a:spcAft>
              <a:buSzPts val="1400"/>
              <a:buAutoNum type="alphaLcPeriod"/>
            </a:pPr>
            <a:r>
              <a:rPr lang="en-CA"/>
              <a:t>Scale</a:t>
            </a:r>
            <a:endParaRPr/>
          </a:p>
          <a:p>
            <a:pPr indent="-317500" lvl="1" marL="914400" rtl="0" algn="l">
              <a:spcBef>
                <a:spcPts val="0"/>
              </a:spcBef>
              <a:spcAft>
                <a:spcPts val="0"/>
              </a:spcAft>
              <a:buSzPts val="1400"/>
              <a:buAutoNum type="alphaLcPeriod"/>
            </a:pPr>
            <a:r>
              <a:rPr lang="en-CA"/>
              <a:t>Etc.</a:t>
            </a:r>
            <a:endParaRPr/>
          </a:p>
        </p:txBody>
      </p:sp>
      <p:sp>
        <p:nvSpPr>
          <p:cNvPr id="2888" name="Google Shape;2888;p253"/>
          <p:cNvSpPr/>
          <p:nvPr/>
        </p:nvSpPr>
        <p:spPr>
          <a:xfrm>
            <a:off x="857275" y="1757375"/>
            <a:ext cx="4893600" cy="81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53"/>
          <p:cNvSpPr/>
          <p:nvPr/>
        </p:nvSpPr>
        <p:spPr>
          <a:xfrm>
            <a:off x="857275" y="2821775"/>
            <a:ext cx="4893600" cy="85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53"/>
          <p:cNvSpPr/>
          <p:nvPr/>
        </p:nvSpPr>
        <p:spPr>
          <a:xfrm>
            <a:off x="888225" y="3879050"/>
            <a:ext cx="4893600" cy="89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53"/>
          <p:cNvSpPr/>
          <p:nvPr/>
        </p:nvSpPr>
        <p:spPr>
          <a:xfrm>
            <a:off x="-685800" y="1550375"/>
            <a:ext cx="6436800" cy="1021500"/>
          </a:xfrm>
          <a:prstGeom prst="bracePair">
            <a:avLst/>
          </a:prstGeom>
          <a:noFill/>
          <a:ln cap="flat" cmpd="sng" w="28575">
            <a:solidFill>
              <a:srgbClr val="D10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53"/>
          <p:cNvSpPr txBox="1"/>
          <p:nvPr/>
        </p:nvSpPr>
        <p:spPr>
          <a:xfrm>
            <a:off x="5836450" y="1861025"/>
            <a:ext cx="18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D1002E"/>
                </a:solidFill>
                <a:latin typeface="Lato"/>
                <a:ea typeface="Lato"/>
                <a:cs typeface="Lato"/>
                <a:sym typeface="Lato"/>
              </a:rPr>
              <a:t>Types of Objects</a:t>
            </a:r>
            <a:endParaRPr>
              <a:solidFill>
                <a:srgbClr val="D1002E"/>
              </a:solidFill>
              <a:latin typeface="Lato"/>
              <a:ea typeface="Lato"/>
              <a:cs typeface="Lato"/>
              <a:sym typeface="Lato"/>
            </a:endParaRPr>
          </a:p>
        </p:txBody>
      </p:sp>
      <p:sp>
        <p:nvSpPr>
          <p:cNvPr id="2893" name="Google Shape;2893;p253"/>
          <p:cNvSpPr/>
          <p:nvPr/>
        </p:nvSpPr>
        <p:spPr>
          <a:xfrm>
            <a:off x="-685800" y="2697375"/>
            <a:ext cx="6436800" cy="1021500"/>
          </a:xfrm>
          <a:prstGeom prst="bracePair">
            <a:avLst/>
          </a:prstGeom>
          <a:noFill/>
          <a:ln cap="flat" cmpd="sng" w="28575">
            <a:solidFill>
              <a:srgbClr val="2352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53"/>
          <p:cNvSpPr txBox="1"/>
          <p:nvPr/>
        </p:nvSpPr>
        <p:spPr>
          <a:xfrm>
            <a:off x="5836450" y="3008025"/>
            <a:ext cx="22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23527C"/>
                </a:solidFill>
                <a:latin typeface="Lato"/>
                <a:ea typeface="Lato"/>
                <a:cs typeface="Lato"/>
                <a:sym typeface="Lato"/>
              </a:rPr>
              <a:t>Types of Data Members</a:t>
            </a:r>
            <a:endParaRPr>
              <a:solidFill>
                <a:srgbClr val="23527C"/>
              </a:solidFill>
              <a:latin typeface="Lato"/>
              <a:ea typeface="Lato"/>
              <a:cs typeface="Lato"/>
              <a:sym typeface="Lato"/>
            </a:endParaRPr>
          </a:p>
        </p:txBody>
      </p:sp>
      <p:sp>
        <p:nvSpPr>
          <p:cNvPr id="2895" name="Google Shape;2895;p253"/>
          <p:cNvSpPr/>
          <p:nvPr/>
        </p:nvSpPr>
        <p:spPr>
          <a:xfrm>
            <a:off x="-685794" y="3851519"/>
            <a:ext cx="6436800" cy="1021500"/>
          </a:xfrm>
          <a:prstGeom prst="bracePair">
            <a:avLst/>
          </a:prstGeom>
          <a:noFill/>
          <a:ln cap="flat" cmpd="sng" w="28575">
            <a:solidFill>
              <a:srgbClr val="008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53"/>
          <p:cNvSpPr txBox="1"/>
          <p:nvPr/>
        </p:nvSpPr>
        <p:spPr>
          <a:xfrm>
            <a:off x="5836449" y="4155025"/>
            <a:ext cx="258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008000"/>
                </a:solidFill>
                <a:latin typeface="Lato"/>
                <a:ea typeface="Lato"/>
                <a:cs typeface="Lato"/>
                <a:sym typeface="Lato"/>
              </a:rPr>
              <a:t>Types of Member Functions</a:t>
            </a:r>
            <a:endParaRPr>
              <a:solidFill>
                <a:srgbClr val="008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88"/>
                                        </p:tgtEl>
                                      </p:cBhvr>
                                    </p:animEffect>
                                    <p:set>
                                      <p:cBhvr>
                                        <p:cTn dur="1" fill="hold">
                                          <p:stCondLst>
                                            <p:cond delay="1000"/>
                                          </p:stCondLst>
                                        </p:cTn>
                                        <p:tgtEl>
                                          <p:spTgt spid="28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2"/>
                                        </p:tgtEl>
                                        <p:attrNameLst>
                                          <p:attrName>style.visibility</p:attrName>
                                        </p:attrNameLst>
                                      </p:cBhvr>
                                      <p:to>
                                        <p:strVal val="visible"/>
                                      </p:to>
                                    </p:set>
                                    <p:animEffect filter="fade" transition="in">
                                      <p:cBhvr>
                                        <p:cTn dur="1000"/>
                                        <p:tgtEl>
                                          <p:spTgt spid="2892"/>
                                        </p:tgtEl>
                                      </p:cBhvr>
                                    </p:animEffect>
                                  </p:childTnLst>
                                </p:cTn>
                              </p:par>
                              <p:par>
                                <p:cTn fill="hold" nodeType="withEffect" presetClass="entr" presetID="10" presetSubtype="0">
                                  <p:stCondLst>
                                    <p:cond delay="0"/>
                                  </p:stCondLst>
                                  <p:childTnLst>
                                    <p:set>
                                      <p:cBhvr>
                                        <p:cTn dur="1" fill="hold">
                                          <p:stCondLst>
                                            <p:cond delay="0"/>
                                          </p:stCondLst>
                                        </p:cTn>
                                        <p:tgtEl>
                                          <p:spTgt spid="2891"/>
                                        </p:tgtEl>
                                        <p:attrNameLst>
                                          <p:attrName>style.visibility</p:attrName>
                                        </p:attrNameLst>
                                      </p:cBhvr>
                                      <p:to>
                                        <p:strVal val="visible"/>
                                      </p:to>
                                    </p:set>
                                    <p:animEffect filter="fade" transition="in">
                                      <p:cBhvr>
                                        <p:cTn dur="1000"/>
                                        <p:tgtEl>
                                          <p:spTgt spid="2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89"/>
                                        </p:tgtEl>
                                      </p:cBhvr>
                                    </p:animEffect>
                                    <p:set>
                                      <p:cBhvr>
                                        <p:cTn dur="1" fill="hold">
                                          <p:stCondLst>
                                            <p:cond delay="1000"/>
                                          </p:stCondLst>
                                        </p:cTn>
                                        <p:tgtEl>
                                          <p:spTgt spid="28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4"/>
                                        </p:tgtEl>
                                        <p:attrNameLst>
                                          <p:attrName>style.visibility</p:attrName>
                                        </p:attrNameLst>
                                      </p:cBhvr>
                                      <p:to>
                                        <p:strVal val="visible"/>
                                      </p:to>
                                    </p:set>
                                    <p:animEffect filter="fade" transition="in">
                                      <p:cBhvr>
                                        <p:cTn dur="1000"/>
                                        <p:tgtEl>
                                          <p:spTgt spid="2894"/>
                                        </p:tgtEl>
                                      </p:cBhvr>
                                    </p:animEffect>
                                  </p:childTnLst>
                                </p:cTn>
                              </p:par>
                              <p:par>
                                <p:cTn fill="hold" nodeType="withEffect" presetClass="entr" presetID="10" presetSubtype="0">
                                  <p:stCondLst>
                                    <p:cond delay="0"/>
                                  </p:stCondLst>
                                  <p:childTnLst>
                                    <p:set>
                                      <p:cBhvr>
                                        <p:cTn dur="1" fill="hold">
                                          <p:stCondLst>
                                            <p:cond delay="0"/>
                                          </p:stCondLst>
                                        </p:cTn>
                                        <p:tgtEl>
                                          <p:spTgt spid="2893"/>
                                        </p:tgtEl>
                                        <p:attrNameLst>
                                          <p:attrName>style.visibility</p:attrName>
                                        </p:attrNameLst>
                                      </p:cBhvr>
                                      <p:to>
                                        <p:strVal val="visible"/>
                                      </p:to>
                                    </p:set>
                                    <p:animEffect filter="fade" transition="in">
                                      <p:cBhvr>
                                        <p:cTn dur="1000"/>
                                        <p:tgtEl>
                                          <p:spTgt spid="2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90"/>
                                        </p:tgtEl>
                                      </p:cBhvr>
                                    </p:animEffect>
                                    <p:set>
                                      <p:cBhvr>
                                        <p:cTn dur="1" fill="hold">
                                          <p:stCondLst>
                                            <p:cond delay="1000"/>
                                          </p:stCondLst>
                                        </p:cTn>
                                        <p:tgtEl>
                                          <p:spTgt spid="28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5"/>
                                        </p:tgtEl>
                                        <p:attrNameLst>
                                          <p:attrName>style.visibility</p:attrName>
                                        </p:attrNameLst>
                                      </p:cBhvr>
                                      <p:to>
                                        <p:strVal val="visible"/>
                                      </p:to>
                                    </p:set>
                                    <p:animEffect filter="fade" transition="in">
                                      <p:cBhvr>
                                        <p:cTn dur="1000"/>
                                        <p:tgtEl>
                                          <p:spTgt spid="2895"/>
                                        </p:tgtEl>
                                      </p:cBhvr>
                                    </p:animEffect>
                                  </p:childTnLst>
                                </p:cTn>
                              </p:par>
                              <p:par>
                                <p:cTn fill="hold" nodeType="withEffect" presetClass="entr" presetID="10" presetSubtype="0">
                                  <p:stCondLst>
                                    <p:cond delay="0"/>
                                  </p:stCondLst>
                                  <p:childTnLst>
                                    <p:set>
                                      <p:cBhvr>
                                        <p:cTn dur="1" fill="hold">
                                          <p:stCondLst>
                                            <p:cond delay="0"/>
                                          </p:stCondLst>
                                        </p:cTn>
                                        <p:tgtEl>
                                          <p:spTgt spid="2896"/>
                                        </p:tgtEl>
                                        <p:attrNameLst>
                                          <p:attrName>style.visibility</p:attrName>
                                        </p:attrNameLst>
                                      </p:cBhvr>
                                      <p:to>
                                        <p:strVal val="visible"/>
                                      </p:to>
                                    </p:set>
                                    <p:animEffect filter="fade" transition="in">
                                      <p:cBhvr>
                                        <p:cTn dur="1000"/>
                                        <p:tgtEl>
                                          <p:spTgt spid="2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sp>
        <p:nvSpPr>
          <p:cNvPr id="2901" name="Google Shape;2901;p2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Modelling 3D Shapes</a:t>
            </a:r>
            <a:endParaRPr/>
          </a:p>
        </p:txBody>
      </p:sp>
      <p:sp>
        <p:nvSpPr>
          <p:cNvPr id="2902" name="Google Shape;2902;p254"/>
          <p:cNvSpPr/>
          <p:nvPr/>
        </p:nvSpPr>
        <p:spPr>
          <a:xfrm>
            <a:off x="3881700" y="20931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3D_Shape</a:t>
            </a:r>
            <a:endParaRPr>
              <a:latin typeface="Lato"/>
              <a:ea typeface="Lato"/>
              <a:cs typeface="Lato"/>
              <a:sym typeface="Lato"/>
            </a:endParaRPr>
          </a:p>
        </p:txBody>
      </p:sp>
      <p:sp>
        <p:nvSpPr>
          <p:cNvPr id="2903" name="Google Shape;2903;p254"/>
          <p:cNvSpPr/>
          <p:nvPr/>
        </p:nvSpPr>
        <p:spPr>
          <a:xfrm>
            <a:off x="1312075" y="39719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Cuboid</a:t>
            </a:r>
            <a:endParaRPr>
              <a:latin typeface="Lato"/>
              <a:ea typeface="Lato"/>
              <a:cs typeface="Lato"/>
              <a:sym typeface="Lato"/>
            </a:endParaRPr>
          </a:p>
        </p:txBody>
      </p:sp>
      <p:sp>
        <p:nvSpPr>
          <p:cNvPr id="2904" name="Google Shape;2904;p254"/>
          <p:cNvSpPr/>
          <p:nvPr/>
        </p:nvSpPr>
        <p:spPr>
          <a:xfrm>
            <a:off x="3025150" y="39719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Cylinder</a:t>
            </a:r>
            <a:endParaRPr>
              <a:latin typeface="Lato"/>
              <a:ea typeface="Lato"/>
              <a:cs typeface="Lato"/>
              <a:sym typeface="Lato"/>
            </a:endParaRPr>
          </a:p>
        </p:txBody>
      </p:sp>
      <p:sp>
        <p:nvSpPr>
          <p:cNvPr id="2905" name="Google Shape;2905;p254"/>
          <p:cNvSpPr/>
          <p:nvPr/>
        </p:nvSpPr>
        <p:spPr>
          <a:xfrm>
            <a:off x="4738225" y="39719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Sphere</a:t>
            </a:r>
            <a:endParaRPr>
              <a:latin typeface="Lato"/>
              <a:ea typeface="Lato"/>
              <a:cs typeface="Lato"/>
              <a:sym typeface="Lato"/>
            </a:endParaRPr>
          </a:p>
        </p:txBody>
      </p:sp>
      <p:sp>
        <p:nvSpPr>
          <p:cNvPr id="2906" name="Google Shape;2906;p254"/>
          <p:cNvSpPr/>
          <p:nvPr/>
        </p:nvSpPr>
        <p:spPr>
          <a:xfrm>
            <a:off x="6451300" y="39719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a:t>
            </a:r>
            <a:endParaRPr>
              <a:latin typeface="Lato"/>
              <a:ea typeface="Lato"/>
              <a:cs typeface="Lato"/>
              <a:sym typeface="Lato"/>
            </a:endParaRPr>
          </a:p>
        </p:txBody>
      </p:sp>
      <p:cxnSp>
        <p:nvCxnSpPr>
          <p:cNvPr id="2907" name="Google Shape;2907;p254"/>
          <p:cNvCxnSpPr>
            <a:stCxn id="2903" idx="0"/>
            <a:endCxn id="2902" idx="2"/>
          </p:cNvCxnSpPr>
          <p:nvPr/>
        </p:nvCxnSpPr>
        <p:spPr>
          <a:xfrm rot="-5400000">
            <a:off x="2617075" y="2015300"/>
            <a:ext cx="1343700" cy="2569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2908" name="Google Shape;2908;p254"/>
          <p:cNvCxnSpPr>
            <a:stCxn id="2904" idx="0"/>
            <a:endCxn id="2902" idx="2"/>
          </p:cNvCxnSpPr>
          <p:nvPr/>
        </p:nvCxnSpPr>
        <p:spPr>
          <a:xfrm rot="-5400000">
            <a:off x="3473650" y="2871800"/>
            <a:ext cx="1343700" cy="856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2909" name="Google Shape;2909;p254"/>
          <p:cNvCxnSpPr>
            <a:stCxn id="2905" idx="0"/>
            <a:endCxn id="2902" idx="2"/>
          </p:cNvCxnSpPr>
          <p:nvPr/>
        </p:nvCxnSpPr>
        <p:spPr>
          <a:xfrm flipH="1" rot="5400000">
            <a:off x="4330225" y="2871800"/>
            <a:ext cx="1343700" cy="856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2910" name="Google Shape;2910;p254"/>
          <p:cNvCxnSpPr>
            <a:stCxn id="2906" idx="0"/>
            <a:endCxn id="2902" idx="2"/>
          </p:cNvCxnSpPr>
          <p:nvPr/>
        </p:nvCxnSpPr>
        <p:spPr>
          <a:xfrm flipH="1" rot="5400000">
            <a:off x="5186800" y="2015300"/>
            <a:ext cx="1343700" cy="2569500"/>
          </a:xfrm>
          <a:prstGeom prst="bentConnector3">
            <a:avLst>
              <a:gd fmla="val 49996" name="adj1"/>
            </a:avLst>
          </a:prstGeom>
          <a:noFill/>
          <a:ln cap="flat" cmpd="sng" w="9525">
            <a:solidFill>
              <a:schemeClr val="dk2"/>
            </a:solidFill>
            <a:prstDash val="dash"/>
            <a:round/>
            <a:headEnd len="med" w="med" type="none"/>
            <a:tailEnd len="med" w="med" type="none"/>
          </a:ln>
        </p:spPr>
      </p:cxnSp>
      <p:sp>
        <p:nvSpPr>
          <p:cNvPr id="2911" name="Google Shape;2911;p254"/>
          <p:cNvSpPr txBox="1"/>
          <p:nvPr/>
        </p:nvSpPr>
        <p:spPr>
          <a:xfrm>
            <a:off x="6451300" y="1868175"/>
            <a:ext cx="18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D1002E"/>
                </a:solidFill>
                <a:latin typeface="Lato"/>
                <a:ea typeface="Lato"/>
                <a:cs typeface="Lato"/>
                <a:sym typeface="Lato"/>
              </a:rPr>
              <a:t>Types of Objects</a:t>
            </a:r>
            <a:endParaRPr>
              <a:solidFill>
                <a:srgbClr val="D1002E"/>
              </a:solidFill>
              <a:latin typeface="Lato"/>
              <a:ea typeface="Lato"/>
              <a:cs typeface="Lato"/>
              <a:sym typeface="Lato"/>
            </a:endParaRPr>
          </a:p>
        </p:txBody>
      </p:sp>
      <p:cxnSp>
        <p:nvCxnSpPr>
          <p:cNvPr id="2912" name="Google Shape;2912;p254"/>
          <p:cNvCxnSpPr/>
          <p:nvPr/>
        </p:nvCxnSpPr>
        <p:spPr>
          <a:xfrm flipH="1">
            <a:off x="6007800" y="2278850"/>
            <a:ext cx="850200" cy="664500"/>
          </a:xfrm>
          <a:prstGeom prst="straightConnector1">
            <a:avLst/>
          </a:prstGeom>
          <a:noFill/>
          <a:ln cap="flat" cmpd="sng" w="9525">
            <a:solidFill>
              <a:srgbClr val="D1002E"/>
            </a:solidFill>
            <a:prstDash val="solid"/>
            <a:round/>
            <a:headEnd len="med" w="med" type="none"/>
            <a:tailEnd len="med" w="med" type="triangle"/>
          </a:ln>
        </p:spPr>
      </p:cxn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6" name="Shape 2916"/>
        <p:cNvGrpSpPr/>
        <p:nvPr/>
      </p:nvGrpSpPr>
      <p:grpSpPr>
        <a:xfrm>
          <a:off x="0" y="0"/>
          <a:ext cx="0" cy="0"/>
          <a:chOff x="0" y="0"/>
          <a:chExt cx="0" cy="0"/>
        </a:xfrm>
      </p:grpSpPr>
      <p:sp>
        <p:nvSpPr>
          <p:cNvPr id="2917" name="Google Shape;2917;p2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Representing 3D Shapes in Code</a:t>
            </a:r>
            <a:endParaRPr/>
          </a:p>
        </p:txBody>
      </p:sp>
      <p:sp>
        <p:nvSpPr>
          <p:cNvPr id="2918" name="Google Shape;2918;p255"/>
          <p:cNvSpPr txBox="1"/>
          <p:nvPr>
            <p:ph idx="1" type="body"/>
          </p:nvPr>
        </p:nvSpPr>
        <p:spPr>
          <a:xfrm>
            <a:off x="729450" y="1422825"/>
            <a:ext cx="7688700" cy="3570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CA"/>
              <a:t>What </a:t>
            </a:r>
            <a:r>
              <a:rPr b="1" lang="en-CA"/>
              <a:t>objects </a:t>
            </a:r>
            <a:r>
              <a:rPr lang="en-CA"/>
              <a:t>(ie. 3D shapes) do we want to model?</a:t>
            </a:r>
            <a:endParaRPr/>
          </a:p>
          <a:p>
            <a:pPr indent="-317500" lvl="1" marL="914400" rtl="0" algn="l">
              <a:spcBef>
                <a:spcPts val="0"/>
              </a:spcBef>
              <a:spcAft>
                <a:spcPts val="0"/>
              </a:spcAft>
              <a:buSzPts val="1400"/>
              <a:buAutoNum type="alphaLcPeriod"/>
            </a:pPr>
            <a:r>
              <a:rPr lang="en-CA"/>
              <a:t>Cubes/Rectangular Prisms (AKA cuboid)</a:t>
            </a:r>
            <a:endParaRPr/>
          </a:p>
          <a:p>
            <a:pPr indent="-317500" lvl="1" marL="914400" rtl="0" algn="l">
              <a:spcBef>
                <a:spcPts val="0"/>
              </a:spcBef>
              <a:spcAft>
                <a:spcPts val="0"/>
              </a:spcAft>
              <a:buSzPts val="1400"/>
              <a:buAutoNum type="alphaLcPeriod"/>
            </a:pPr>
            <a:r>
              <a:rPr lang="en-CA"/>
              <a:t>Cylinders</a:t>
            </a:r>
            <a:endParaRPr/>
          </a:p>
          <a:p>
            <a:pPr indent="-317500" lvl="1" marL="914400" rtl="0" algn="l">
              <a:spcBef>
                <a:spcPts val="0"/>
              </a:spcBef>
              <a:spcAft>
                <a:spcPts val="0"/>
              </a:spcAft>
              <a:buSzPts val="1400"/>
              <a:buAutoNum type="alphaLcPeriod"/>
            </a:pPr>
            <a:r>
              <a:rPr lang="en-CA"/>
              <a:t>Spheres</a:t>
            </a:r>
            <a:endParaRPr/>
          </a:p>
          <a:p>
            <a:pPr indent="-317500" lvl="1" marL="914400" rtl="0" algn="l">
              <a:spcBef>
                <a:spcPts val="0"/>
              </a:spcBef>
              <a:spcAft>
                <a:spcPts val="0"/>
              </a:spcAft>
              <a:buSzPts val="1400"/>
              <a:buAutoNum type="alphaLcPeriod"/>
            </a:pPr>
            <a:r>
              <a:rPr lang="en-CA"/>
              <a:t>Etc.</a:t>
            </a:r>
            <a:endParaRPr/>
          </a:p>
          <a:p>
            <a:pPr indent="-342900" lvl="0" marL="457200" rtl="0" algn="l">
              <a:spcBef>
                <a:spcPts val="0"/>
              </a:spcBef>
              <a:spcAft>
                <a:spcPts val="0"/>
              </a:spcAft>
              <a:buSzPts val="1800"/>
              <a:buAutoNum type="arabicPeriod"/>
            </a:pPr>
            <a:r>
              <a:rPr lang="en-CA"/>
              <a:t>What </a:t>
            </a:r>
            <a:r>
              <a:rPr b="1" lang="en-CA"/>
              <a:t>attributes </a:t>
            </a:r>
            <a:r>
              <a:rPr lang="en-CA"/>
              <a:t>do these volumes have?</a:t>
            </a:r>
            <a:endParaRPr/>
          </a:p>
          <a:p>
            <a:pPr indent="-317500" lvl="1" marL="914400" rtl="0" algn="l">
              <a:spcBef>
                <a:spcPts val="0"/>
              </a:spcBef>
              <a:spcAft>
                <a:spcPts val="0"/>
              </a:spcAft>
              <a:buSzPts val="1400"/>
              <a:buAutoNum type="alphaLcPeriod"/>
            </a:pPr>
            <a:r>
              <a:rPr lang="en-CA"/>
              <a:t>Edges</a:t>
            </a:r>
            <a:endParaRPr/>
          </a:p>
          <a:p>
            <a:pPr indent="-317500" lvl="1" marL="914400" rtl="0" algn="l">
              <a:spcBef>
                <a:spcPts val="0"/>
              </a:spcBef>
              <a:spcAft>
                <a:spcPts val="0"/>
              </a:spcAft>
              <a:buSzPts val="1400"/>
              <a:buAutoNum type="alphaLcPeriod"/>
            </a:pPr>
            <a:r>
              <a:rPr lang="en-CA"/>
              <a:t>Faces</a:t>
            </a:r>
            <a:endParaRPr/>
          </a:p>
          <a:p>
            <a:pPr indent="-317500" lvl="1" marL="914400" rtl="0" algn="l">
              <a:spcBef>
                <a:spcPts val="0"/>
              </a:spcBef>
              <a:spcAft>
                <a:spcPts val="0"/>
              </a:spcAft>
              <a:buSzPts val="1400"/>
              <a:buAutoNum type="alphaLcPeriod"/>
            </a:pPr>
            <a:r>
              <a:rPr lang="en-CA"/>
              <a:t>Volume</a:t>
            </a:r>
            <a:endParaRPr/>
          </a:p>
          <a:p>
            <a:pPr indent="-317500" lvl="1" marL="914400" rtl="0" algn="l">
              <a:spcBef>
                <a:spcPts val="0"/>
              </a:spcBef>
              <a:spcAft>
                <a:spcPts val="0"/>
              </a:spcAft>
              <a:buSzPts val="1400"/>
              <a:buAutoNum type="alphaLcPeriod"/>
            </a:pPr>
            <a:r>
              <a:rPr lang="en-CA"/>
              <a:t>Etc.</a:t>
            </a:r>
            <a:endParaRPr/>
          </a:p>
          <a:p>
            <a:pPr indent="-342900" lvl="0" marL="457200" rtl="0" algn="l">
              <a:spcBef>
                <a:spcPts val="0"/>
              </a:spcBef>
              <a:spcAft>
                <a:spcPts val="0"/>
              </a:spcAft>
              <a:buSzPts val="1800"/>
              <a:buAutoNum type="arabicPeriod"/>
            </a:pPr>
            <a:r>
              <a:rPr lang="en-CA"/>
              <a:t>What </a:t>
            </a:r>
            <a:r>
              <a:rPr b="1" lang="en-CA"/>
              <a:t>behaviors</a:t>
            </a:r>
            <a:r>
              <a:rPr lang="en-CA"/>
              <a:t> do these volumes have?</a:t>
            </a:r>
            <a:endParaRPr/>
          </a:p>
          <a:p>
            <a:pPr indent="-317500" lvl="1" marL="914400" rtl="0" algn="l">
              <a:spcBef>
                <a:spcPts val="0"/>
              </a:spcBef>
              <a:spcAft>
                <a:spcPts val="0"/>
              </a:spcAft>
              <a:buSzPts val="1400"/>
              <a:buAutoNum type="alphaLcPeriod"/>
            </a:pPr>
            <a:r>
              <a:rPr lang="en-CA"/>
              <a:t>Translate</a:t>
            </a:r>
            <a:endParaRPr/>
          </a:p>
          <a:p>
            <a:pPr indent="-317500" lvl="1" marL="914400" rtl="0" algn="l">
              <a:spcBef>
                <a:spcPts val="0"/>
              </a:spcBef>
              <a:spcAft>
                <a:spcPts val="0"/>
              </a:spcAft>
              <a:buSzPts val="1400"/>
              <a:buAutoNum type="alphaLcPeriod"/>
            </a:pPr>
            <a:r>
              <a:rPr lang="en-CA"/>
              <a:t>Rotate</a:t>
            </a:r>
            <a:endParaRPr/>
          </a:p>
          <a:p>
            <a:pPr indent="-317500" lvl="1" marL="914400" rtl="0" algn="l">
              <a:spcBef>
                <a:spcPts val="0"/>
              </a:spcBef>
              <a:spcAft>
                <a:spcPts val="0"/>
              </a:spcAft>
              <a:buSzPts val="1400"/>
              <a:buAutoNum type="alphaLcPeriod"/>
            </a:pPr>
            <a:r>
              <a:rPr lang="en-CA"/>
              <a:t>Scale</a:t>
            </a:r>
            <a:endParaRPr/>
          </a:p>
          <a:p>
            <a:pPr indent="-317500" lvl="1" marL="914400" rtl="0" algn="l">
              <a:spcBef>
                <a:spcPts val="0"/>
              </a:spcBef>
              <a:spcAft>
                <a:spcPts val="0"/>
              </a:spcAft>
              <a:buSzPts val="1400"/>
              <a:buAutoNum type="alphaLcPeriod"/>
            </a:pPr>
            <a:r>
              <a:rPr lang="en-CA"/>
              <a:t>Etc.</a:t>
            </a:r>
            <a:endParaRPr/>
          </a:p>
        </p:txBody>
      </p:sp>
      <p:sp>
        <p:nvSpPr>
          <p:cNvPr id="2919" name="Google Shape;2919;p255"/>
          <p:cNvSpPr/>
          <p:nvPr/>
        </p:nvSpPr>
        <p:spPr>
          <a:xfrm>
            <a:off x="-685800" y="1550375"/>
            <a:ext cx="6436800" cy="1021500"/>
          </a:xfrm>
          <a:prstGeom prst="bracePair">
            <a:avLst/>
          </a:prstGeom>
          <a:noFill/>
          <a:ln cap="flat" cmpd="sng" w="28575">
            <a:solidFill>
              <a:srgbClr val="D10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55"/>
          <p:cNvSpPr txBox="1"/>
          <p:nvPr/>
        </p:nvSpPr>
        <p:spPr>
          <a:xfrm>
            <a:off x="5836450" y="1861025"/>
            <a:ext cx="18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D1002E"/>
                </a:solidFill>
                <a:latin typeface="Lato"/>
                <a:ea typeface="Lato"/>
                <a:cs typeface="Lato"/>
                <a:sym typeface="Lato"/>
              </a:rPr>
              <a:t>Types of Objects</a:t>
            </a:r>
            <a:endParaRPr>
              <a:solidFill>
                <a:srgbClr val="D1002E"/>
              </a:solidFill>
              <a:latin typeface="Lato"/>
              <a:ea typeface="Lato"/>
              <a:cs typeface="Lato"/>
              <a:sym typeface="Lato"/>
            </a:endParaRPr>
          </a:p>
        </p:txBody>
      </p:sp>
      <p:sp>
        <p:nvSpPr>
          <p:cNvPr id="2921" name="Google Shape;2921;p255"/>
          <p:cNvSpPr/>
          <p:nvPr/>
        </p:nvSpPr>
        <p:spPr>
          <a:xfrm>
            <a:off x="-685800" y="2697375"/>
            <a:ext cx="6436800" cy="1021500"/>
          </a:xfrm>
          <a:prstGeom prst="bracePair">
            <a:avLst/>
          </a:prstGeom>
          <a:noFill/>
          <a:ln cap="flat" cmpd="sng" w="28575">
            <a:solidFill>
              <a:srgbClr val="2352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55"/>
          <p:cNvSpPr txBox="1"/>
          <p:nvPr/>
        </p:nvSpPr>
        <p:spPr>
          <a:xfrm>
            <a:off x="5836450" y="3008025"/>
            <a:ext cx="22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23527C"/>
                </a:solidFill>
                <a:latin typeface="Lato"/>
                <a:ea typeface="Lato"/>
                <a:cs typeface="Lato"/>
                <a:sym typeface="Lato"/>
              </a:rPr>
              <a:t>Types of Data Members</a:t>
            </a:r>
            <a:endParaRPr>
              <a:solidFill>
                <a:srgbClr val="23527C"/>
              </a:solidFill>
              <a:latin typeface="Lato"/>
              <a:ea typeface="Lato"/>
              <a:cs typeface="Lato"/>
              <a:sym typeface="Lato"/>
            </a:endParaRPr>
          </a:p>
        </p:txBody>
      </p:sp>
      <p:sp>
        <p:nvSpPr>
          <p:cNvPr id="2923" name="Google Shape;2923;p255"/>
          <p:cNvSpPr/>
          <p:nvPr/>
        </p:nvSpPr>
        <p:spPr>
          <a:xfrm>
            <a:off x="-685794" y="3851519"/>
            <a:ext cx="6436800" cy="1021500"/>
          </a:xfrm>
          <a:prstGeom prst="bracePair">
            <a:avLst/>
          </a:prstGeom>
          <a:noFill/>
          <a:ln cap="flat" cmpd="sng" w="28575">
            <a:solidFill>
              <a:srgbClr val="008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55"/>
          <p:cNvSpPr txBox="1"/>
          <p:nvPr/>
        </p:nvSpPr>
        <p:spPr>
          <a:xfrm>
            <a:off x="5836449" y="4155025"/>
            <a:ext cx="258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008000"/>
                </a:solidFill>
                <a:latin typeface="Lato"/>
                <a:ea typeface="Lato"/>
                <a:cs typeface="Lato"/>
                <a:sym typeface="Lato"/>
              </a:rPr>
              <a:t>Types of Member Functions</a:t>
            </a:r>
            <a:endParaRPr>
              <a:solidFill>
                <a:srgbClr val="008000"/>
              </a:solidFill>
              <a:latin typeface="Lato"/>
              <a:ea typeface="Lato"/>
              <a:cs typeface="Lato"/>
              <a:sym typeface="Lato"/>
            </a:endParaRPr>
          </a:p>
        </p:txBody>
      </p:sp>
      <p:cxnSp>
        <p:nvCxnSpPr>
          <p:cNvPr id="2925" name="Google Shape;2925;p255"/>
          <p:cNvCxnSpPr/>
          <p:nvPr/>
        </p:nvCxnSpPr>
        <p:spPr>
          <a:xfrm>
            <a:off x="2445675" y="3351900"/>
            <a:ext cx="512400" cy="0"/>
          </a:xfrm>
          <a:prstGeom prst="straightConnector1">
            <a:avLst/>
          </a:prstGeom>
          <a:noFill/>
          <a:ln cap="flat" cmpd="sng" w="9525">
            <a:solidFill>
              <a:srgbClr val="23527C"/>
            </a:solidFill>
            <a:prstDash val="solid"/>
            <a:round/>
            <a:headEnd len="med" w="med" type="none"/>
            <a:tailEnd len="med" w="med" type="triangle"/>
          </a:ln>
        </p:spPr>
      </p:cxnSp>
      <p:sp>
        <p:nvSpPr>
          <p:cNvPr id="2926" name="Google Shape;2926;p255"/>
          <p:cNvSpPr txBox="1"/>
          <p:nvPr/>
        </p:nvSpPr>
        <p:spPr>
          <a:xfrm>
            <a:off x="2958075" y="3174900"/>
            <a:ext cx="161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100">
                <a:solidFill>
                  <a:srgbClr val="23527C"/>
                </a:solidFill>
                <a:latin typeface="Lato"/>
                <a:ea typeface="Lato"/>
                <a:cs typeface="Lato"/>
                <a:sym typeface="Lato"/>
              </a:rPr>
              <a:t>double</a:t>
            </a:r>
            <a:endParaRPr sz="1100">
              <a:solidFill>
                <a:srgbClr val="23527C"/>
              </a:solidFill>
              <a:latin typeface="Lato"/>
              <a:ea typeface="Lato"/>
              <a:cs typeface="Lato"/>
              <a:sym typeface="Lato"/>
            </a:endParaRPr>
          </a:p>
        </p:txBody>
      </p:sp>
      <p:cxnSp>
        <p:nvCxnSpPr>
          <p:cNvPr id="2927" name="Google Shape;2927;p255"/>
          <p:cNvCxnSpPr/>
          <p:nvPr/>
        </p:nvCxnSpPr>
        <p:spPr>
          <a:xfrm>
            <a:off x="2445675" y="3008025"/>
            <a:ext cx="512400" cy="0"/>
          </a:xfrm>
          <a:prstGeom prst="straightConnector1">
            <a:avLst/>
          </a:prstGeom>
          <a:noFill/>
          <a:ln cap="flat" cmpd="sng" w="9525">
            <a:solidFill>
              <a:srgbClr val="23527C"/>
            </a:solidFill>
            <a:prstDash val="solid"/>
            <a:round/>
            <a:headEnd len="med" w="med" type="none"/>
            <a:tailEnd len="med" w="med" type="triangle"/>
          </a:ln>
        </p:spPr>
      </p:cxnSp>
      <p:sp>
        <p:nvSpPr>
          <p:cNvPr id="2928" name="Google Shape;2928;p255"/>
          <p:cNvSpPr txBox="1"/>
          <p:nvPr/>
        </p:nvSpPr>
        <p:spPr>
          <a:xfrm>
            <a:off x="2958075" y="2831025"/>
            <a:ext cx="161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100">
                <a:solidFill>
                  <a:srgbClr val="23527C"/>
                </a:solidFill>
                <a:latin typeface="Lato"/>
                <a:ea typeface="Lato"/>
                <a:cs typeface="Lato"/>
                <a:sym typeface="Lato"/>
              </a:rPr>
              <a:t>More classes</a:t>
            </a:r>
            <a:endParaRPr sz="1100">
              <a:solidFill>
                <a:srgbClr val="23527C"/>
              </a:solidFill>
              <a:latin typeface="Lato"/>
              <a:ea typeface="Lato"/>
              <a:cs typeface="Lato"/>
              <a:sym typeface="Lato"/>
            </a:endParaRPr>
          </a:p>
        </p:txBody>
      </p:sp>
      <p:sp>
        <p:nvSpPr>
          <p:cNvPr id="2929" name="Google Shape;2929;p255"/>
          <p:cNvSpPr/>
          <p:nvPr/>
        </p:nvSpPr>
        <p:spPr>
          <a:xfrm>
            <a:off x="2958075" y="2831025"/>
            <a:ext cx="1121700" cy="35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CA" sz="1100">
                <a:solidFill>
                  <a:srgbClr val="D1002E"/>
                </a:solidFill>
                <a:latin typeface="Lato"/>
                <a:ea typeface="Lato"/>
                <a:cs typeface="Lato"/>
                <a:sym typeface="Lato"/>
              </a:rPr>
              <a:t>?</a:t>
            </a:r>
            <a:endParaRPr b="1" sz="1100">
              <a:solidFill>
                <a:srgbClr val="D1002E"/>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5"/>
                                        </p:tgtEl>
                                        <p:attrNameLst>
                                          <p:attrName>style.visibility</p:attrName>
                                        </p:attrNameLst>
                                      </p:cBhvr>
                                      <p:to>
                                        <p:strVal val="visible"/>
                                      </p:to>
                                    </p:set>
                                    <p:animEffect filter="fade" transition="in">
                                      <p:cBhvr>
                                        <p:cTn dur="1000"/>
                                        <p:tgtEl>
                                          <p:spTgt spid="2925"/>
                                        </p:tgtEl>
                                      </p:cBhvr>
                                    </p:animEffect>
                                  </p:childTnLst>
                                </p:cTn>
                              </p:par>
                              <p:par>
                                <p:cTn fill="hold" nodeType="withEffect" presetClass="entr" presetID="10" presetSubtype="0">
                                  <p:stCondLst>
                                    <p:cond delay="0"/>
                                  </p:stCondLst>
                                  <p:childTnLst>
                                    <p:set>
                                      <p:cBhvr>
                                        <p:cTn dur="1" fill="hold">
                                          <p:stCondLst>
                                            <p:cond delay="0"/>
                                          </p:stCondLst>
                                        </p:cTn>
                                        <p:tgtEl>
                                          <p:spTgt spid="2926"/>
                                        </p:tgtEl>
                                        <p:attrNameLst>
                                          <p:attrName>style.visibility</p:attrName>
                                        </p:attrNameLst>
                                      </p:cBhvr>
                                      <p:to>
                                        <p:strVal val="visible"/>
                                      </p:to>
                                    </p:set>
                                    <p:animEffect filter="fade" transition="in">
                                      <p:cBhvr>
                                        <p:cTn dur="1000"/>
                                        <p:tgtEl>
                                          <p:spTgt spid="2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7"/>
                                        </p:tgtEl>
                                        <p:attrNameLst>
                                          <p:attrName>style.visibility</p:attrName>
                                        </p:attrNameLst>
                                      </p:cBhvr>
                                      <p:to>
                                        <p:strVal val="visible"/>
                                      </p:to>
                                    </p:set>
                                    <p:animEffect filter="fade" transition="in">
                                      <p:cBhvr>
                                        <p:cTn dur="1000"/>
                                        <p:tgtEl>
                                          <p:spTgt spid="2927"/>
                                        </p:tgtEl>
                                      </p:cBhvr>
                                    </p:animEffect>
                                  </p:childTnLst>
                                </p:cTn>
                              </p:par>
                              <p:par>
                                <p:cTn fill="hold" nodeType="withEffect" presetClass="entr" presetID="10" presetSubtype="0">
                                  <p:stCondLst>
                                    <p:cond delay="0"/>
                                  </p:stCondLst>
                                  <p:childTnLst>
                                    <p:set>
                                      <p:cBhvr>
                                        <p:cTn dur="1" fill="hold">
                                          <p:stCondLst>
                                            <p:cond delay="0"/>
                                          </p:stCondLst>
                                        </p:cTn>
                                        <p:tgtEl>
                                          <p:spTgt spid="2929"/>
                                        </p:tgtEl>
                                        <p:attrNameLst>
                                          <p:attrName>style.visibility</p:attrName>
                                        </p:attrNameLst>
                                      </p:cBhvr>
                                      <p:to>
                                        <p:strVal val="visible"/>
                                      </p:to>
                                    </p:set>
                                    <p:animEffect filter="fade" transition="in">
                                      <p:cBhvr>
                                        <p:cTn dur="1000"/>
                                        <p:tgtEl>
                                          <p:spTgt spid="2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29"/>
                                        </p:tgtEl>
                                      </p:cBhvr>
                                    </p:animEffect>
                                    <p:set>
                                      <p:cBhvr>
                                        <p:cTn dur="1" fill="hold">
                                          <p:stCondLst>
                                            <p:cond delay="1000"/>
                                          </p:stCondLst>
                                        </p:cTn>
                                        <p:tgtEl>
                                          <p:spTgt spid="292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28"/>
                                        </p:tgtEl>
                                        <p:attrNameLst>
                                          <p:attrName>style.visibility</p:attrName>
                                        </p:attrNameLst>
                                      </p:cBhvr>
                                      <p:to>
                                        <p:strVal val="visible"/>
                                      </p:to>
                                    </p:set>
                                    <p:animEffect filter="fade" transition="in">
                                      <p:cBhvr>
                                        <p:cTn dur="1000"/>
                                        <p:tgtEl>
                                          <p:spTgt spid="29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sp>
        <p:nvSpPr>
          <p:cNvPr id="2934" name="Google Shape;2934;p2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Modelling Edges</a:t>
            </a:r>
            <a:endParaRPr/>
          </a:p>
        </p:txBody>
      </p:sp>
      <p:sp>
        <p:nvSpPr>
          <p:cNvPr id="2935" name="Google Shape;2935;p256"/>
          <p:cNvSpPr/>
          <p:nvPr/>
        </p:nvSpPr>
        <p:spPr>
          <a:xfrm>
            <a:off x="3881700" y="20931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Edge</a:t>
            </a:r>
            <a:endParaRPr>
              <a:latin typeface="Lato"/>
              <a:ea typeface="Lato"/>
              <a:cs typeface="Lato"/>
              <a:sym typeface="Lato"/>
            </a:endParaRPr>
          </a:p>
        </p:txBody>
      </p:sp>
      <p:sp>
        <p:nvSpPr>
          <p:cNvPr id="2936" name="Google Shape;2936;p256"/>
          <p:cNvSpPr/>
          <p:nvPr/>
        </p:nvSpPr>
        <p:spPr>
          <a:xfrm>
            <a:off x="1312075" y="39719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Line</a:t>
            </a:r>
            <a:endParaRPr>
              <a:latin typeface="Lato"/>
              <a:ea typeface="Lato"/>
              <a:cs typeface="Lato"/>
              <a:sym typeface="Lato"/>
            </a:endParaRPr>
          </a:p>
        </p:txBody>
      </p:sp>
      <p:sp>
        <p:nvSpPr>
          <p:cNvPr id="2937" name="Google Shape;2937;p256"/>
          <p:cNvSpPr/>
          <p:nvPr/>
        </p:nvSpPr>
        <p:spPr>
          <a:xfrm>
            <a:off x="3025150" y="39719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Arc</a:t>
            </a:r>
            <a:endParaRPr>
              <a:latin typeface="Lato"/>
              <a:ea typeface="Lato"/>
              <a:cs typeface="Lato"/>
              <a:sym typeface="Lato"/>
            </a:endParaRPr>
          </a:p>
        </p:txBody>
      </p:sp>
      <p:sp>
        <p:nvSpPr>
          <p:cNvPr id="2938" name="Google Shape;2938;p256"/>
          <p:cNvSpPr/>
          <p:nvPr/>
        </p:nvSpPr>
        <p:spPr>
          <a:xfrm>
            <a:off x="4738225" y="39719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Curve</a:t>
            </a:r>
            <a:endParaRPr>
              <a:latin typeface="Lato"/>
              <a:ea typeface="Lato"/>
              <a:cs typeface="Lato"/>
              <a:sym typeface="Lato"/>
            </a:endParaRPr>
          </a:p>
        </p:txBody>
      </p:sp>
      <p:sp>
        <p:nvSpPr>
          <p:cNvPr id="2939" name="Google Shape;2939;p256"/>
          <p:cNvSpPr/>
          <p:nvPr/>
        </p:nvSpPr>
        <p:spPr>
          <a:xfrm>
            <a:off x="6451300" y="39719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Spline</a:t>
            </a:r>
            <a:endParaRPr>
              <a:latin typeface="Lato"/>
              <a:ea typeface="Lato"/>
              <a:cs typeface="Lato"/>
              <a:sym typeface="Lato"/>
            </a:endParaRPr>
          </a:p>
        </p:txBody>
      </p:sp>
      <p:cxnSp>
        <p:nvCxnSpPr>
          <p:cNvPr id="2940" name="Google Shape;2940;p256"/>
          <p:cNvCxnSpPr>
            <a:stCxn id="2936" idx="0"/>
            <a:endCxn id="2935" idx="2"/>
          </p:cNvCxnSpPr>
          <p:nvPr/>
        </p:nvCxnSpPr>
        <p:spPr>
          <a:xfrm rot="-5400000">
            <a:off x="2617075" y="2015300"/>
            <a:ext cx="1343700" cy="2569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2941" name="Google Shape;2941;p256"/>
          <p:cNvCxnSpPr>
            <a:stCxn id="2937" idx="0"/>
            <a:endCxn id="2935" idx="2"/>
          </p:cNvCxnSpPr>
          <p:nvPr/>
        </p:nvCxnSpPr>
        <p:spPr>
          <a:xfrm rot="-5400000">
            <a:off x="3473650" y="2871800"/>
            <a:ext cx="1343700" cy="856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2942" name="Google Shape;2942;p256"/>
          <p:cNvCxnSpPr>
            <a:stCxn id="2938" idx="0"/>
            <a:endCxn id="2935" idx="2"/>
          </p:cNvCxnSpPr>
          <p:nvPr/>
        </p:nvCxnSpPr>
        <p:spPr>
          <a:xfrm flipH="1" rot="5400000">
            <a:off x="4330225" y="2871800"/>
            <a:ext cx="1343700" cy="856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2943" name="Google Shape;2943;p256"/>
          <p:cNvCxnSpPr>
            <a:stCxn id="2939" idx="0"/>
            <a:endCxn id="2935" idx="2"/>
          </p:cNvCxnSpPr>
          <p:nvPr/>
        </p:nvCxnSpPr>
        <p:spPr>
          <a:xfrm flipH="1" rot="5400000">
            <a:off x="5186800" y="2015300"/>
            <a:ext cx="1343700" cy="2569500"/>
          </a:xfrm>
          <a:prstGeom prst="bentConnector3">
            <a:avLst>
              <a:gd fmla="val 49996" name="adj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7" name="Shape 2947"/>
        <p:cNvGrpSpPr/>
        <p:nvPr/>
      </p:nvGrpSpPr>
      <p:grpSpPr>
        <a:xfrm>
          <a:off x="0" y="0"/>
          <a:ext cx="0" cy="0"/>
          <a:chOff x="0" y="0"/>
          <a:chExt cx="0" cy="0"/>
        </a:xfrm>
      </p:grpSpPr>
      <p:sp>
        <p:nvSpPr>
          <p:cNvPr id="2948" name="Google Shape;2948;p2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Modelling Faces</a:t>
            </a:r>
            <a:endParaRPr/>
          </a:p>
        </p:txBody>
      </p:sp>
      <p:sp>
        <p:nvSpPr>
          <p:cNvPr id="2949" name="Google Shape;2949;p257"/>
          <p:cNvSpPr/>
          <p:nvPr/>
        </p:nvSpPr>
        <p:spPr>
          <a:xfrm>
            <a:off x="3881700" y="20931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Face</a:t>
            </a:r>
            <a:endParaRPr>
              <a:latin typeface="Lato"/>
              <a:ea typeface="Lato"/>
              <a:cs typeface="Lato"/>
              <a:sym typeface="Lato"/>
            </a:endParaRPr>
          </a:p>
        </p:txBody>
      </p:sp>
      <p:sp>
        <p:nvSpPr>
          <p:cNvPr id="2950" name="Google Shape;2950;p257"/>
          <p:cNvSpPr/>
          <p:nvPr/>
        </p:nvSpPr>
        <p:spPr>
          <a:xfrm>
            <a:off x="917413" y="3971900"/>
            <a:ext cx="17040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Planar_Surface</a:t>
            </a:r>
            <a:endParaRPr>
              <a:latin typeface="Lato"/>
              <a:ea typeface="Lato"/>
              <a:cs typeface="Lato"/>
              <a:sym typeface="Lato"/>
            </a:endParaRPr>
          </a:p>
        </p:txBody>
      </p:sp>
      <p:sp>
        <p:nvSpPr>
          <p:cNvPr id="2951" name="Google Shape;2951;p257"/>
          <p:cNvSpPr/>
          <p:nvPr/>
        </p:nvSpPr>
        <p:spPr>
          <a:xfrm>
            <a:off x="2785814" y="3971900"/>
            <a:ext cx="17040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Cylindrical_Surface</a:t>
            </a:r>
            <a:endParaRPr>
              <a:latin typeface="Lato"/>
              <a:ea typeface="Lato"/>
              <a:cs typeface="Lato"/>
              <a:sym typeface="Lato"/>
            </a:endParaRPr>
          </a:p>
        </p:txBody>
      </p:sp>
      <p:sp>
        <p:nvSpPr>
          <p:cNvPr id="2952" name="Google Shape;2952;p257"/>
          <p:cNvSpPr/>
          <p:nvPr/>
        </p:nvSpPr>
        <p:spPr>
          <a:xfrm>
            <a:off x="4654213" y="3971900"/>
            <a:ext cx="17040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Spherical_Surface</a:t>
            </a:r>
            <a:endParaRPr>
              <a:latin typeface="Lato"/>
              <a:ea typeface="Lato"/>
              <a:cs typeface="Lato"/>
              <a:sym typeface="Lato"/>
            </a:endParaRPr>
          </a:p>
        </p:txBody>
      </p:sp>
      <p:sp>
        <p:nvSpPr>
          <p:cNvPr id="2953" name="Google Shape;2953;p257"/>
          <p:cNvSpPr/>
          <p:nvPr/>
        </p:nvSpPr>
        <p:spPr>
          <a:xfrm>
            <a:off x="6522588" y="3971900"/>
            <a:ext cx="17040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Surface_Spline</a:t>
            </a:r>
            <a:endParaRPr>
              <a:latin typeface="Lato"/>
              <a:ea typeface="Lato"/>
              <a:cs typeface="Lato"/>
              <a:sym typeface="Lato"/>
            </a:endParaRPr>
          </a:p>
        </p:txBody>
      </p:sp>
      <p:cxnSp>
        <p:nvCxnSpPr>
          <p:cNvPr id="2954" name="Google Shape;2954;p257"/>
          <p:cNvCxnSpPr>
            <a:stCxn id="2950" idx="0"/>
            <a:endCxn id="2949" idx="2"/>
          </p:cNvCxnSpPr>
          <p:nvPr/>
        </p:nvCxnSpPr>
        <p:spPr>
          <a:xfrm rot="-5400000">
            <a:off x="2499763" y="1897850"/>
            <a:ext cx="1343700" cy="28044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2955" name="Google Shape;2955;p257"/>
          <p:cNvCxnSpPr>
            <a:stCxn id="2951" idx="0"/>
            <a:endCxn id="2949" idx="2"/>
          </p:cNvCxnSpPr>
          <p:nvPr/>
        </p:nvCxnSpPr>
        <p:spPr>
          <a:xfrm rot="-5400000">
            <a:off x="3433964" y="2832050"/>
            <a:ext cx="1343700" cy="9360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2956" name="Google Shape;2956;p257"/>
          <p:cNvCxnSpPr>
            <a:stCxn id="2952" idx="0"/>
            <a:endCxn id="2949" idx="2"/>
          </p:cNvCxnSpPr>
          <p:nvPr/>
        </p:nvCxnSpPr>
        <p:spPr>
          <a:xfrm flipH="1" rot="5400000">
            <a:off x="4368163" y="2833850"/>
            <a:ext cx="1343700" cy="9324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2957" name="Google Shape;2957;p257"/>
          <p:cNvCxnSpPr>
            <a:stCxn id="2953" idx="0"/>
            <a:endCxn id="2949" idx="2"/>
          </p:cNvCxnSpPr>
          <p:nvPr/>
        </p:nvCxnSpPr>
        <p:spPr>
          <a:xfrm flipH="1" rot="5400000">
            <a:off x="5302338" y="1899650"/>
            <a:ext cx="1343700" cy="2800800"/>
          </a:xfrm>
          <a:prstGeom prst="bentConnector3">
            <a:avLst>
              <a:gd fmla="val 49996" name="adj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sp>
        <p:nvSpPr>
          <p:cNvPr id="2962" name="Google Shape;2962;p2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Modelling 2D Shapes</a:t>
            </a:r>
            <a:endParaRPr/>
          </a:p>
        </p:txBody>
      </p:sp>
      <p:sp>
        <p:nvSpPr>
          <p:cNvPr id="2963" name="Google Shape;2963;p258"/>
          <p:cNvSpPr/>
          <p:nvPr/>
        </p:nvSpPr>
        <p:spPr>
          <a:xfrm>
            <a:off x="3881700" y="20931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2D_Object</a:t>
            </a:r>
            <a:endParaRPr>
              <a:latin typeface="Lato"/>
              <a:ea typeface="Lato"/>
              <a:cs typeface="Lato"/>
              <a:sym typeface="Lato"/>
            </a:endParaRPr>
          </a:p>
        </p:txBody>
      </p:sp>
      <p:sp>
        <p:nvSpPr>
          <p:cNvPr id="2964" name="Google Shape;2964;p258"/>
          <p:cNvSpPr/>
          <p:nvPr/>
        </p:nvSpPr>
        <p:spPr>
          <a:xfrm>
            <a:off x="2648200" y="34385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Edge</a:t>
            </a:r>
            <a:endParaRPr>
              <a:latin typeface="Lato"/>
              <a:ea typeface="Lato"/>
              <a:cs typeface="Lato"/>
              <a:sym typeface="Lato"/>
            </a:endParaRPr>
          </a:p>
        </p:txBody>
      </p:sp>
      <p:sp>
        <p:nvSpPr>
          <p:cNvPr id="2965" name="Google Shape;2965;p258"/>
          <p:cNvSpPr/>
          <p:nvPr/>
        </p:nvSpPr>
        <p:spPr>
          <a:xfrm>
            <a:off x="5036600" y="3438500"/>
            <a:ext cx="1384200" cy="5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Lato"/>
                <a:ea typeface="Lato"/>
                <a:cs typeface="Lato"/>
                <a:sym typeface="Lato"/>
              </a:rPr>
              <a:t>Face</a:t>
            </a:r>
            <a:endParaRPr>
              <a:latin typeface="Lato"/>
              <a:ea typeface="Lato"/>
              <a:cs typeface="Lato"/>
              <a:sym typeface="Lato"/>
            </a:endParaRPr>
          </a:p>
        </p:txBody>
      </p:sp>
      <p:cxnSp>
        <p:nvCxnSpPr>
          <p:cNvPr id="2966" name="Google Shape;2966;p258"/>
          <p:cNvCxnSpPr>
            <a:stCxn id="2964" idx="0"/>
            <a:endCxn id="2963" idx="2"/>
          </p:cNvCxnSpPr>
          <p:nvPr/>
        </p:nvCxnSpPr>
        <p:spPr>
          <a:xfrm rot="-5400000">
            <a:off x="3551950" y="2416550"/>
            <a:ext cx="810300" cy="12336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2967" name="Google Shape;2967;p258"/>
          <p:cNvCxnSpPr>
            <a:stCxn id="2965" idx="0"/>
            <a:endCxn id="2963" idx="2"/>
          </p:cNvCxnSpPr>
          <p:nvPr/>
        </p:nvCxnSpPr>
        <p:spPr>
          <a:xfrm flipH="1" rot="5400000">
            <a:off x="4746050" y="2455850"/>
            <a:ext cx="810300" cy="1155000"/>
          </a:xfrm>
          <a:prstGeom prst="bentConnector3">
            <a:avLst>
              <a:gd fmla="val 49994"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p2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Is All Of This Necessary?</a:t>
            </a:r>
            <a:endParaRPr sz="2600"/>
          </a:p>
          <a:p>
            <a:pPr indent="0" lvl="0" marL="0" rtl="0" algn="l">
              <a:spcBef>
                <a:spcPts val="0"/>
              </a:spcBef>
              <a:spcAft>
                <a:spcPts val="0"/>
              </a:spcAft>
              <a:buNone/>
            </a:pPr>
            <a:r>
              <a:t/>
            </a:r>
            <a:endParaRPr/>
          </a:p>
        </p:txBody>
      </p:sp>
      <p:sp>
        <p:nvSpPr>
          <p:cNvPr id="2973" name="Google Shape;2973;p259"/>
          <p:cNvSpPr txBox="1"/>
          <p:nvPr>
            <p:ph idx="1" type="body"/>
          </p:nvPr>
        </p:nvSpPr>
        <p:spPr>
          <a:xfrm>
            <a:off x="729450" y="1499025"/>
            <a:ext cx="7688700" cy="3573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CA"/>
              <a:t>Short Answer → YES</a:t>
            </a:r>
            <a:endParaRPr/>
          </a:p>
          <a:p>
            <a:pPr indent="0" lvl="0" marL="0" rtl="0" algn="l">
              <a:spcBef>
                <a:spcPts val="1200"/>
              </a:spcBef>
              <a:spcAft>
                <a:spcPts val="0"/>
              </a:spcAft>
              <a:buNone/>
            </a:pPr>
            <a:r>
              <a:rPr lang="en-CA"/>
              <a:t>Long Answer:</a:t>
            </a:r>
            <a:endParaRPr/>
          </a:p>
          <a:p>
            <a:pPr indent="-325755" lvl="0" marL="457200" rtl="0" algn="l">
              <a:spcBef>
                <a:spcPts val="1200"/>
              </a:spcBef>
              <a:spcAft>
                <a:spcPts val="0"/>
              </a:spcAft>
              <a:buSzPct val="100000"/>
              <a:buChar char="●"/>
            </a:pPr>
            <a:r>
              <a:rPr lang="en-CA"/>
              <a:t>Isolated Testing</a:t>
            </a:r>
            <a:endParaRPr/>
          </a:p>
          <a:p>
            <a:pPr indent="-304165" lvl="1" marL="914400" rtl="0" algn="l">
              <a:spcBef>
                <a:spcPts val="0"/>
              </a:spcBef>
              <a:spcAft>
                <a:spcPts val="0"/>
              </a:spcAft>
              <a:buSzPct val="100000"/>
              <a:buChar char="○"/>
            </a:pPr>
            <a:r>
              <a:rPr lang="en-CA"/>
              <a:t>The </a:t>
            </a:r>
            <a:r>
              <a:rPr b="1" lang="en-CA"/>
              <a:t>modularity</a:t>
            </a:r>
            <a:r>
              <a:rPr lang="en-CA"/>
              <a:t> allows each class to be tested individually and help debugging</a:t>
            </a:r>
            <a:endParaRPr/>
          </a:p>
          <a:p>
            <a:pPr indent="-325755" lvl="0" marL="457200" rtl="0" algn="l">
              <a:spcBef>
                <a:spcPts val="0"/>
              </a:spcBef>
              <a:spcAft>
                <a:spcPts val="0"/>
              </a:spcAft>
              <a:buSzPct val="100000"/>
              <a:buChar char="●"/>
            </a:pPr>
            <a:r>
              <a:rPr lang="en-CA"/>
              <a:t>Organizes Files</a:t>
            </a:r>
            <a:endParaRPr/>
          </a:p>
          <a:p>
            <a:pPr indent="-304165" lvl="1" marL="914400" rtl="0" algn="l">
              <a:spcBef>
                <a:spcPts val="0"/>
              </a:spcBef>
              <a:spcAft>
                <a:spcPts val="0"/>
              </a:spcAft>
              <a:buSzPct val="100000"/>
              <a:buChar char="○"/>
            </a:pPr>
            <a:r>
              <a:rPr lang="en-CA"/>
              <a:t>All types of </a:t>
            </a:r>
            <a:r>
              <a:rPr i="1" lang="en-CA"/>
              <a:t>Edge</a:t>
            </a:r>
            <a:r>
              <a:rPr lang="en-CA"/>
              <a:t> classes can be in one file, all the </a:t>
            </a:r>
            <a:r>
              <a:rPr i="1" lang="en-CA"/>
              <a:t>Face</a:t>
            </a:r>
            <a:r>
              <a:rPr lang="en-CA"/>
              <a:t> classes can be in another, etc.</a:t>
            </a:r>
            <a:br>
              <a:rPr lang="en-CA"/>
            </a:br>
            <a:endParaRPr/>
          </a:p>
          <a:p>
            <a:pPr indent="-325755" lvl="0" marL="457200" rtl="0" algn="l">
              <a:spcBef>
                <a:spcPts val="0"/>
              </a:spcBef>
              <a:spcAft>
                <a:spcPts val="0"/>
              </a:spcAft>
              <a:buSzPct val="100000"/>
              <a:buChar char="●"/>
            </a:pPr>
            <a:r>
              <a:rPr lang="en-CA"/>
              <a:t>Dividing Work</a:t>
            </a:r>
            <a:endParaRPr/>
          </a:p>
          <a:p>
            <a:pPr indent="-304165" lvl="1" marL="914400" rtl="0" algn="l">
              <a:spcBef>
                <a:spcPts val="0"/>
              </a:spcBef>
              <a:spcAft>
                <a:spcPts val="0"/>
              </a:spcAft>
              <a:buSzPct val="100000"/>
              <a:buChar char="○"/>
            </a:pPr>
            <a:r>
              <a:rPr lang="en-CA"/>
              <a:t>Remember as engineers, </a:t>
            </a:r>
            <a:r>
              <a:rPr b="1" lang="en-CA"/>
              <a:t>YOU WORK IN TEAMS</a:t>
            </a:r>
            <a:r>
              <a:rPr lang="en-CA"/>
              <a:t>. Breaking down a project into components allows the team to divide the work efficiently</a:t>
            </a:r>
            <a:endParaRPr/>
          </a:p>
          <a:p>
            <a:pPr indent="-325755" lvl="0" marL="457200" rtl="0" algn="l">
              <a:spcBef>
                <a:spcPts val="0"/>
              </a:spcBef>
              <a:spcAft>
                <a:spcPts val="0"/>
              </a:spcAft>
              <a:buSzPct val="100000"/>
              <a:buChar char="●"/>
            </a:pPr>
            <a:r>
              <a:rPr lang="en-CA"/>
              <a:t>Scalability</a:t>
            </a:r>
            <a:endParaRPr/>
          </a:p>
          <a:p>
            <a:pPr indent="-304165" lvl="1" marL="914400" rtl="0" algn="l">
              <a:spcBef>
                <a:spcPts val="0"/>
              </a:spcBef>
              <a:spcAft>
                <a:spcPts val="0"/>
              </a:spcAft>
              <a:buSzPct val="100000"/>
              <a:buChar char="○"/>
            </a:pPr>
            <a:r>
              <a:rPr lang="en-CA"/>
              <a:t>You can add more types of </a:t>
            </a:r>
            <a:r>
              <a:rPr i="1" lang="en-CA"/>
              <a:t>Edge</a:t>
            </a:r>
            <a:r>
              <a:rPr lang="en-CA"/>
              <a:t> or </a:t>
            </a:r>
            <a:r>
              <a:rPr i="1" lang="en-CA"/>
              <a:t>Face</a:t>
            </a:r>
            <a:r>
              <a:rPr lang="en-CA"/>
              <a:t> classes and the 3D objects that depend on them won’t break</a:t>
            </a:r>
            <a:endParaRPr b="1"/>
          </a:p>
          <a:p>
            <a:pPr indent="0" lvl="0" marL="0" rtl="0" algn="l">
              <a:spcBef>
                <a:spcPts val="1200"/>
              </a:spcBef>
              <a:spcAft>
                <a:spcPts val="1200"/>
              </a:spcAft>
              <a:buNone/>
            </a:pPr>
            <a:r>
              <a:t/>
            </a:r>
            <a:endParaRPr/>
          </a:p>
        </p:txBody>
      </p:sp>
      <p:sp>
        <p:nvSpPr>
          <p:cNvPr id="2974" name="Google Shape;2974;p259"/>
          <p:cNvSpPr/>
          <p:nvPr/>
        </p:nvSpPr>
        <p:spPr>
          <a:xfrm>
            <a:off x="592925" y="3193250"/>
            <a:ext cx="8186700" cy="147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74"/>
                                        </p:tgtEl>
                                      </p:cBhvr>
                                    </p:animEffect>
                                    <p:set>
                                      <p:cBhvr>
                                        <p:cTn dur="1" fill="hold">
                                          <p:stCondLst>
                                            <p:cond delay="1000"/>
                                          </p:stCondLst>
                                        </p:cTn>
                                        <p:tgtEl>
                                          <p:spTgt spid="29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sp>
        <p:nvSpPr>
          <p:cNvPr id="2979" name="Google Shape;2979;p2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sz="2600"/>
              <a:t>Conclusion</a:t>
            </a:r>
            <a:endParaRPr/>
          </a:p>
        </p:txBody>
      </p:sp>
      <p:sp>
        <p:nvSpPr>
          <p:cNvPr id="2980" name="Google Shape;2980;p260"/>
          <p:cNvSpPr txBox="1"/>
          <p:nvPr>
            <p:ph idx="1" type="body"/>
          </p:nvPr>
        </p:nvSpPr>
        <p:spPr>
          <a:xfrm>
            <a:off x="729450" y="1499025"/>
            <a:ext cx="7688700" cy="3370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Object oriented program allows you to </a:t>
            </a:r>
            <a:r>
              <a:rPr lang="en-CA"/>
              <a:t>effectively</a:t>
            </a:r>
            <a:r>
              <a:rPr lang="en-CA"/>
              <a:t> design the infrastructure of an application</a:t>
            </a:r>
            <a:endParaRPr/>
          </a:p>
          <a:p>
            <a:pPr indent="-342900" lvl="0" marL="457200" rtl="0" algn="l">
              <a:spcBef>
                <a:spcPts val="0"/>
              </a:spcBef>
              <a:spcAft>
                <a:spcPts val="0"/>
              </a:spcAft>
              <a:buSzPts val="1800"/>
              <a:buChar char="●"/>
            </a:pPr>
            <a:r>
              <a:rPr b="1" lang="en-CA"/>
              <a:t>Note:</a:t>
            </a:r>
            <a:r>
              <a:rPr lang="en-CA"/>
              <a:t> This is just to model 3D objects </a:t>
            </a:r>
            <a:r>
              <a:rPr lang="en-CA" u="sng"/>
              <a:t>in code</a:t>
            </a:r>
            <a:r>
              <a:rPr lang="en-CA"/>
              <a:t>, we haven’t even discussed how to display these objects or how the user can interact with them	</a:t>
            </a:r>
            <a:endParaRPr/>
          </a:p>
          <a:p>
            <a:pPr indent="-317500" lvl="1" marL="914400" rtl="0" algn="l">
              <a:spcBef>
                <a:spcPts val="0"/>
              </a:spcBef>
              <a:spcAft>
                <a:spcPts val="0"/>
              </a:spcAft>
              <a:buSzPts val="1400"/>
              <a:buChar char="○"/>
            </a:pPr>
            <a:r>
              <a:rPr lang="en-CA"/>
              <a:t>Even though the back-end model is so large, the app just gets larger</a:t>
            </a:r>
            <a:br>
              <a:rPr lang="en-CA"/>
            </a:br>
            <a:endParaRPr/>
          </a:p>
          <a:p>
            <a:pPr indent="-342900" lvl="0" marL="457200" rtl="0" algn="l">
              <a:spcBef>
                <a:spcPts val="0"/>
              </a:spcBef>
              <a:spcAft>
                <a:spcPts val="0"/>
              </a:spcAft>
              <a:buSzPts val="1800"/>
              <a:buChar char="●"/>
            </a:pPr>
            <a:r>
              <a:rPr lang="en-CA"/>
              <a:t>This is what differentiates software engineering from computer science</a:t>
            </a:r>
            <a:endParaRPr/>
          </a:p>
          <a:p>
            <a:pPr indent="-317500" lvl="1" marL="914400" rtl="0" algn="l">
              <a:spcBef>
                <a:spcPts val="0"/>
              </a:spcBef>
              <a:spcAft>
                <a:spcPts val="0"/>
              </a:spcAft>
              <a:buSzPts val="1400"/>
              <a:buChar char="○"/>
            </a:pPr>
            <a:r>
              <a:rPr lang="en-CA"/>
              <a:t>Sof</a:t>
            </a:r>
            <a:r>
              <a:rPr lang="en-CA"/>
              <a:t>tware engineering involves design</a:t>
            </a:r>
            <a:endParaRPr/>
          </a:p>
          <a:p>
            <a:pPr indent="-317500" lvl="1" marL="914400" rtl="0" algn="l">
              <a:spcBef>
                <a:spcPts val="0"/>
              </a:spcBef>
              <a:spcAft>
                <a:spcPts val="0"/>
              </a:spcAft>
              <a:buSzPts val="1400"/>
              <a:buChar char="○"/>
            </a:pPr>
            <a:r>
              <a:rPr lang="en-CA"/>
              <a:t>Computer science involves implementing said design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4" name="Shape 2984"/>
        <p:cNvGrpSpPr/>
        <p:nvPr/>
      </p:nvGrpSpPr>
      <p:grpSpPr>
        <a:xfrm>
          <a:off x="0" y="0"/>
          <a:ext cx="0" cy="0"/>
          <a:chOff x="0" y="0"/>
          <a:chExt cx="0" cy="0"/>
        </a:xfrm>
      </p:grpSpPr>
      <p:sp>
        <p:nvSpPr>
          <p:cNvPr id="2985" name="Google Shape;2985;p2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Workshop feedback form</a:t>
            </a:r>
            <a:endParaRPr/>
          </a:p>
        </p:txBody>
      </p:sp>
      <p:pic>
        <p:nvPicPr>
          <p:cNvPr id="2986" name="Google Shape;2986;p261"/>
          <p:cNvPicPr preferRelativeResize="0"/>
          <p:nvPr/>
        </p:nvPicPr>
        <p:blipFill>
          <a:blip r:embed="rId3">
            <a:alphaModFix/>
          </a:blip>
          <a:stretch>
            <a:fillRect/>
          </a:stretch>
        </p:blipFill>
        <p:spPr>
          <a:xfrm>
            <a:off x="962025" y="1454575"/>
            <a:ext cx="3219450" cy="3200400"/>
          </a:xfrm>
          <a:prstGeom prst="rect">
            <a:avLst/>
          </a:prstGeom>
          <a:noFill/>
          <a:ln>
            <a:noFill/>
          </a:ln>
        </p:spPr>
      </p:pic>
      <p:pic>
        <p:nvPicPr>
          <p:cNvPr id="2987" name="Google Shape;2987;p261"/>
          <p:cNvPicPr preferRelativeResize="0"/>
          <p:nvPr/>
        </p:nvPicPr>
        <p:blipFill>
          <a:blip r:embed="rId4">
            <a:alphaModFix/>
          </a:blip>
          <a:stretch>
            <a:fillRect/>
          </a:stretch>
        </p:blipFill>
        <p:spPr>
          <a:xfrm>
            <a:off x="5191150" y="2000800"/>
            <a:ext cx="2841625" cy="2729950"/>
          </a:xfrm>
          <a:prstGeom prst="rect">
            <a:avLst/>
          </a:prstGeom>
          <a:noFill/>
          <a:ln>
            <a:noFill/>
          </a:ln>
        </p:spPr>
      </p:pic>
      <p:sp>
        <p:nvSpPr>
          <p:cNvPr id="2988" name="Google Shape;2988;p261"/>
          <p:cNvSpPr/>
          <p:nvPr/>
        </p:nvSpPr>
        <p:spPr>
          <a:xfrm>
            <a:off x="5598600" y="698500"/>
            <a:ext cx="3174900" cy="1132200"/>
          </a:xfrm>
          <a:prstGeom prst="wedgeEllipse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61"/>
          <p:cNvSpPr txBox="1"/>
          <p:nvPr/>
        </p:nvSpPr>
        <p:spPr>
          <a:xfrm>
            <a:off x="5810100" y="895150"/>
            <a:ext cx="2963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800">
                <a:latin typeface="Lato"/>
                <a:ea typeface="Lato"/>
                <a:cs typeface="Lato"/>
                <a:sym typeface="Lato"/>
              </a:rPr>
              <a:t>No stepping out of the room until this is completed</a:t>
            </a:r>
            <a:endParaRPr sz="18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Passing Arguments (Pass by Reference)</a:t>
            </a:r>
            <a:endParaRPr/>
          </a:p>
          <a:p>
            <a:pPr indent="0" lvl="0" marL="0" rtl="0" algn="l">
              <a:spcBef>
                <a:spcPts val="0"/>
              </a:spcBef>
              <a:spcAft>
                <a:spcPts val="0"/>
              </a:spcAft>
              <a:buNone/>
            </a:pPr>
            <a:r>
              <a:t/>
            </a:r>
            <a:endParaRPr/>
          </a:p>
        </p:txBody>
      </p:sp>
      <p:pic>
        <p:nvPicPr>
          <p:cNvPr id="411" name="Google Shape;411;p37"/>
          <p:cNvPicPr preferRelativeResize="0"/>
          <p:nvPr/>
        </p:nvPicPr>
        <p:blipFill rotWithShape="1">
          <a:blip r:embed="rId3">
            <a:alphaModFix/>
          </a:blip>
          <a:srcRect b="37749" l="0" r="0" t="0"/>
          <a:stretch/>
        </p:blipFill>
        <p:spPr>
          <a:xfrm>
            <a:off x="727650" y="1422825"/>
            <a:ext cx="5905299" cy="2344925"/>
          </a:xfrm>
          <a:prstGeom prst="rect">
            <a:avLst/>
          </a:prstGeom>
          <a:noFill/>
          <a:ln>
            <a:noFill/>
          </a:ln>
        </p:spPr>
      </p:pic>
      <p:sp>
        <p:nvSpPr>
          <p:cNvPr id="412" name="Google Shape;412;p37"/>
          <p:cNvSpPr/>
          <p:nvPr/>
        </p:nvSpPr>
        <p:spPr>
          <a:xfrm>
            <a:off x="1970243" y="385115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13" name="Google Shape;413;p37"/>
          <p:cNvSpPr/>
          <p:nvPr/>
        </p:nvSpPr>
        <p:spPr>
          <a:xfrm flipH="1">
            <a:off x="727643" y="3851150"/>
            <a:ext cx="1242600" cy="218100"/>
          </a:xfrm>
          <a:prstGeom prst="round1Rect">
            <a:avLst>
              <a:gd fmla="val 50000" name="adj"/>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300">
                <a:solidFill>
                  <a:srgbClr val="38761D"/>
                </a:solidFill>
                <a:latin typeface="Lato"/>
                <a:ea typeface="Lato"/>
                <a:cs typeface="Lato"/>
                <a:sym typeface="Lato"/>
              </a:rPr>
              <a:t>0x3FFFFFC0</a:t>
            </a:r>
            <a:endParaRPr b="1">
              <a:solidFill>
                <a:srgbClr val="38761D"/>
              </a:solidFill>
              <a:latin typeface="Lato"/>
              <a:ea typeface="Lato"/>
              <a:cs typeface="Lato"/>
              <a:sym typeface="Lato"/>
            </a:endParaRPr>
          </a:p>
        </p:txBody>
      </p:sp>
      <p:sp>
        <p:nvSpPr>
          <p:cNvPr id="414" name="Google Shape;414;p37"/>
          <p:cNvSpPr/>
          <p:nvPr/>
        </p:nvSpPr>
        <p:spPr>
          <a:xfrm>
            <a:off x="1970243" y="406931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15" name="Google Shape;415;p37"/>
          <p:cNvSpPr/>
          <p:nvPr/>
        </p:nvSpPr>
        <p:spPr>
          <a:xfrm flipH="1">
            <a:off x="727643" y="4069310"/>
            <a:ext cx="1242600" cy="218100"/>
          </a:xfrm>
          <a:prstGeom prst="round1Rect">
            <a:avLst>
              <a:gd fmla="val 50000" name="adj"/>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300">
                <a:solidFill>
                  <a:srgbClr val="38761D"/>
                </a:solidFill>
                <a:latin typeface="Lato"/>
                <a:ea typeface="Lato"/>
                <a:cs typeface="Lato"/>
                <a:sym typeface="Lato"/>
              </a:rPr>
              <a:t>0x3FFFFFD0</a:t>
            </a:r>
            <a:endParaRPr b="1" sz="1300">
              <a:solidFill>
                <a:srgbClr val="38761D"/>
              </a:solidFill>
              <a:latin typeface="Lato"/>
              <a:ea typeface="Lato"/>
              <a:cs typeface="Lato"/>
              <a:sym typeface="Lato"/>
            </a:endParaRPr>
          </a:p>
        </p:txBody>
      </p:sp>
      <p:sp>
        <p:nvSpPr>
          <p:cNvPr id="416" name="Google Shape;416;p37"/>
          <p:cNvSpPr/>
          <p:nvPr/>
        </p:nvSpPr>
        <p:spPr>
          <a:xfrm>
            <a:off x="1970243" y="428747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17" name="Google Shape;417;p37"/>
          <p:cNvSpPr/>
          <p:nvPr/>
        </p:nvSpPr>
        <p:spPr>
          <a:xfrm flipH="1">
            <a:off x="727643" y="4287470"/>
            <a:ext cx="1242600" cy="218100"/>
          </a:xfrm>
          <a:prstGeom prst="round1Rect">
            <a:avLst>
              <a:gd fmla="val 50000" name="adj"/>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300">
                <a:solidFill>
                  <a:srgbClr val="38761D"/>
                </a:solidFill>
                <a:latin typeface="Lato"/>
                <a:ea typeface="Lato"/>
                <a:cs typeface="Lato"/>
                <a:sym typeface="Lato"/>
              </a:rPr>
              <a:t>0x3FFFFFE0</a:t>
            </a:r>
            <a:endParaRPr b="1" sz="1300">
              <a:solidFill>
                <a:srgbClr val="38761D"/>
              </a:solidFill>
              <a:latin typeface="Lato"/>
              <a:ea typeface="Lato"/>
              <a:cs typeface="Lato"/>
              <a:sym typeface="Lato"/>
            </a:endParaRPr>
          </a:p>
        </p:txBody>
      </p:sp>
      <p:sp>
        <p:nvSpPr>
          <p:cNvPr id="418" name="Google Shape;418;p37"/>
          <p:cNvSpPr/>
          <p:nvPr/>
        </p:nvSpPr>
        <p:spPr>
          <a:xfrm>
            <a:off x="1970243" y="450563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19" name="Google Shape;419;p37"/>
          <p:cNvSpPr/>
          <p:nvPr/>
        </p:nvSpPr>
        <p:spPr>
          <a:xfrm flipH="1">
            <a:off x="727643" y="4505630"/>
            <a:ext cx="1242600" cy="218100"/>
          </a:xfrm>
          <a:prstGeom prst="round1Rect">
            <a:avLst>
              <a:gd fmla="val 50000" name="adj"/>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300">
                <a:solidFill>
                  <a:srgbClr val="38761D"/>
                </a:solidFill>
                <a:latin typeface="Lato"/>
                <a:ea typeface="Lato"/>
                <a:cs typeface="Lato"/>
                <a:sym typeface="Lato"/>
              </a:rPr>
              <a:t>0x3FFFFFF0</a:t>
            </a:r>
            <a:endParaRPr b="1">
              <a:solidFill>
                <a:srgbClr val="38761D"/>
              </a:solidFill>
              <a:latin typeface="Lato"/>
              <a:ea typeface="Lato"/>
              <a:cs typeface="Lato"/>
              <a:sym typeface="Lato"/>
            </a:endParaRPr>
          </a:p>
        </p:txBody>
      </p:sp>
      <p:sp>
        <p:nvSpPr>
          <p:cNvPr id="420" name="Google Shape;420;p37"/>
          <p:cNvSpPr/>
          <p:nvPr/>
        </p:nvSpPr>
        <p:spPr>
          <a:xfrm>
            <a:off x="1970243" y="472379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21" name="Google Shape;421;p37"/>
          <p:cNvSpPr/>
          <p:nvPr/>
        </p:nvSpPr>
        <p:spPr>
          <a:xfrm flipH="1">
            <a:off x="727643" y="4723790"/>
            <a:ext cx="1242600" cy="218100"/>
          </a:xfrm>
          <a:prstGeom prst="round1Rect">
            <a:avLst>
              <a:gd fmla="val 50000" name="adj"/>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300">
                <a:solidFill>
                  <a:srgbClr val="38761D"/>
                </a:solidFill>
                <a:latin typeface="Lato"/>
                <a:ea typeface="Lato"/>
                <a:cs typeface="Lato"/>
                <a:sym typeface="Lato"/>
              </a:rPr>
              <a:t>0x40000000</a:t>
            </a:r>
            <a:endParaRPr b="1">
              <a:solidFill>
                <a:srgbClr val="38761D"/>
              </a:solidFill>
              <a:latin typeface="Lato"/>
              <a:ea typeface="Lato"/>
              <a:cs typeface="Lato"/>
              <a:sym typeface="Lato"/>
            </a:endParaRPr>
          </a:p>
        </p:txBody>
      </p:sp>
      <p:sp>
        <p:nvSpPr>
          <p:cNvPr id="422" name="Google Shape;422;p37"/>
          <p:cNvSpPr/>
          <p:nvPr/>
        </p:nvSpPr>
        <p:spPr>
          <a:xfrm>
            <a:off x="2435244" y="385115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23" name="Google Shape;423;p37"/>
          <p:cNvSpPr/>
          <p:nvPr/>
        </p:nvSpPr>
        <p:spPr>
          <a:xfrm>
            <a:off x="2900245" y="385115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24" name="Google Shape;424;p37"/>
          <p:cNvSpPr/>
          <p:nvPr/>
        </p:nvSpPr>
        <p:spPr>
          <a:xfrm>
            <a:off x="3365246" y="385115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25" name="Google Shape;425;p37"/>
          <p:cNvSpPr/>
          <p:nvPr/>
        </p:nvSpPr>
        <p:spPr>
          <a:xfrm>
            <a:off x="2435244" y="406931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26" name="Google Shape;426;p37"/>
          <p:cNvSpPr/>
          <p:nvPr/>
        </p:nvSpPr>
        <p:spPr>
          <a:xfrm>
            <a:off x="2900245" y="406931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27" name="Google Shape;427;p37"/>
          <p:cNvSpPr/>
          <p:nvPr/>
        </p:nvSpPr>
        <p:spPr>
          <a:xfrm>
            <a:off x="3365246" y="406931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rgbClr val="38761D"/>
                </a:solidFill>
                <a:latin typeface="Lato"/>
                <a:ea typeface="Lato"/>
                <a:cs typeface="Lato"/>
                <a:sym typeface="Lato"/>
              </a:rPr>
              <a:t>1</a:t>
            </a:r>
            <a:endParaRPr b="1">
              <a:solidFill>
                <a:srgbClr val="38761D"/>
              </a:solidFill>
              <a:latin typeface="Lato"/>
              <a:ea typeface="Lato"/>
              <a:cs typeface="Lato"/>
              <a:sym typeface="Lato"/>
            </a:endParaRPr>
          </a:p>
        </p:txBody>
      </p:sp>
      <p:sp>
        <p:nvSpPr>
          <p:cNvPr id="428" name="Google Shape;428;p37"/>
          <p:cNvSpPr/>
          <p:nvPr/>
        </p:nvSpPr>
        <p:spPr>
          <a:xfrm>
            <a:off x="2435244" y="428747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29" name="Google Shape;429;p37"/>
          <p:cNvSpPr/>
          <p:nvPr/>
        </p:nvSpPr>
        <p:spPr>
          <a:xfrm>
            <a:off x="2900245" y="428747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30" name="Google Shape;430;p37"/>
          <p:cNvSpPr/>
          <p:nvPr/>
        </p:nvSpPr>
        <p:spPr>
          <a:xfrm>
            <a:off x="3365246" y="428747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31" name="Google Shape;431;p37"/>
          <p:cNvSpPr/>
          <p:nvPr/>
        </p:nvSpPr>
        <p:spPr>
          <a:xfrm>
            <a:off x="2435244" y="450563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32" name="Google Shape;432;p37"/>
          <p:cNvSpPr/>
          <p:nvPr/>
        </p:nvSpPr>
        <p:spPr>
          <a:xfrm>
            <a:off x="2900245" y="450563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33" name="Google Shape;433;p37"/>
          <p:cNvSpPr/>
          <p:nvPr/>
        </p:nvSpPr>
        <p:spPr>
          <a:xfrm>
            <a:off x="3365246" y="450563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34" name="Google Shape;434;p37"/>
          <p:cNvSpPr/>
          <p:nvPr/>
        </p:nvSpPr>
        <p:spPr>
          <a:xfrm>
            <a:off x="2435244" y="472379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35" name="Google Shape;435;p37"/>
          <p:cNvSpPr/>
          <p:nvPr/>
        </p:nvSpPr>
        <p:spPr>
          <a:xfrm>
            <a:off x="2900245" y="472379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36" name="Google Shape;436;p37"/>
          <p:cNvSpPr/>
          <p:nvPr/>
        </p:nvSpPr>
        <p:spPr>
          <a:xfrm>
            <a:off x="3365246" y="4723790"/>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38761D"/>
              </a:solidFill>
              <a:latin typeface="Lato"/>
              <a:ea typeface="Lato"/>
              <a:cs typeface="Lato"/>
              <a:sym typeface="Lato"/>
            </a:endParaRPr>
          </a:p>
        </p:txBody>
      </p:sp>
      <p:sp>
        <p:nvSpPr>
          <p:cNvPr id="437" name="Google Shape;437;p37"/>
          <p:cNvSpPr/>
          <p:nvPr/>
        </p:nvSpPr>
        <p:spPr>
          <a:xfrm>
            <a:off x="3365246" y="4069295"/>
            <a:ext cx="465000" cy="218100"/>
          </a:xfrm>
          <a:prstGeom prst="rect">
            <a:avLst/>
          </a:prstGeom>
          <a:solidFill>
            <a:srgbClr val="93C47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rgbClr val="38761D"/>
                </a:solidFill>
                <a:latin typeface="Lato"/>
                <a:ea typeface="Lato"/>
                <a:cs typeface="Lato"/>
                <a:sym typeface="Lato"/>
              </a:rPr>
              <a:t>2</a:t>
            </a:r>
            <a:endParaRPr b="1">
              <a:solidFill>
                <a:srgbClr val="38761D"/>
              </a:solidFill>
              <a:latin typeface="Lato"/>
              <a:ea typeface="Lato"/>
              <a:cs typeface="Lato"/>
              <a:sym typeface="Lato"/>
            </a:endParaRPr>
          </a:p>
        </p:txBody>
      </p:sp>
      <p:sp>
        <p:nvSpPr>
          <p:cNvPr id="438" name="Google Shape;438;p37"/>
          <p:cNvSpPr/>
          <p:nvPr/>
        </p:nvSpPr>
        <p:spPr>
          <a:xfrm>
            <a:off x="3658500" y="3905600"/>
            <a:ext cx="468900" cy="192600"/>
          </a:xfrm>
          <a:prstGeom prst="foldedCorner">
            <a:avLst>
              <a:gd fmla="val 44797" name="adj"/>
            </a:avLst>
          </a:prstGeom>
          <a:solidFill>
            <a:srgbClr val="F6B26B"/>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439" name="Google Shape;439;p37"/>
          <p:cNvSpPr txBox="1"/>
          <p:nvPr/>
        </p:nvSpPr>
        <p:spPr>
          <a:xfrm>
            <a:off x="3702925" y="3788675"/>
            <a:ext cx="5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a:latin typeface="Lato"/>
                <a:ea typeface="Lato"/>
                <a:cs typeface="Lato"/>
                <a:sym typeface="Lato"/>
              </a:rPr>
              <a:t> </a:t>
            </a:r>
            <a:r>
              <a:rPr i="1" lang="en-CA">
                <a:latin typeface="Lato"/>
                <a:ea typeface="Lato"/>
                <a:cs typeface="Lato"/>
                <a:sym typeface="Lato"/>
              </a:rPr>
              <a:t>a</a:t>
            </a:r>
            <a:endParaRPr i="1">
              <a:latin typeface="Lato"/>
              <a:ea typeface="Lato"/>
              <a:cs typeface="Lato"/>
              <a:sym typeface="Lato"/>
            </a:endParaRPr>
          </a:p>
        </p:txBody>
      </p:sp>
      <p:grpSp>
        <p:nvGrpSpPr>
          <p:cNvPr id="440" name="Google Shape;440;p37"/>
          <p:cNvGrpSpPr/>
          <p:nvPr/>
        </p:nvGrpSpPr>
        <p:grpSpPr>
          <a:xfrm>
            <a:off x="3072275" y="3801800"/>
            <a:ext cx="544500" cy="400200"/>
            <a:chOff x="3620700" y="4030300"/>
            <a:chExt cx="544500" cy="400200"/>
          </a:xfrm>
        </p:grpSpPr>
        <p:sp>
          <p:nvSpPr>
            <p:cNvPr id="441" name="Google Shape;441;p37"/>
            <p:cNvSpPr/>
            <p:nvPr/>
          </p:nvSpPr>
          <p:spPr>
            <a:xfrm>
              <a:off x="3658500" y="4134100"/>
              <a:ext cx="468900" cy="192600"/>
            </a:xfrm>
            <a:prstGeom prst="foldedCorner">
              <a:avLst>
                <a:gd fmla="val 44797" name="adj"/>
              </a:avLst>
            </a:prstGeom>
            <a:solidFill>
              <a:srgbClr val="F6B26B"/>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442" name="Google Shape;442;p37"/>
            <p:cNvSpPr txBox="1"/>
            <p:nvPr/>
          </p:nvSpPr>
          <p:spPr>
            <a:xfrm>
              <a:off x="3620700" y="4030300"/>
              <a:ext cx="5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a:latin typeface="Lato"/>
                  <a:ea typeface="Lato"/>
                  <a:cs typeface="Lato"/>
                  <a:sym typeface="Lato"/>
                </a:rPr>
                <a:t> foo</a:t>
              </a:r>
              <a:endParaRPr i="1">
                <a:latin typeface="Lato"/>
                <a:ea typeface="Lato"/>
                <a:cs typeface="Lato"/>
                <a:sym typeface="Lato"/>
              </a:endParaRPr>
            </a:p>
          </p:txBody>
        </p:sp>
      </p:grpSp>
      <p:sp>
        <p:nvSpPr>
          <p:cNvPr id="443" name="Google Shape;443;p37"/>
          <p:cNvSpPr/>
          <p:nvPr/>
        </p:nvSpPr>
        <p:spPr>
          <a:xfrm>
            <a:off x="5061625" y="4161625"/>
            <a:ext cx="829200" cy="51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CA">
                <a:latin typeface="Georgia"/>
                <a:ea typeface="Georgia"/>
                <a:cs typeface="Georgia"/>
                <a:sym typeface="Georgia"/>
              </a:rPr>
              <a:t>mul</a:t>
            </a:r>
            <a:endParaRPr i="1">
              <a:latin typeface="Georgia"/>
              <a:ea typeface="Georgia"/>
              <a:cs typeface="Georgia"/>
              <a:sym typeface="Georgia"/>
            </a:endParaRPr>
          </a:p>
        </p:txBody>
      </p:sp>
      <p:cxnSp>
        <p:nvCxnSpPr>
          <p:cNvPr id="444" name="Google Shape;444;p37"/>
          <p:cNvCxnSpPr>
            <a:endCxn id="443" idx="1"/>
          </p:cNvCxnSpPr>
          <p:nvPr/>
        </p:nvCxnSpPr>
        <p:spPr>
          <a:xfrm>
            <a:off x="3324625" y="4101175"/>
            <a:ext cx="1737000" cy="318900"/>
          </a:xfrm>
          <a:prstGeom prst="curvedConnector3">
            <a:avLst>
              <a:gd fmla="val 2263" name="adj1"/>
            </a:avLst>
          </a:prstGeom>
          <a:noFill/>
          <a:ln cap="flat" cmpd="sng" w="19050">
            <a:solidFill>
              <a:srgbClr val="FF0000"/>
            </a:solidFill>
            <a:prstDash val="solid"/>
            <a:round/>
            <a:headEnd len="med" w="med" type="none"/>
            <a:tailEnd len="med" w="med" type="triangle"/>
          </a:ln>
        </p:spPr>
      </p:cxnSp>
      <p:cxnSp>
        <p:nvCxnSpPr>
          <p:cNvPr id="445" name="Google Shape;445;p37"/>
          <p:cNvCxnSpPr>
            <a:stCxn id="443" idx="3"/>
          </p:cNvCxnSpPr>
          <p:nvPr/>
        </p:nvCxnSpPr>
        <p:spPr>
          <a:xfrm rot="10800000">
            <a:off x="3831025" y="4201075"/>
            <a:ext cx="2059800" cy="219000"/>
          </a:xfrm>
          <a:prstGeom prst="curvedConnector5">
            <a:avLst>
              <a:gd fmla="val -11561" name="adj1"/>
              <a:gd fmla="val 226747" name="adj2"/>
              <a:gd fmla="val 70128" name="adj3"/>
            </a:avLst>
          </a:prstGeom>
          <a:noFill/>
          <a:ln cap="flat" cmpd="sng" w="1905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4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Passing Arguments (Summary)</a:t>
            </a:r>
            <a:endParaRPr/>
          </a:p>
        </p:txBody>
      </p:sp>
      <p:graphicFrame>
        <p:nvGraphicFramePr>
          <p:cNvPr id="451" name="Google Shape;451;p38"/>
          <p:cNvGraphicFramePr/>
          <p:nvPr/>
        </p:nvGraphicFramePr>
        <p:xfrm>
          <a:off x="727650" y="1422825"/>
          <a:ext cx="3000000" cy="3000000"/>
        </p:xfrm>
        <a:graphic>
          <a:graphicData uri="http://schemas.openxmlformats.org/drawingml/2006/table">
            <a:tbl>
              <a:tblPr>
                <a:noFill/>
                <a:tableStyleId>{922D4BED-CDD2-4C69-B550-753357D6FD16}</a:tableStyleId>
              </a:tblPr>
              <a:tblGrid>
                <a:gridCol w="1276100"/>
                <a:gridCol w="2065350"/>
                <a:gridCol w="1840300"/>
                <a:gridCol w="2506950"/>
              </a:tblGrid>
              <a:tr h="804825">
                <a:tc>
                  <a:txBody>
                    <a:bodyPr/>
                    <a:lstStyle/>
                    <a:p>
                      <a:pPr indent="0" lvl="0" marL="0" rtl="0" algn="ctr">
                        <a:spcBef>
                          <a:spcPts val="0"/>
                        </a:spcBef>
                        <a:spcAft>
                          <a:spcPts val="0"/>
                        </a:spcAft>
                        <a:buNone/>
                      </a:pPr>
                      <a:r>
                        <a:t/>
                      </a:r>
                      <a:endParaRPr b="1">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CA">
                          <a:solidFill>
                            <a:srgbClr val="595959"/>
                          </a:solidFill>
                          <a:latin typeface="Lato"/>
                          <a:ea typeface="Lato"/>
                          <a:cs typeface="Lato"/>
                          <a:sym typeface="Lato"/>
                        </a:rPr>
                        <a:t>Pros</a:t>
                      </a:r>
                      <a:endParaRPr b="1">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CA">
                          <a:solidFill>
                            <a:srgbClr val="595959"/>
                          </a:solidFill>
                          <a:latin typeface="Lato"/>
                          <a:ea typeface="Lato"/>
                          <a:cs typeface="Lato"/>
                          <a:sym typeface="Lato"/>
                        </a:rPr>
                        <a:t>Cons</a:t>
                      </a:r>
                      <a:endParaRPr b="1">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n-CA">
                          <a:solidFill>
                            <a:schemeClr val="lt1"/>
                          </a:solidFill>
                          <a:latin typeface="Lato"/>
                          <a:ea typeface="Lato"/>
                          <a:cs typeface="Lato"/>
                          <a:sym typeface="Lato"/>
                        </a:rPr>
                        <a:t>Code</a:t>
                      </a:r>
                      <a:endParaRPr b="1">
                        <a:solidFill>
                          <a:schemeClr val="lt1"/>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rgbClr val="323232"/>
                    </a:solidFill>
                  </a:tcPr>
                </a:tc>
              </a:tr>
              <a:tr h="804825">
                <a:tc>
                  <a:txBody>
                    <a:bodyPr/>
                    <a:lstStyle/>
                    <a:p>
                      <a:pPr indent="0" lvl="0" marL="0" rtl="0" algn="ctr">
                        <a:spcBef>
                          <a:spcPts val="0"/>
                        </a:spcBef>
                        <a:spcAft>
                          <a:spcPts val="0"/>
                        </a:spcAft>
                        <a:buNone/>
                      </a:pPr>
                      <a:r>
                        <a:rPr b="1" lang="en-CA">
                          <a:solidFill>
                            <a:srgbClr val="595959"/>
                          </a:solidFill>
                          <a:latin typeface="Lato"/>
                          <a:ea typeface="Lato"/>
                          <a:cs typeface="Lato"/>
                          <a:sym typeface="Lato"/>
                        </a:rPr>
                        <a:t>Pass by </a:t>
                      </a:r>
                      <a:r>
                        <a:rPr b="1" lang="en-CA" sz="1800">
                          <a:solidFill>
                            <a:srgbClr val="595959"/>
                          </a:solidFill>
                          <a:latin typeface="Lato"/>
                          <a:ea typeface="Lato"/>
                          <a:cs typeface="Lato"/>
                          <a:sym typeface="Lato"/>
                        </a:rPr>
                        <a:t>Value </a:t>
                      </a:r>
                      <a:endParaRPr b="1" sz="1800">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CA" sz="1200">
                          <a:solidFill>
                            <a:srgbClr val="595959"/>
                          </a:solidFill>
                          <a:latin typeface="Lato"/>
                          <a:ea typeface="Lato"/>
                          <a:cs typeface="Lato"/>
                          <a:sym typeface="Lato"/>
                        </a:rPr>
                        <a:t>Does not affect the original var</a:t>
                      </a:r>
                      <a:endParaRPr sz="1200">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CA" sz="1200">
                          <a:solidFill>
                            <a:srgbClr val="595959"/>
                          </a:solidFill>
                          <a:latin typeface="Lato"/>
                          <a:ea typeface="Lato"/>
                          <a:cs typeface="Lato"/>
                          <a:sym typeface="Lato"/>
                        </a:rPr>
                        <a:t>Takes time</a:t>
                      </a:r>
                      <a:endParaRPr sz="1200">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b="1">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rgbClr val="323232"/>
                    </a:solidFill>
                  </a:tcPr>
                </a:tc>
              </a:tr>
              <a:tr h="933975">
                <a:tc>
                  <a:txBody>
                    <a:bodyPr/>
                    <a:lstStyle/>
                    <a:p>
                      <a:pPr indent="0" lvl="0" marL="0" rtl="0" algn="ctr">
                        <a:spcBef>
                          <a:spcPts val="0"/>
                        </a:spcBef>
                        <a:spcAft>
                          <a:spcPts val="0"/>
                        </a:spcAft>
                        <a:buNone/>
                      </a:pPr>
                      <a:r>
                        <a:rPr b="1" lang="en-CA">
                          <a:solidFill>
                            <a:srgbClr val="595959"/>
                          </a:solidFill>
                          <a:latin typeface="Lato"/>
                          <a:ea typeface="Lato"/>
                          <a:cs typeface="Lato"/>
                          <a:sym typeface="Lato"/>
                        </a:rPr>
                        <a:t>Pass by </a:t>
                      </a:r>
                      <a:r>
                        <a:rPr b="1" lang="en-CA" sz="1800">
                          <a:solidFill>
                            <a:srgbClr val="595959"/>
                          </a:solidFill>
                          <a:latin typeface="Lato"/>
                          <a:ea typeface="Lato"/>
                          <a:cs typeface="Lato"/>
                          <a:sym typeface="Lato"/>
                        </a:rPr>
                        <a:t>Pointer</a:t>
                      </a:r>
                      <a:endParaRPr b="1" sz="1800">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CA" sz="1200">
                          <a:solidFill>
                            <a:srgbClr val="595959"/>
                          </a:solidFill>
                          <a:latin typeface="Lato"/>
                          <a:ea typeface="Lato"/>
                          <a:cs typeface="Lato"/>
                          <a:sym typeface="Lato"/>
                        </a:rPr>
                        <a:t>Can affect the original var</a:t>
                      </a:r>
                      <a:endParaRPr sz="1200">
                        <a:solidFill>
                          <a:srgbClr val="595959"/>
                        </a:solidFill>
                        <a:latin typeface="Lato"/>
                        <a:ea typeface="Lato"/>
                        <a:cs typeface="Lato"/>
                        <a:sym typeface="Lato"/>
                      </a:endParaRPr>
                    </a:p>
                    <a:p>
                      <a:pPr indent="0" lvl="0" marL="0" rtl="0" algn="ctr">
                        <a:spcBef>
                          <a:spcPts val="0"/>
                        </a:spcBef>
                        <a:spcAft>
                          <a:spcPts val="0"/>
                        </a:spcAft>
                        <a:buNone/>
                      </a:pPr>
                      <a:r>
                        <a:rPr lang="en-CA" sz="1200">
                          <a:solidFill>
                            <a:srgbClr val="595959"/>
                          </a:solidFill>
                          <a:latin typeface="Lato"/>
                          <a:ea typeface="Lato"/>
                          <a:cs typeface="Lato"/>
                          <a:sym typeface="Lato"/>
                        </a:rPr>
                        <a:t>Does not take time</a:t>
                      </a:r>
                      <a:endParaRPr sz="1200">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CA" sz="1200">
                          <a:solidFill>
                            <a:srgbClr val="595959"/>
                          </a:solidFill>
                          <a:latin typeface="Lato"/>
                          <a:ea typeface="Lato"/>
                          <a:cs typeface="Lato"/>
                          <a:sym typeface="Lato"/>
                        </a:rPr>
                        <a:t>Hard to read</a:t>
                      </a:r>
                      <a:endParaRPr sz="1200">
                        <a:solidFill>
                          <a:srgbClr val="595959"/>
                        </a:solidFill>
                        <a:latin typeface="Lato"/>
                        <a:ea typeface="Lato"/>
                        <a:cs typeface="Lato"/>
                        <a:sym typeface="Lato"/>
                      </a:endParaRPr>
                    </a:p>
                    <a:p>
                      <a:pPr indent="0" lvl="0" marL="0" rtl="0" algn="ctr">
                        <a:spcBef>
                          <a:spcPts val="0"/>
                        </a:spcBef>
                        <a:spcAft>
                          <a:spcPts val="0"/>
                        </a:spcAft>
                        <a:buNone/>
                      </a:pPr>
                      <a:r>
                        <a:rPr lang="en-CA" sz="1200">
                          <a:solidFill>
                            <a:srgbClr val="595959"/>
                          </a:solidFill>
                          <a:latin typeface="Lato"/>
                          <a:ea typeface="Lato"/>
                          <a:cs typeface="Lato"/>
                          <a:sym typeface="Lato"/>
                        </a:rPr>
                        <a:t>Need to NULL check</a:t>
                      </a:r>
                      <a:endParaRPr sz="1200">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b="1">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rgbClr val="323232"/>
                    </a:solidFill>
                  </a:tcPr>
                </a:tc>
              </a:tr>
              <a:tr h="693800">
                <a:tc>
                  <a:txBody>
                    <a:bodyPr/>
                    <a:lstStyle/>
                    <a:p>
                      <a:pPr indent="0" lvl="0" marL="0" rtl="0" algn="ctr">
                        <a:spcBef>
                          <a:spcPts val="0"/>
                        </a:spcBef>
                        <a:spcAft>
                          <a:spcPts val="0"/>
                        </a:spcAft>
                        <a:buNone/>
                      </a:pPr>
                      <a:r>
                        <a:rPr b="1" lang="en-CA">
                          <a:solidFill>
                            <a:srgbClr val="595959"/>
                          </a:solidFill>
                          <a:latin typeface="Lato"/>
                          <a:ea typeface="Lato"/>
                          <a:cs typeface="Lato"/>
                          <a:sym typeface="Lato"/>
                        </a:rPr>
                        <a:t>Pass by </a:t>
                      </a:r>
                      <a:r>
                        <a:rPr b="1" lang="en-CA" sz="1800">
                          <a:solidFill>
                            <a:srgbClr val="595959"/>
                          </a:solidFill>
                          <a:latin typeface="Lato"/>
                          <a:ea typeface="Lato"/>
                          <a:cs typeface="Lato"/>
                          <a:sym typeface="Lato"/>
                        </a:rPr>
                        <a:t>Reference</a:t>
                      </a:r>
                      <a:endParaRPr b="1" sz="1800">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CA" sz="1200">
                          <a:solidFill>
                            <a:srgbClr val="595959"/>
                          </a:solidFill>
                          <a:latin typeface="Lato"/>
                          <a:ea typeface="Lato"/>
                          <a:cs typeface="Lato"/>
                          <a:sym typeface="Lato"/>
                        </a:rPr>
                        <a:t>Can affect the original var</a:t>
                      </a:r>
                      <a:endParaRPr sz="1200">
                        <a:solidFill>
                          <a:srgbClr val="595959"/>
                        </a:solidFill>
                        <a:latin typeface="Lato"/>
                        <a:ea typeface="Lato"/>
                        <a:cs typeface="Lato"/>
                        <a:sym typeface="Lato"/>
                      </a:endParaRPr>
                    </a:p>
                    <a:p>
                      <a:pPr indent="0" lvl="0" marL="0" rtl="0" algn="ctr">
                        <a:spcBef>
                          <a:spcPts val="0"/>
                        </a:spcBef>
                        <a:spcAft>
                          <a:spcPts val="0"/>
                        </a:spcAft>
                        <a:buNone/>
                      </a:pPr>
                      <a:r>
                        <a:rPr lang="en-CA" sz="1200">
                          <a:solidFill>
                            <a:srgbClr val="595959"/>
                          </a:solidFill>
                          <a:latin typeface="Lato"/>
                          <a:ea typeface="Lato"/>
                          <a:cs typeface="Lato"/>
                          <a:sym typeface="Lato"/>
                        </a:rPr>
                        <a:t>No need for a NULL check</a:t>
                      </a:r>
                      <a:endParaRPr sz="1200">
                        <a:solidFill>
                          <a:srgbClr val="595959"/>
                        </a:solidFill>
                        <a:latin typeface="Lato"/>
                        <a:ea typeface="Lato"/>
                        <a:cs typeface="Lato"/>
                        <a:sym typeface="Lato"/>
                      </a:endParaRPr>
                    </a:p>
                    <a:p>
                      <a:pPr indent="0" lvl="0" marL="0" rtl="0" algn="ctr">
                        <a:spcBef>
                          <a:spcPts val="0"/>
                        </a:spcBef>
                        <a:spcAft>
                          <a:spcPts val="0"/>
                        </a:spcAft>
                        <a:buNone/>
                      </a:pPr>
                      <a:r>
                        <a:rPr lang="en-CA" sz="1200">
                          <a:solidFill>
                            <a:srgbClr val="595959"/>
                          </a:solidFill>
                          <a:latin typeface="Lato"/>
                          <a:ea typeface="Lato"/>
                          <a:cs typeface="Lato"/>
                          <a:sym typeface="Lato"/>
                        </a:rPr>
                        <a:t>Easier to read</a:t>
                      </a:r>
                      <a:endParaRPr sz="1200">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CA" sz="1200">
                          <a:solidFill>
                            <a:srgbClr val="595959"/>
                          </a:solidFill>
                          <a:latin typeface="Lato"/>
                          <a:ea typeface="Lato"/>
                          <a:cs typeface="Lato"/>
                          <a:sym typeface="Lato"/>
                        </a:rPr>
                        <a:t>Not allowed to pass an invalid value</a:t>
                      </a:r>
                      <a:endParaRPr sz="1200">
                        <a:solidFill>
                          <a:srgbClr val="595959"/>
                        </a:solidFill>
                        <a:latin typeface="Lato"/>
                        <a:ea typeface="Lato"/>
                        <a:cs typeface="Lato"/>
                        <a:sym typeface="Lato"/>
                      </a:endParaRPr>
                    </a:p>
                    <a:p>
                      <a:pPr indent="0" lvl="0" marL="0" rtl="0" algn="ctr">
                        <a:spcBef>
                          <a:spcPts val="0"/>
                        </a:spcBef>
                        <a:spcAft>
                          <a:spcPts val="0"/>
                        </a:spcAft>
                        <a:buNone/>
                      </a:pPr>
                      <a:r>
                        <a:rPr lang="en-CA" sz="1200">
                          <a:solidFill>
                            <a:srgbClr val="595959"/>
                          </a:solidFill>
                          <a:latin typeface="Lato"/>
                          <a:ea typeface="Lato"/>
                          <a:cs typeface="Lato"/>
                          <a:sym typeface="Lato"/>
                        </a:rPr>
                        <a:t>Cannot tell if the passed value will be changed</a:t>
                      </a:r>
                      <a:endParaRPr sz="1200">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b="1">
                        <a:solidFill>
                          <a:srgbClr val="595959"/>
                        </a:solidFill>
                        <a:latin typeface="Lato"/>
                        <a:ea typeface="Lato"/>
                        <a:cs typeface="Lato"/>
                        <a:sym typeface="Lato"/>
                      </a:endParaRPr>
                    </a:p>
                  </a:txBody>
                  <a:tcPr marT="91425" marB="91425" marR="91425" marL="91425">
                    <a:lnL cap="flat" cmpd="sng" w="28575">
                      <a:solidFill>
                        <a:srgbClr val="1A1A1A"/>
                      </a:solidFill>
                      <a:prstDash val="solid"/>
                      <a:round/>
                      <a:headEnd len="sm" w="sm" type="none"/>
                      <a:tailEnd len="sm" w="sm" type="none"/>
                    </a:lnL>
                    <a:lnR cap="flat" cmpd="sng" w="28575">
                      <a:solidFill>
                        <a:srgbClr val="1A1A1A"/>
                      </a:solidFill>
                      <a:prstDash val="solid"/>
                      <a:round/>
                      <a:headEnd len="sm" w="sm" type="none"/>
                      <a:tailEnd len="sm" w="sm" type="none"/>
                    </a:lnR>
                    <a:lnT cap="flat" cmpd="sng" w="28575">
                      <a:solidFill>
                        <a:srgbClr val="1A1A1A"/>
                      </a:solidFill>
                      <a:prstDash val="solid"/>
                      <a:round/>
                      <a:headEnd len="sm" w="sm" type="none"/>
                      <a:tailEnd len="sm" w="sm" type="none"/>
                    </a:lnT>
                    <a:lnB cap="flat" cmpd="sng" w="28575">
                      <a:solidFill>
                        <a:srgbClr val="1A1A1A"/>
                      </a:solidFill>
                      <a:prstDash val="solid"/>
                      <a:round/>
                      <a:headEnd len="sm" w="sm" type="none"/>
                      <a:tailEnd len="sm" w="sm" type="none"/>
                    </a:lnB>
                    <a:solidFill>
                      <a:srgbClr val="323232"/>
                    </a:solidFill>
                  </a:tcPr>
                </a:tc>
              </a:tr>
            </a:tbl>
          </a:graphicData>
        </a:graphic>
      </p:graphicFrame>
      <p:pic>
        <p:nvPicPr>
          <p:cNvPr id="452" name="Google Shape;452;p38"/>
          <p:cNvPicPr preferRelativeResize="0"/>
          <p:nvPr/>
        </p:nvPicPr>
        <p:blipFill rotWithShape="1">
          <a:blip r:embed="rId3">
            <a:alphaModFix/>
          </a:blip>
          <a:srcRect b="31019" l="17663" r="43617" t="46810"/>
          <a:stretch/>
        </p:blipFill>
        <p:spPr>
          <a:xfrm>
            <a:off x="5944500" y="3067250"/>
            <a:ext cx="2084056" cy="862175"/>
          </a:xfrm>
          <a:prstGeom prst="rect">
            <a:avLst/>
          </a:prstGeom>
          <a:noFill/>
          <a:ln>
            <a:noFill/>
          </a:ln>
        </p:spPr>
      </p:pic>
      <p:pic>
        <p:nvPicPr>
          <p:cNvPr id="453" name="Google Shape;453;p38"/>
          <p:cNvPicPr preferRelativeResize="0"/>
          <p:nvPr/>
        </p:nvPicPr>
        <p:blipFill rotWithShape="1">
          <a:blip r:embed="rId4">
            <a:alphaModFix/>
          </a:blip>
          <a:srcRect b="78308" l="17189" r="62072" t="3630"/>
          <a:stretch/>
        </p:blipFill>
        <p:spPr>
          <a:xfrm>
            <a:off x="5944500" y="3998121"/>
            <a:ext cx="1507775" cy="837650"/>
          </a:xfrm>
          <a:prstGeom prst="rect">
            <a:avLst/>
          </a:prstGeom>
          <a:noFill/>
          <a:ln>
            <a:noFill/>
          </a:ln>
        </p:spPr>
      </p:pic>
      <p:pic>
        <p:nvPicPr>
          <p:cNvPr id="454" name="Google Shape;454;p38"/>
          <p:cNvPicPr preferRelativeResize="0"/>
          <p:nvPr/>
        </p:nvPicPr>
        <p:blipFill rotWithShape="1">
          <a:blip r:embed="rId5">
            <a:alphaModFix/>
          </a:blip>
          <a:srcRect b="0" l="15945" r="0" t="0"/>
          <a:stretch/>
        </p:blipFill>
        <p:spPr>
          <a:xfrm>
            <a:off x="5944500" y="2253913"/>
            <a:ext cx="1319900" cy="744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Function-like Macros</a:t>
            </a:r>
            <a:endParaRPr/>
          </a:p>
        </p:txBody>
      </p:sp>
      <p:sp>
        <p:nvSpPr>
          <p:cNvPr id="460" name="Google Shape;46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61" name="Google Shape;461;p39"/>
          <p:cNvSpPr txBox="1"/>
          <p:nvPr>
            <p:ph idx="1" type="body"/>
          </p:nvPr>
        </p:nvSpPr>
        <p:spPr>
          <a:xfrm>
            <a:off x="729450" y="3128925"/>
            <a:ext cx="7688700" cy="1016100"/>
          </a:xfrm>
          <a:prstGeom prst="rect">
            <a:avLst/>
          </a:prstGeom>
          <a:solidFill>
            <a:schemeClr val="accent6"/>
          </a:solidFill>
          <a:ln>
            <a:noFill/>
          </a:ln>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CA"/>
              <a:t>You can define a macro that resembles a function call</a:t>
            </a:r>
            <a:endParaRPr/>
          </a:p>
          <a:p>
            <a:pPr indent="-325755" lvl="0" marL="457200" rtl="0" algn="l">
              <a:spcBef>
                <a:spcPts val="0"/>
              </a:spcBef>
              <a:spcAft>
                <a:spcPts val="0"/>
              </a:spcAft>
              <a:buSzPct val="100000"/>
              <a:buChar char="●"/>
            </a:pPr>
            <a:r>
              <a:rPr lang="en-CA"/>
              <a:t>At compile time, the macro used in the code are replaced by the defined code (In this example, comparing “foo” and ”bar” and returning the bigger one)</a:t>
            </a:r>
            <a:endParaRPr/>
          </a:p>
        </p:txBody>
      </p:sp>
      <p:pic>
        <p:nvPicPr>
          <p:cNvPr id="462" name="Google Shape;462;p39"/>
          <p:cNvPicPr preferRelativeResize="0"/>
          <p:nvPr/>
        </p:nvPicPr>
        <p:blipFill rotWithShape="1">
          <a:blip r:embed="rId3">
            <a:alphaModFix/>
          </a:blip>
          <a:srcRect b="0" l="0" r="0" t="65212"/>
          <a:stretch/>
        </p:blipFill>
        <p:spPr>
          <a:xfrm>
            <a:off x="729450" y="1422825"/>
            <a:ext cx="7688700" cy="170610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Passing Arrays to Functions (1D)</a:t>
            </a:r>
            <a:endParaRPr/>
          </a:p>
        </p:txBody>
      </p:sp>
      <p:sp>
        <p:nvSpPr>
          <p:cNvPr id="468" name="Google Shape;468;p40"/>
          <p:cNvSpPr txBox="1"/>
          <p:nvPr>
            <p:ph idx="1" type="body"/>
          </p:nvPr>
        </p:nvSpPr>
        <p:spPr>
          <a:xfrm>
            <a:off x="5970575" y="1422825"/>
            <a:ext cx="2447700" cy="3148200"/>
          </a:xfrm>
          <a:prstGeom prst="rect">
            <a:avLst/>
          </a:prstGeom>
          <a:solidFill>
            <a:schemeClr val="accent6"/>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CA"/>
              <a:t>To navigate through all the elements of the array, you need </a:t>
            </a:r>
            <a:r>
              <a:rPr b="1" lang="en-CA"/>
              <a:t>the head address </a:t>
            </a:r>
            <a:r>
              <a:rPr lang="en-CA"/>
              <a:t>and </a:t>
            </a:r>
            <a:r>
              <a:rPr b="1" lang="en-CA"/>
              <a:t>the size</a:t>
            </a:r>
            <a:endParaRPr b="1"/>
          </a:p>
          <a:p>
            <a:pPr indent="0" lvl="0" marL="0" rtl="0" algn="l">
              <a:spcBef>
                <a:spcPts val="1200"/>
              </a:spcBef>
              <a:spcAft>
                <a:spcPts val="1200"/>
              </a:spcAft>
              <a:buNone/>
            </a:pPr>
            <a:r>
              <a:rPr lang="en-CA"/>
              <a:t>Safe way to obtain the size of an array is to use the</a:t>
            </a:r>
            <a:r>
              <a:rPr b="1" lang="en-CA"/>
              <a:t> sizeof operator</a:t>
            </a:r>
            <a:endParaRPr b="1"/>
          </a:p>
        </p:txBody>
      </p:sp>
      <p:pic>
        <p:nvPicPr>
          <p:cNvPr id="469" name="Google Shape;469;p40"/>
          <p:cNvPicPr preferRelativeResize="0"/>
          <p:nvPr/>
        </p:nvPicPr>
        <p:blipFill>
          <a:blip r:embed="rId3">
            <a:alphaModFix/>
          </a:blip>
          <a:stretch>
            <a:fillRect/>
          </a:stretch>
        </p:blipFill>
        <p:spPr>
          <a:xfrm>
            <a:off x="727650" y="1422825"/>
            <a:ext cx="5242926" cy="3148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Passing Arrays to Functions (char 1D)</a:t>
            </a:r>
            <a:endParaRPr/>
          </a:p>
        </p:txBody>
      </p:sp>
      <p:sp>
        <p:nvSpPr>
          <p:cNvPr id="475" name="Google Shape;475;p41"/>
          <p:cNvSpPr txBox="1"/>
          <p:nvPr>
            <p:ph idx="1" type="body"/>
          </p:nvPr>
        </p:nvSpPr>
        <p:spPr>
          <a:xfrm>
            <a:off x="4455025" y="1422825"/>
            <a:ext cx="3963000" cy="2593200"/>
          </a:xfrm>
          <a:prstGeom prst="rect">
            <a:avLst/>
          </a:prstGeom>
          <a:solidFill>
            <a:schemeClr val="accent6"/>
          </a:solid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CA"/>
              <a:t>In the case of a char array, we do not need to pass the size, since char array always end with ‘\0’</a:t>
            </a:r>
            <a:endParaRPr/>
          </a:p>
          <a:p>
            <a:pPr indent="0" lvl="0" marL="0" rtl="0" algn="l">
              <a:spcBef>
                <a:spcPts val="1200"/>
              </a:spcBef>
              <a:spcAft>
                <a:spcPts val="0"/>
              </a:spcAft>
              <a:buNone/>
            </a:pPr>
            <a:r>
              <a:rPr lang="en-CA"/>
              <a:t>Char is </a:t>
            </a:r>
            <a:r>
              <a:rPr b="1" lang="en-CA"/>
              <a:t>1 byte</a:t>
            </a:r>
            <a:endParaRPr/>
          </a:p>
          <a:p>
            <a:pPr indent="0" lvl="0" marL="0" rtl="0" algn="l">
              <a:spcBef>
                <a:spcPts val="1200"/>
              </a:spcBef>
              <a:spcAft>
                <a:spcPts val="1200"/>
              </a:spcAft>
              <a:buNone/>
            </a:pPr>
            <a:r>
              <a:rPr b="1" lang="en-CA"/>
              <a:t>1 byte </a:t>
            </a:r>
            <a:r>
              <a:rPr lang="en-CA"/>
              <a:t>is 8 bits, meaning 1 byte can express 2^8 (=256), which is more than enough for ASCII code</a:t>
            </a:r>
            <a:endParaRPr/>
          </a:p>
        </p:txBody>
      </p:sp>
      <p:pic>
        <p:nvPicPr>
          <p:cNvPr id="476" name="Google Shape;476;p41"/>
          <p:cNvPicPr preferRelativeResize="0"/>
          <p:nvPr/>
        </p:nvPicPr>
        <p:blipFill>
          <a:blip r:embed="rId3">
            <a:alphaModFix/>
          </a:blip>
          <a:stretch>
            <a:fillRect/>
          </a:stretch>
        </p:blipFill>
        <p:spPr>
          <a:xfrm>
            <a:off x="729450" y="1422825"/>
            <a:ext cx="3725566" cy="2593125"/>
          </a:xfrm>
          <a:prstGeom prst="rect">
            <a:avLst/>
          </a:prstGeom>
          <a:noFill/>
          <a:ln>
            <a:noFill/>
          </a:ln>
        </p:spPr>
      </p:pic>
      <p:pic>
        <p:nvPicPr>
          <p:cNvPr id="477" name="Google Shape;477;p41"/>
          <p:cNvPicPr preferRelativeResize="0"/>
          <p:nvPr/>
        </p:nvPicPr>
        <p:blipFill>
          <a:blip r:embed="rId4">
            <a:alphaModFix/>
          </a:blip>
          <a:stretch>
            <a:fillRect/>
          </a:stretch>
        </p:blipFill>
        <p:spPr>
          <a:xfrm>
            <a:off x="729450" y="4015950"/>
            <a:ext cx="7122925" cy="855975"/>
          </a:xfrm>
          <a:prstGeom prst="rect">
            <a:avLst/>
          </a:prstGeom>
          <a:noFill/>
          <a:ln>
            <a:noFill/>
          </a:ln>
        </p:spPr>
      </p:pic>
      <p:sp>
        <p:nvSpPr>
          <p:cNvPr id="478" name="Google Shape;478;p41"/>
          <p:cNvSpPr/>
          <p:nvPr/>
        </p:nvSpPr>
        <p:spPr>
          <a:xfrm>
            <a:off x="3713875" y="4437850"/>
            <a:ext cx="229200" cy="171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 name="Google Shape;479;p41"/>
          <p:cNvCxnSpPr>
            <a:endCxn id="478" idx="0"/>
          </p:cNvCxnSpPr>
          <p:nvPr/>
        </p:nvCxnSpPr>
        <p:spPr>
          <a:xfrm rot="5400000">
            <a:off x="3026575" y="2948650"/>
            <a:ext cx="2291100" cy="687300"/>
          </a:xfrm>
          <a:prstGeom prst="curvedConnector3">
            <a:avLst>
              <a:gd fmla="val 6000" name="adj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p:nvPr/>
        </p:nvSpPr>
        <p:spPr>
          <a:xfrm>
            <a:off x="4735650" y="1596625"/>
            <a:ext cx="3680700" cy="882900"/>
          </a:xfrm>
          <a:prstGeom prst="roundRect">
            <a:avLst>
              <a:gd fmla="val 16667" name="adj"/>
            </a:avLst>
          </a:prstGeom>
          <a:noFill/>
          <a:ln cap="flat" cmpd="sng" w="2857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727650" y="3649525"/>
            <a:ext cx="3680700" cy="882900"/>
          </a:xfrm>
          <a:prstGeom prst="roundRect">
            <a:avLst>
              <a:gd fmla="val 16667" name="adj"/>
            </a:avLst>
          </a:prstGeom>
          <a:noFill/>
          <a:ln cap="flat" cmpd="sng" w="2857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5"/>
          <p:cNvPicPr preferRelativeResize="0"/>
          <p:nvPr/>
        </p:nvPicPr>
        <p:blipFill rotWithShape="1">
          <a:blip r:embed="rId3">
            <a:alphaModFix/>
          </a:blip>
          <a:srcRect b="43368" l="20367" r="53502" t="37034"/>
          <a:stretch/>
        </p:blipFill>
        <p:spPr>
          <a:xfrm>
            <a:off x="3562350" y="3706675"/>
            <a:ext cx="768300" cy="768300"/>
          </a:xfrm>
          <a:prstGeom prst="ellipse">
            <a:avLst/>
          </a:prstGeom>
          <a:noFill/>
          <a:ln>
            <a:noFill/>
          </a:ln>
        </p:spPr>
      </p:pic>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Team</a:t>
            </a:r>
            <a:endParaRPr/>
          </a:p>
        </p:txBody>
      </p:sp>
      <p:sp>
        <p:nvSpPr>
          <p:cNvPr id="72" name="Google Shape;72;p15"/>
          <p:cNvSpPr/>
          <p:nvPr/>
        </p:nvSpPr>
        <p:spPr>
          <a:xfrm>
            <a:off x="727650" y="1596625"/>
            <a:ext cx="3680700" cy="882900"/>
          </a:xfrm>
          <a:prstGeom prst="roundRect">
            <a:avLst>
              <a:gd fmla="val 16667" name="adj"/>
            </a:avLst>
          </a:prstGeom>
          <a:noFill/>
          <a:ln cap="flat" cmpd="sng" w="2857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idx="1" type="body"/>
          </p:nvPr>
        </p:nvSpPr>
        <p:spPr>
          <a:xfrm>
            <a:off x="873750" y="1673725"/>
            <a:ext cx="2180700" cy="43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1500"/>
              <a:t>Iris Wang</a:t>
            </a:r>
            <a:endParaRPr sz="1500"/>
          </a:p>
        </p:txBody>
      </p:sp>
      <p:pic>
        <p:nvPicPr>
          <p:cNvPr id="74" name="Google Shape;74;p15"/>
          <p:cNvPicPr preferRelativeResize="0"/>
          <p:nvPr/>
        </p:nvPicPr>
        <p:blipFill rotWithShape="1">
          <a:blip r:embed="rId4">
            <a:alphaModFix/>
          </a:blip>
          <a:srcRect b="9336" l="0" r="0" t="9757"/>
          <a:stretch/>
        </p:blipFill>
        <p:spPr>
          <a:xfrm>
            <a:off x="3583950" y="1653775"/>
            <a:ext cx="768300" cy="768600"/>
          </a:xfrm>
          <a:prstGeom prst="ellipse">
            <a:avLst/>
          </a:prstGeom>
          <a:noFill/>
          <a:ln>
            <a:noFill/>
          </a:ln>
        </p:spPr>
      </p:pic>
      <p:sp>
        <p:nvSpPr>
          <p:cNvPr id="75" name="Google Shape;75;p15"/>
          <p:cNvSpPr txBox="1"/>
          <p:nvPr/>
        </p:nvSpPr>
        <p:spPr>
          <a:xfrm>
            <a:off x="890575" y="2007875"/>
            <a:ext cx="2180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100">
                <a:solidFill>
                  <a:schemeClr val="accent1"/>
                </a:solidFill>
                <a:latin typeface="Lato"/>
                <a:ea typeface="Lato"/>
                <a:cs typeface="Lato"/>
                <a:sym typeface="Lato"/>
              </a:rPr>
              <a:t>irisjiayi.wang@mail.utoronto.ca</a:t>
            </a:r>
            <a:endParaRPr sz="1100">
              <a:solidFill>
                <a:schemeClr val="accent1"/>
              </a:solidFill>
              <a:latin typeface="Lato"/>
              <a:ea typeface="Lato"/>
              <a:cs typeface="Lato"/>
              <a:sym typeface="Lato"/>
            </a:endParaRPr>
          </a:p>
        </p:txBody>
      </p:sp>
      <p:pic>
        <p:nvPicPr>
          <p:cNvPr id="76" name="Google Shape;76;p15"/>
          <p:cNvPicPr preferRelativeResize="0"/>
          <p:nvPr/>
        </p:nvPicPr>
        <p:blipFill rotWithShape="1">
          <a:blip r:embed="rId5">
            <a:alphaModFix/>
          </a:blip>
          <a:srcRect b="42348" l="32613" r="32609" t="37523"/>
          <a:stretch/>
        </p:blipFill>
        <p:spPr>
          <a:xfrm>
            <a:off x="7569500" y="1642475"/>
            <a:ext cx="768300" cy="767100"/>
          </a:xfrm>
          <a:prstGeom prst="ellipse">
            <a:avLst/>
          </a:prstGeom>
          <a:noFill/>
          <a:ln>
            <a:noFill/>
          </a:ln>
        </p:spPr>
      </p:pic>
      <p:sp>
        <p:nvSpPr>
          <p:cNvPr id="77" name="Google Shape;77;p15"/>
          <p:cNvSpPr/>
          <p:nvPr/>
        </p:nvSpPr>
        <p:spPr>
          <a:xfrm>
            <a:off x="727650" y="2623075"/>
            <a:ext cx="3680700" cy="882900"/>
          </a:xfrm>
          <a:prstGeom prst="roundRect">
            <a:avLst>
              <a:gd fmla="val 16667" name="adj"/>
            </a:avLst>
          </a:prstGeom>
          <a:noFill/>
          <a:ln cap="flat" cmpd="sng" w="2857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idx="1" type="body"/>
          </p:nvPr>
        </p:nvSpPr>
        <p:spPr>
          <a:xfrm>
            <a:off x="873750" y="2700175"/>
            <a:ext cx="2180700" cy="43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1500"/>
              <a:t>Ryan Seto</a:t>
            </a:r>
            <a:endParaRPr sz="1500"/>
          </a:p>
        </p:txBody>
      </p:sp>
      <p:sp>
        <p:nvSpPr>
          <p:cNvPr id="79" name="Google Shape;79;p15"/>
          <p:cNvSpPr txBox="1"/>
          <p:nvPr/>
        </p:nvSpPr>
        <p:spPr>
          <a:xfrm>
            <a:off x="890575" y="3034325"/>
            <a:ext cx="2180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100">
                <a:solidFill>
                  <a:schemeClr val="accent1"/>
                </a:solidFill>
                <a:latin typeface="Lato"/>
                <a:ea typeface="Lato"/>
                <a:cs typeface="Lato"/>
                <a:sym typeface="Lato"/>
              </a:rPr>
              <a:t>ryan.seto@mail.utoronto.ca</a:t>
            </a:r>
            <a:endParaRPr sz="1100">
              <a:solidFill>
                <a:schemeClr val="accent1"/>
              </a:solidFill>
              <a:latin typeface="Lato"/>
              <a:ea typeface="Lato"/>
              <a:cs typeface="Lato"/>
              <a:sym typeface="Lato"/>
            </a:endParaRPr>
          </a:p>
        </p:txBody>
      </p:sp>
      <p:sp>
        <p:nvSpPr>
          <p:cNvPr id="80" name="Google Shape;80;p15"/>
          <p:cNvSpPr txBox="1"/>
          <p:nvPr>
            <p:ph idx="1" type="body"/>
          </p:nvPr>
        </p:nvSpPr>
        <p:spPr>
          <a:xfrm>
            <a:off x="873750" y="3726625"/>
            <a:ext cx="2180700" cy="43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1500"/>
              <a:t>Shuntaro Wakamatsu</a:t>
            </a:r>
            <a:endParaRPr sz="1500"/>
          </a:p>
        </p:txBody>
      </p:sp>
      <p:sp>
        <p:nvSpPr>
          <p:cNvPr id="81" name="Google Shape;81;p15"/>
          <p:cNvSpPr txBox="1"/>
          <p:nvPr/>
        </p:nvSpPr>
        <p:spPr>
          <a:xfrm>
            <a:off x="890575" y="4060775"/>
            <a:ext cx="267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100">
                <a:solidFill>
                  <a:schemeClr val="accent1"/>
                </a:solidFill>
                <a:latin typeface="Lato"/>
                <a:ea typeface="Lato"/>
                <a:cs typeface="Lato"/>
                <a:sym typeface="Lato"/>
              </a:rPr>
              <a:t>shuntaro.wakamatsu@mail.utoronto.ca</a:t>
            </a:r>
            <a:endParaRPr sz="1100">
              <a:solidFill>
                <a:schemeClr val="accent1"/>
              </a:solidFill>
              <a:latin typeface="Lato"/>
              <a:ea typeface="Lato"/>
              <a:cs typeface="Lato"/>
              <a:sym typeface="Lato"/>
            </a:endParaRPr>
          </a:p>
        </p:txBody>
      </p:sp>
      <p:sp>
        <p:nvSpPr>
          <p:cNvPr id="82" name="Google Shape;82;p15"/>
          <p:cNvSpPr txBox="1"/>
          <p:nvPr>
            <p:ph idx="1" type="body"/>
          </p:nvPr>
        </p:nvSpPr>
        <p:spPr>
          <a:xfrm>
            <a:off x="4881750" y="1673725"/>
            <a:ext cx="2180700" cy="43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1500"/>
              <a:t>Nicholas Mutlak</a:t>
            </a:r>
            <a:endParaRPr sz="1500"/>
          </a:p>
        </p:txBody>
      </p:sp>
      <p:sp>
        <p:nvSpPr>
          <p:cNvPr id="83" name="Google Shape;83;p15"/>
          <p:cNvSpPr txBox="1"/>
          <p:nvPr/>
        </p:nvSpPr>
        <p:spPr>
          <a:xfrm>
            <a:off x="4898575" y="2007875"/>
            <a:ext cx="2180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100">
                <a:solidFill>
                  <a:schemeClr val="accent1"/>
                </a:solidFill>
                <a:latin typeface="Lato"/>
                <a:ea typeface="Lato"/>
                <a:cs typeface="Lato"/>
                <a:sym typeface="Lato"/>
              </a:rPr>
              <a:t>n.mutlak@mail.utoronto.ca</a:t>
            </a:r>
            <a:endParaRPr sz="1100">
              <a:solidFill>
                <a:schemeClr val="accent1"/>
              </a:solidFill>
              <a:latin typeface="Lato"/>
              <a:ea typeface="Lato"/>
              <a:cs typeface="Lato"/>
              <a:sym typeface="Lato"/>
            </a:endParaRPr>
          </a:p>
        </p:txBody>
      </p:sp>
      <p:sp>
        <p:nvSpPr>
          <p:cNvPr id="84" name="Google Shape;84;p15"/>
          <p:cNvSpPr/>
          <p:nvPr/>
        </p:nvSpPr>
        <p:spPr>
          <a:xfrm>
            <a:off x="4735650" y="2623075"/>
            <a:ext cx="3680700" cy="882900"/>
          </a:xfrm>
          <a:prstGeom prst="roundRect">
            <a:avLst>
              <a:gd fmla="val 16667" name="adj"/>
            </a:avLst>
          </a:prstGeom>
          <a:noFill/>
          <a:ln cap="flat" cmpd="sng" w="2857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idx="1" type="body"/>
          </p:nvPr>
        </p:nvSpPr>
        <p:spPr>
          <a:xfrm>
            <a:off x="4881750" y="2700175"/>
            <a:ext cx="2180700" cy="43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1500"/>
              <a:t>Simon Xu</a:t>
            </a:r>
            <a:endParaRPr sz="1500"/>
          </a:p>
        </p:txBody>
      </p:sp>
      <p:sp>
        <p:nvSpPr>
          <p:cNvPr id="86" name="Google Shape;86;p15"/>
          <p:cNvSpPr txBox="1"/>
          <p:nvPr/>
        </p:nvSpPr>
        <p:spPr>
          <a:xfrm>
            <a:off x="4898575" y="3034325"/>
            <a:ext cx="267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100">
                <a:solidFill>
                  <a:schemeClr val="accent1"/>
                </a:solidFill>
                <a:latin typeface="Lato"/>
                <a:ea typeface="Lato"/>
                <a:cs typeface="Lato"/>
                <a:sym typeface="Lato"/>
              </a:rPr>
              <a:t>xiaofengsimon.xu@mail.utoronto.ca</a:t>
            </a:r>
            <a:endParaRPr sz="1100">
              <a:solidFill>
                <a:schemeClr val="accent1"/>
              </a:solidFill>
              <a:latin typeface="Lato"/>
              <a:ea typeface="Lato"/>
              <a:cs typeface="Lato"/>
              <a:sym typeface="Lato"/>
            </a:endParaRPr>
          </a:p>
        </p:txBody>
      </p:sp>
      <p:pic>
        <p:nvPicPr>
          <p:cNvPr id="87" name="Google Shape;87;p15"/>
          <p:cNvPicPr preferRelativeResize="0"/>
          <p:nvPr/>
        </p:nvPicPr>
        <p:blipFill rotWithShape="1">
          <a:blip r:embed="rId6">
            <a:alphaModFix/>
          </a:blip>
          <a:srcRect b="65632" l="32977" r="34925" t="10285"/>
          <a:stretch/>
        </p:blipFill>
        <p:spPr>
          <a:xfrm>
            <a:off x="3562338" y="2680225"/>
            <a:ext cx="768300" cy="768600"/>
          </a:xfrm>
          <a:prstGeom prst="ellipse">
            <a:avLst/>
          </a:prstGeom>
          <a:noFill/>
          <a:ln>
            <a:noFill/>
          </a:ln>
        </p:spPr>
      </p:pic>
      <p:pic>
        <p:nvPicPr>
          <p:cNvPr id="88" name="Google Shape;88;p15"/>
          <p:cNvPicPr preferRelativeResize="0"/>
          <p:nvPr/>
        </p:nvPicPr>
        <p:blipFill rotWithShape="1">
          <a:blip r:embed="rId7">
            <a:alphaModFix/>
          </a:blip>
          <a:srcRect b="0" l="0" r="0" t="0"/>
          <a:stretch/>
        </p:blipFill>
        <p:spPr>
          <a:xfrm>
            <a:off x="7535850" y="2680375"/>
            <a:ext cx="768300" cy="7683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Passing Arrays to Functions (2D) - 1</a:t>
            </a:r>
            <a:endParaRPr/>
          </a:p>
        </p:txBody>
      </p:sp>
      <p:sp>
        <p:nvSpPr>
          <p:cNvPr id="485" name="Google Shape;485;p42"/>
          <p:cNvSpPr txBox="1"/>
          <p:nvPr>
            <p:ph idx="1" type="body"/>
          </p:nvPr>
        </p:nvSpPr>
        <p:spPr>
          <a:xfrm>
            <a:off x="6624950" y="1422825"/>
            <a:ext cx="1793100" cy="3227400"/>
          </a:xfrm>
          <a:prstGeom prst="rect">
            <a:avLst/>
          </a:prstGeom>
          <a:solidFill>
            <a:schemeClr val="accent6"/>
          </a:solid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CA"/>
              <a:t>In this syntax, the number of column is fixed, so we only need to pass </a:t>
            </a:r>
            <a:r>
              <a:rPr b="1" lang="en-CA"/>
              <a:t>the head address</a:t>
            </a:r>
            <a:r>
              <a:rPr lang="en-CA"/>
              <a:t> and </a:t>
            </a:r>
            <a:r>
              <a:rPr b="1" lang="en-CA"/>
              <a:t>the number of row</a:t>
            </a:r>
            <a:endParaRPr b="1"/>
          </a:p>
          <a:p>
            <a:pPr indent="0" lvl="0" marL="0" rtl="0" algn="l">
              <a:spcBef>
                <a:spcPts val="1200"/>
              </a:spcBef>
              <a:spcAft>
                <a:spcPts val="1200"/>
              </a:spcAft>
              <a:buNone/>
            </a:pPr>
            <a:r>
              <a:rPr b="1" lang="en-CA"/>
              <a:t>array</a:t>
            </a:r>
            <a:r>
              <a:rPr b="1" lang="en-CA"/>
              <a:t> </a:t>
            </a:r>
            <a:r>
              <a:rPr lang="en-CA"/>
              <a:t>is (</a:t>
            </a:r>
            <a:r>
              <a:rPr b="1" lang="en-CA"/>
              <a:t>int (*)[5]</a:t>
            </a:r>
            <a:r>
              <a:rPr lang="en-CA"/>
              <a:t>) type</a:t>
            </a:r>
            <a:endParaRPr/>
          </a:p>
        </p:txBody>
      </p:sp>
      <p:pic>
        <p:nvPicPr>
          <p:cNvPr id="486" name="Google Shape;486;p42"/>
          <p:cNvPicPr preferRelativeResize="0"/>
          <p:nvPr/>
        </p:nvPicPr>
        <p:blipFill>
          <a:blip r:embed="rId3">
            <a:alphaModFix/>
          </a:blip>
          <a:stretch>
            <a:fillRect/>
          </a:stretch>
        </p:blipFill>
        <p:spPr>
          <a:xfrm>
            <a:off x="729450" y="1422821"/>
            <a:ext cx="5895500" cy="3227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Passing Arrays to Functions (2D) - 2</a:t>
            </a:r>
            <a:endParaRPr/>
          </a:p>
        </p:txBody>
      </p:sp>
      <p:sp>
        <p:nvSpPr>
          <p:cNvPr id="492" name="Google Shape;492;p43"/>
          <p:cNvSpPr txBox="1"/>
          <p:nvPr>
            <p:ph idx="1" type="body"/>
          </p:nvPr>
        </p:nvSpPr>
        <p:spPr>
          <a:xfrm>
            <a:off x="5170225" y="1422825"/>
            <a:ext cx="3246000" cy="3507600"/>
          </a:xfrm>
          <a:prstGeom prst="rect">
            <a:avLst/>
          </a:prstGeom>
          <a:solidFill>
            <a:schemeClr val="accent6"/>
          </a:solid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CA"/>
              <a:t>In this syntax, we pass </a:t>
            </a:r>
            <a:r>
              <a:rPr b="1" lang="en-CA"/>
              <a:t>the head address, the number of columns</a:t>
            </a:r>
            <a:r>
              <a:rPr lang="en-CA"/>
              <a:t> and </a:t>
            </a:r>
            <a:r>
              <a:rPr b="1" lang="en-CA"/>
              <a:t>the number of row</a:t>
            </a:r>
            <a:endParaRPr b="1"/>
          </a:p>
          <a:p>
            <a:pPr indent="0" lvl="0" marL="0" rtl="0" algn="l">
              <a:spcBef>
                <a:spcPts val="1200"/>
              </a:spcBef>
              <a:spcAft>
                <a:spcPts val="0"/>
              </a:spcAft>
              <a:buNone/>
            </a:pPr>
            <a:r>
              <a:rPr lang="en-CA"/>
              <a:t>The head address is a single pointer to (int) type</a:t>
            </a:r>
            <a:endParaRPr/>
          </a:p>
          <a:p>
            <a:pPr indent="0" lvl="0" marL="0" rtl="0" algn="l">
              <a:spcBef>
                <a:spcPts val="1200"/>
              </a:spcBef>
              <a:spcAft>
                <a:spcPts val="0"/>
              </a:spcAft>
              <a:buNone/>
            </a:pPr>
            <a:r>
              <a:rPr b="1" lang="en-CA"/>
              <a:t>i_array</a:t>
            </a:r>
            <a:r>
              <a:rPr lang="en-CA"/>
              <a:t> is (</a:t>
            </a:r>
            <a:r>
              <a:rPr b="1" lang="en-CA"/>
              <a:t>int (*)[5]</a:t>
            </a:r>
            <a:r>
              <a:rPr lang="en-CA"/>
              <a:t>) type and needs to be typecast to (</a:t>
            </a:r>
            <a:r>
              <a:rPr b="1" lang="en-CA"/>
              <a:t>int *</a:t>
            </a:r>
            <a:r>
              <a:rPr lang="en-CA"/>
              <a:t>)</a:t>
            </a:r>
            <a:endParaRPr/>
          </a:p>
          <a:p>
            <a:pPr indent="0" lvl="0" marL="0" rtl="0" algn="l">
              <a:spcBef>
                <a:spcPts val="1200"/>
              </a:spcBef>
              <a:spcAft>
                <a:spcPts val="1200"/>
              </a:spcAft>
              <a:buNone/>
            </a:pPr>
            <a:r>
              <a:rPr lang="en-CA"/>
              <a:t>You can choose the number of rows and the number of columns freely</a:t>
            </a:r>
            <a:endParaRPr/>
          </a:p>
        </p:txBody>
      </p:sp>
      <p:pic>
        <p:nvPicPr>
          <p:cNvPr id="493" name="Google Shape;493;p43"/>
          <p:cNvPicPr preferRelativeResize="0"/>
          <p:nvPr/>
        </p:nvPicPr>
        <p:blipFill>
          <a:blip r:embed="rId3">
            <a:alphaModFix/>
          </a:blip>
          <a:stretch>
            <a:fillRect/>
          </a:stretch>
        </p:blipFill>
        <p:spPr>
          <a:xfrm>
            <a:off x="727650" y="1422825"/>
            <a:ext cx="4442587" cy="35076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Passing Arrays to Functions (2D) - 3</a:t>
            </a:r>
            <a:endParaRPr/>
          </a:p>
        </p:txBody>
      </p:sp>
      <p:sp>
        <p:nvSpPr>
          <p:cNvPr id="499" name="Google Shape;499;p44"/>
          <p:cNvSpPr txBox="1"/>
          <p:nvPr>
            <p:ph idx="1" type="body"/>
          </p:nvPr>
        </p:nvSpPr>
        <p:spPr>
          <a:xfrm>
            <a:off x="4881375" y="1422825"/>
            <a:ext cx="3536700" cy="3384000"/>
          </a:xfrm>
          <a:prstGeom prst="rect">
            <a:avLst/>
          </a:prstGeom>
          <a:solidFill>
            <a:schemeClr val="accent6"/>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CA"/>
              <a:t>You can pass a 2D array using a double pointer.</a:t>
            </a:r>
            <a:endParaRPr/>
          </a:p>
          <a:p>
            <a:pPr indent="0" lvl="0" marL="0" rtl="0" algn="l">
              <a:spcBef>
                <a:spcPts val="1200"/>
              </a:spcBef>
              <a:spcAft>
                <a:spcPts val="0"/>
              </a:spcAft>
              <a:buNone/>
            </a:pPr>
            <a:r>
              <a:rPr lang="en-CA"/>
              <a:t>You can choose the number of rows and the number of columns freely</a:t>
            </a:r>
            <a:endParaRPr/>
          </a:p>
          <a:p>
            <a:pPr indent="0" lvl="0" marL="0" rtl="0" algn="l">
              <a:spcBef>
                <a:spcPts val="1200"/>
              </a:spcBef>
              <a:spcAft>
                <a:spcPts val="1200"/>
              </a:spcAft>
              <a:buNone/>
            </a:pPr>
            <a:r>
              <a:rPr lang="en-CA"/>
              <a:t>This method allows you to use the 2D array in a natural way inside the callee function</a:t>
            </a:r>
            <a:endParaRPr/>
          </a:p>
        </p:txBody>
      </p:sp>
      <p:pic>
        <p:nvPicPr>
          <p:cNvPr id="500" name="Google Shape;500;p44"/>
          <p:cNvPicPr preferRelativeResize="0"/>
          <p:nvPr/>
        </p:nvPicPr>
        <p:blipFill>
          <a:blip r:embed="rId3">
            <a:alphaModFix/>
          </a:blip>
          <a:stretch>
            <a:fillRect/>
          </a:stretch>
        </p:blipFill>
        <p:spPr>
          <a:xfrm>
            <a:off x="729447" y="1422825"/>
            <a:ext cx="4151926" cy="33839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 name="Shape 504"/>
        <p:cNvGrpSpPr/>
        <p:nvPr/>
      </p:nvGrpSpPr>
      <p:grpSpPr>
        <a:xfrm>
          <a:off x="0" y="0"/>
          <a:ext cx="0" cy="0"/>
          <a:chOff x="0" y="0"/>
          <a:chExt cx="0" cy="0"/>
        </a:xfrm>
      </p:grpSpPr>
      <p:sp>
        <p:nvSpPr>
          <p:cNvPr id="505" name="Google Shape;50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Passing Arrays to Functions (2D) - 4</a:t>
            </a:r>
            <a:endParaRPr/>
          </a:p>
        </p:txBody>
      </p:sp>
      <p:sp>
        <p:nvSpPr>
          <p:cNvPr id="506" name="Google Shape;506;p45"/>
          <p:cNvSpPr txBox="1"/>
          <p:nvPr>
            <p:ph idx="1" type="body"/>
          </p:nvPr>
        </p:nvSpPr>
        <p:spPr>
          <a:xfrm>
            <a:off x="5122875" y="1422825"/>
            <a:ext cx="3295200" cy="3426900"/>
          </a:xfrm>
          <a:prstGeom prst="rect">
            <a:avLst/>
          </a:prstGeom>
          <a:solidFill>
            <a:schemeClr val="accent6"/>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CA"/>
              <a:t>This method only works for C99</a:t>
            </a:r>
            <a:endParaRPr/>
          </a:p>
          <a:p>
            <a:pPr indent="0" lvl="0" marL="0" rtl="0" algn="l">
              <a:spcBef>
                <a:spcPts val="1200"/>
              </a:spcBef>
              <a:spcAft>
                <a:spcPts val="0"/>
              </a:spcAft>
              <a:buNone/>
            </a:pPr>
            <a:r>
              <a:rPr lang="en-CA"/>
              <a:t>The array name has to be the third argument</a:t>
            </a:r>
            <a:endParaRPr/>
          </a:p>
          <a:p>
            <a:pPr indent="0" lvl="0" marL="0" rtl="0" algn="l">
              <a:spcBef>
                <a:spcPts val="1200"/>
              </a:spcBef>
              <a:spcAft>
                <a:spcPts val="1200"/>
              </a:spcAft>
              <a:buNone/>
            </a:pPr>
            <a:r>
              <a:t/>
            </a:r>
            <a:endParaRPr/>
          </a:p>
        </p:txBody>
      </p:sp>
      <p:pic>
        <p:nvPicPr>
          <p:cNvPr id="507" name="Google Shape;507;p45"/>
          <p:cNvPicPr preferRelativeResize="0"/>
          <p:nvPr/>
        </p:nvPicPr>
        <p:blipFill>
          <a:blip r:embed="rId3">
            <a:alphaModFix/>
          </a:blip>
          <a:stretch>
            <a:fillRect/>
          </a:stretch>
        </p:blipFill>
        <p:spPr>
          <a:xfrm>
            <a:off x="729450" y="1422825"/>
            <a:ext cx="4393425" cy="3427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Random Numbers</a:t>
            </a:r>
            <a:endParaRPr/>
          </a:p>
        </p:txBody>
      </p:sp>
      <p:sp>
        <p:nvSpPr>
          <p:cNvPr id="513" name="Google Shape;513;p46"/>
          <p:cNvSpPr txBox="1"/>
          <p:nvPr>
            <p:ph idx="1" type="body"/>
          </p:nvPr>
        </p:nvSpPr>
        <p:spPr>
          <a:xfrm>
            <a:off x="6164850" y="1422825"/>
            <a:ext cx="2362200" cy="3252600"/>
          </a:xfrm>
          <a:prstGeom prst="rect">
            <a:avLst/>
          </a:prstGeom>
          <a:solidFill>
            <a:schemeClr val="accent6"/>
          </a:solid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CA"/>
              <a:t>Include the library “stdlib.h”</a:t>
            </a:r>
            <a:endParaRPr/>
          </a:p>
          <a:p>
            <a:pPr indent="0" lvl="0" marL="0" rtl="0" algn="l">
              <a:spcBef>
                <a:spcPts val="1200"/>
              </a:spcBef>
              <a:spcAft>
                <a:spcPts val="0"/>
              </a:spcAft>
              <a:buNone/>
            </a:pPr>
            <a:r>
              <a:rPr lang="en-CA"/>
              <a:t>To get random number of a given range use </a:t>
            </a:r>
            <a:r>
              <a:rPr b="1" lang="en-CA"/>
              <a:t>“+” </a:t>
            </a:r>
            <a:r>
              <a:rPr lang="en-CA"/>
              <a:t>and </a:t>
            </a:r>
            <a:r>
              <a:rPr b="1" lang="en-CA"/>
              <a:t>“%”</a:t>
            </a:r>
            <a:endParaRPr b="1"/>
          </a:p>
          <a:p>
            <a:pPr indent="0" lvl="0" marL="0" rtl="0" algn="l">
              <a:spcBef>
                <a:spcPts val="1200"/>
              </a:spcBef>
              <a:spcAft>
                <a:spcPts val="0"/>
              </a:spcAft>
              <a:buNone/>
            </a:pPr>
            <a:r>
              <a:rPr lang="en-CA"/>
              <a:t>rand() calculates X(n+1) based on X(n) using the LCG equation </a:t>
            </a:r>
            <a:endParaRPr/>
          </a:p>
          <a:p>
            <a:pPr indent="0" lvl="0" marL="0" rtl="0" algn="l">
              <a:spcBef>
                <a:spcPts val="1200"/>
              </a:spcBef>
              <a:spcAft>
                <a:spcPts val="1200"/>
              </a:spcAft>
              <a:buNone/>
            </a:pPr>
            <a:r>
              <a:rPr lang="en-CA"/>
              <a:t>Need to </a:t>
            </a:r>
            <a:r>
              <a:rPr b="1" lang="en-CA"/>
              <a:t>change X0 (seed) </a:t>
            </a:r>
            <a:r>
              <a:rPr lang="en-CA"/>
              <a:t>to get different </a:t>
            </a:r>
            <a:r>
              <a:rPr lang="en-CA"/>
              <a:t>random</a:t>
            </a:r>
            <a:r>
              <a:rPr lang="en-CA"/>
              <a:t> numbers every time</a:t>
            </a:r>
            <a:endParaRPr/>
          </a:p>
        </p:txBody>
      </p:sp>
      <p:pic>
        <p:nvPicPr>
          <p:cNvPr id="514" name="Google Shape;514;p46"/>
          <p:cNvPicPr preferRelativeResize="0"/>
          <p:nvPr/>
        </p:nvPicPr>
        <p:blipFill rotWithShape="1">
          <a:blip r:embed="rId3">
            <a:alphaModFix/>
          </a:blip>
          <a:srcRect b="0" l="5185" r="13783" t="0"/>
          <a:stretch/>
        </p:blipFill>
        <p:spPr>
          <a:xfrm>
            <a:off x="729450" y="1422825"/>
            <a:ext cx="5435399" cy="2540400"/>
          </a:xfrm>
          <a:prstGeom prst="rect">
            <a:avLst/>
          </a:prstGeom>
          <a:noFill/>
          <a:ln>
            <a:noFill/>
          </a:ln>
        </p:spPr>
      </p:pic>
      <p:pic>
        <p:nvPicPr>
          <p:cNvPr id="515" name="Google Shape;515;p46"/>
          <p:cNvPicPr preferRelativeResize="0"/>
          <p:nvPr/>
        </p:nvPicPr>
        <p:blipFill>
          <a:blip r:embed="rId4">
            <a:alphaModFix/>
          </a:blip>
          <a:stretch>
            <a:fillRect/>
          </a:stretch>
        </p:blipFill>
        <p:spPr>
          <a:xfrm>
            <a:off x="2034150" y="4140227"/>
            <a:ext cx="2949546" cy="535200"/>
          </a:xfrm>
          <a:prstGeom prst="rect">
            <a:avLst/>
          </a:prstGeom>
          <a:noFill/>
          <a:ln>
            <a:noFill/>
          </a:ln>
        </p:spPr>
      </p:pic>
      <p:sp>
        <p:nvSpPr>
          <p:cNvPr id="516" name="Google Shape;516;p46"/>
          <p:cNvSpPr txBox="1"/>
          <p:nvPr/>
        </p:nvSpPr>
        <p:spPr>
          <a:xfrm>
            <a:off x="727650" y="4261000"/>
            <a:ext cx="13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a:latin typeface="Georgia"/>
                <a:ea typeface="Georgia"/>
                <a:cs typeface="Georgia"/>
                <a:sym typeface="Georgia"/>
              </a:rPr>
              <a:t>LCG equation</a:t>
            </a:r>
            <a:endParaRPr i="1">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Challenge 1: Longest Palindromic String</a:t>
            </a:r>
            <a:endParaRPr/>
          </a:p>
        </p:txBody>
      </p:sp>
      <p:sp>
        <p:nvSpPr>
          <p:cNvPr id="522" name="Google Shape;522;p47"/>
          <p:cNvSpPr txBox="1"/>
          <p:nvPr>
            <p:ph idx="1" type="body"/>
          </p:nvPr>
        </p:nvSpPr>
        <p:spPr>
          <a:xfrm>
            <a:off x="727650" y="1621925"/>
            <a:ext cx="7688700" cy="535200"/>
          </a:xfrm>
          <a:prstGeom prst="rect">
            <a:avLst/>
          </a:prstGeom>
          <a:solidFill>
            <a:schemeClr val="accent6"/>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rmAutofit fontScale="92500"/>
          </a:bodyPr>
          <a:lstStyle/>
          <a:p>
            <a:pPr indent="0" lvl="0" marL="0" rtl="0" algn="ctr">
              <a:spcBef>
                <a:spcPts val="0"/>
              </a:spcBef>
              <a:spcAft>
                <a:spcPts val="1200"/>
              </a:spcAft>
              <a:buNone/>
            </a:pPr>
            <a:r>
              <a:rPr b="1" lang="en-CA" sz="1800"/>
              <a:t>Write a function that returns the longest palindromic string </a:t>
            </a:r>
            <a:r>
              <a:rPr b="1" lang="en-CA" sz="1800"/>
              <a:t>given</a:t>
            </a:r>
            <a:r>
              <a:rPr b="1" lang="en-CA" sz="1800"/>
              <a:t> a string</a:t>
            </a:r>
            <a:endParaRPr b="1" sz="1800"/>
          </a:p>
        </p:txBody>
      </p:sp>
      <p:sp>
        <p:nvSpPr>
          <p:cNvPr id="523" name="Google Shape;523;p47"/>
          <p:cNvSpPr txBox="1"/>
          <p:nvPr/>
        </p:nvSpPr>
        <p:spPr>
          <a:xfrm>
            <a:off x="727650" y="2504275"/>
            <a:ext cx="7688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600">
                <a:solidFill>
                  <a:srgbClr val="595959"/>
                </a:solidFill>
                <a:latin typeface="Lato"/>
                <a:ea typeface="Lato"/>
                <a:cs typeface="Lato"/>
                <a:sym typeface="Lato"/>
              </a:rPr>
              <a:t>Palindromic:  a sentence or a word that reads the same forward and backward.</a:t>
            </a:r>
            <a:endParaRPr sz="1600">
              <a:solidFill>
                <a:srgbClr val="595959"/>
              </a:solidFill>
              <a:latin typeface="Lato"/>
              <a:ea typeface="Lato"/>
              <a:cs typeface="Lato"/>
              <a:sym typeface="Lato"/>
            </a:endParaRPr>
          </a:p>
          <a:p>
            <a:pPr indent="0" lvl="0" marL="0" rtl="0" algn="l">
              <a:spcBef>
                <a:spcPts val="0"/>
              </a:spcBef>
              <a:spcAft>
                <a:spcPts val="0"/>
              </a:spcAft>
              <a:buNone/>
            </a:pPr>
            <a:r>
              <a:rPr lang="en-CA" sz="1600">
                <a:solidFill>
                  <a:srgbClr val="595959"/>
                </a:solidFill>
                <a:latin typeface="Lato"/>
                <a:ea typeface="Lato"/>
                <a:cs typeface="Lato"/>
                <a:sym typeface="Lato"/>
              </a:rPr>
              <a:t>Example:</a:t>
            </a:r>
            <a:endParaRPr sz="1600">
              <a:solidFill>
                <a:srgbClr val="595959"/>
              </a:solidFill>
              <a:latin typeface="Lato"/>
              <a:ea typeface="Lato"/>
              <a:cs typeface="Lato"/>
              <a:sym typeface="Lato"/>
            </a:endParaRPr>
          </a:p>
          <a:p>
            <a:pPr indent="0" lvl="0" marL="0" rtl="0" algn="ctr">
              <a:spcBef>
                <a:spcPts val="0"/>
              </a:spcBef>
              <a:spcAft>
                <a:spcPts val="0"/>
              </a:spcAft>
              <a:buNone/>
            </a:pPr>
            <a:r>
              <a:rPr lang="en-CA" sz="2100">
                <a:solidFill>
                  <a:srgbClr val="595959"/>
                </a:solidFill>
                <a:latin typeface="Lato"/>
                <a:ea typeface="Lato"/>
                <a:cs typeface="Lato"/>
                <a:sym typeface="Lato"/>
              </a:rPr>
              <a:t>Was it a cat I saw?</a:t>
            </a:r>
            <a:endParaRPr sz="2100">
              <a:solidFill>
                <a:srgbClr val="595959"/>
              </a:solidFill>
              <a:latin typeface="Lato"/>
              <a:ea typeface="Lato"/>
              <a:cs typeface="Lato"/>
              <a:sym typeface="Lato"/>
            </a:endParaRPr>
          </a:p>
          <a:p>
            <a:pPr indent="0" lvl="0" marL="0" rtl="0" algn="l">
              <a:spcBef>
                <a:spcPts val="0"/>
              </a:spcBef>
              <a:spcAft>
                <a:spcPts val="0"/>
              </a:spcAft>
              <a:buNone/>
            </a:pPr>
            <a:r>
              <a:rPr lang="en-CA" sz="1600">
                <a:solidFill>
                  <a:srgbClr val="595959"/>
                </a:solidFill>
                <a:latin typeface="Lato"/>
                <a:ea typeface="Lato"/>
                <a:cs typeface="Lato"/>
                <a:sym typeface="Lato"/>
              </a:rPr>
              <a:t>Function Prototype:</a:t>
            </a:r>
            <a:endParaRPr sz="1600">
              <a:solidFill>
                <a:srgbClr val="595959"/>
              </a:solidFill>
              <a:latin typeface="Lato"/>
              <a:ea typeface="Lato"/>
              <a:cs typeface="Lato"/>
              <a:sym typeface="Lato"/>
            </a:endParaRPr>
          </a:p>
          <a:p>
            <a:pPr indent="0" lvl="0" marL="0" rtl="0" algn="ctr">
              <a:spcBef>
                <a:spcPts val="0"/>
              </a:spcBef>
              <a:spcAft>
                <a:spcPts val="0"/>
              </a:spcAft>
              <a:buNone/>
            </a:pPr>
            <a:r>
              <a:rPr b="1" lang="en-CA" sz="1600">
                <a:solidFill>
                  <a:srgbClr val="595959"/>
                </a:solidFill>
                <a:latin typeface="Lato"/>
                <a:ea typeface="Lato"/>
                <a:cs typeface="Lato"/>
                <a:sym typeface="Lato"/>
              </a:rPr>
              <a:t>char * longestPalindrome(char * s);</a:t>
            </a:r>
            <a:endParaRPr b="1" sz="1600">
              <a:solidFill>
                <a:srgbClr val="595959"/>
              </a:solidFill>
              <a:latin typeface="Lato"/>
              <a:ea typeface="Lato"/>
              <a:cs typeface="Lato"/>
              <a:sym typeface="Lato"/>
            </a:endParaRPr>
          </a:p>
        </p:txBody>
      </p:sp>
      <p:pic>
        <p:nvPicPr>
          <p:cNvPr id="524" name="Google Shape;524;p47"/>
          <p:cNvPicPr preferRelativeResize="0"/>
          <p:nvPr/>
        </p:nvPicPr>
        <p:blipFill>
          <a:blip r:embed="rId3">
            <a:alphaModFix/>
          </a:blip>
          <a:stretch>
            <a:fillRect/>
          </a:stretch>
        </p:blipFill>
        <p:spPr>
          <a:xfrm>
            <a:off x="6686975" y="3128375"/>
            <a:ext cx="1729375" cy="1729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8" name="Shape 528"/>
        <p:cNvGrpSpPr/>
        <p:nvPr/>
      </p:nvGrpSpPr>
      <p:grpSpPr>
        <a:xfrm>
          <a:off x="0" y="0"/>
          <a:ext cx="0" cy="0"/>
          <a:chOff x="0" y="0"/>
          <a:chExt cx="0" cy="0"/>
        </a:xfrm>
      </p:grpSpPr>
      <p:sp>
        <p:nvSpPr>
          <p:cNvPr id="529" name="Google Shape;52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Solution 1 (Simple)</a:t>
            </a:r>
            <a:endParaRPr/>
          </a:p>
        </p:txBody>
      </p:sp>
      <p:sp>
        <p:nvSpPr>
          <p:cNvPr id="530" name="Google Shape;530;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sz="1800"/>
              <a:t>Check for all the possible combinations</a:t>
            </a:r>
            <a:endParaRPr sz="1800"/>
          </a:p>
          <a:p>
            <a:pPr indent="-342900" lvl="0" marL="457200" rtl="0" algn="l">
              <a:spcBef>
                <a:spcPts val="0"/>
              </a:spcBef>
              <a:spcAft>
                <a:spcPts val="0"/>
              </a:spcAft>
              <a:buSzPts val="1800"/>
              <a:buChar char="●"/>
            </a:pPr>
            <a:r>
              <a:rPr lang="en-CA" sz="1800"/>
              <a:t>For a string of </a:t>
            </a:r>
            <a:r>
              <a:rPr b="1" lang="en-CA" sz="1800"/>
              <a:t>n</a:t>
            </a:r>
            <a:r>
              <a:rPr lang="en-CA" sz="1800"/>
              <a:t> letters, the number of iteration is </a:t>
            </a:r>
            <a:r>
              <a:rPr b="1" lang="en-CA" sz="1800"/>
              <a:t>n(n + 1)/2</a:t>
            </a:r>
            <a:endParaRPr b="1" sz="1800"/>
          </a:p>
          <a:p>
            <a:pPr indent="-342900" lvl="0" marL="457200" rtl="0" algn="l">
              <a:spcBef>
                <a:spcPts val="0"/>
              </a:spcBef>
              <a:spcAft>
                <a:spcPts val="0"/>
              </a:spcAft>
              <a:buSzPts val="1800"/>
              <a:buChar char="●"/>
            </a:pPr>
            <a:r>
              <a:rPr lang="en-CA" sz="1800"/>
              <a:t>Example)</a:t>
            </a:r>
            <a:endParaRPr sz="1800"/>
          </a:p>
          <a:p>
            <a:pPr indent="0" lvl="0" marL="450000" rtl="0" algn="l">
              <a:spcBef>
                <a:spcPts val="1200"/>
              </a:spcBef>
              <a:spcAft>
                <a:spcPts val="0"/>
              </a:spcAft>
              <a:buNone/>
            </a:pPr>
            <a:r>
              <a:rPr lang="en-CA" sz="1800"/>
              <a:t>	</a:t>
            </a:r>
            <a:r>
              <a:rPr lang="en-CA" sz="1800"/>
              <a:t>b</a:t>
            </a:r>
            <a:r>
              <a:rPr lang="en-CA" sz="1800"/>
              <a:t>anana → (banana), (banan, </a:t>
            </a:r>
            <a:r>
              <a:rPr b="1" lang="en-CA" sz="1800"/>
              <a:t>anana</a:t>
            </a:r>
            <a:r>
              <a:rPr lang="en-CA" sz="1800"/>
              <a:t>), (bana, anan, nana), (ban, </a:t>
            </a:r>
            <a:r>
              <a:rPr b="1" lang="en-CA" sz="1800"/>
              <a:t>ana</a:t>
            </a:r>
            <a:r>
              <a:rPr lang="en-CA" sz="1800"/>
              <a:t>, </a:t>
            </a:r>
            <a:r>
              <a:rPr b="1" lang="en-CA" sz="1800"/>
              <a:t>nan</a:t>
            </a:r>
            <a:r>
              <a:rPr lang="en-CA" sz="1800"/>
              <a:t>, </a:t>
            </a:r>
            <a:r>
              <a:rPr b="1" lang="en-CA" sz="1800"/>
              <a:t>ana</a:t>
            </a:r>
            <a:r>
              <a:rPr lang="en-CA" sz="1800"/>
              <a:t>), …</a:t>
            </a:r>
            <a:endParaRPr sz="1800"/>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4" name="Shape 534"/>
        <p:cNvGrpSpPr/>
        <p:nvPr/>
      </p:nvGrpSpPr>
      <p:grpSpPr>
        <a:xfrm>
          <a:off x="0" y="0"/>
          <a:ext cx="0" cy="0"/>
          <a:chOff x="0" y="0"/>
          <a:chExt cx="0" cy="0"/>
        </a:xfrm>
      </p:grpSpPr>
      <p:sp>
        <p:nvSpPr>
          <p:cNvPr id="535" name="Google Shape;53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checkPalindrome(char *s)</a:t>
            </a:r>
            <a:endParaRPr/>
          </a:p>
        </p:txBody>
      </p:sp>
      <p:pic>
        <p:nvPicPr>
          <p:cNvPr id="536" name="Google Shape;536;p49"/>
          <p:cNvPicPr preferRelativeResize="0"/>
          <p:nvPr/>
        </p:nvPicPr>
        <p:blipFill>
          <a:blip r:embed="rId3">
            <a:alphaModFix/>
          </a:blip>
          <a:stretch>
            <a:fillRect/>
          </a:stretch>
        </p:blipFill>
        <p:spPr>
          <a:xfrm>
            <a:off x="727657" y="1331025"/>
            <a:ext cx="7688700" cy="2768534"/>
          </a:xfrm>
          <a:prstGeom prst="rect">
            <a:avLst/>
          </a:prstGeom>
          <a:noFill/>
          <a:ln>
            <a:noFill/>
          </a:ln>
        </p:spPr>
      </p:pic>
      <p:sp>
        <p:nvSpPr>
          <p:cNvPr id="537" name="Google Shape;537;p49"/>
          <p:cNvSpPr txBox="1"/>
          <p:nvPr/>
        </p:nvSpPr>
        <p:spPr>
          <a:xfrm>
            <a:off x="727650" y="4152400"/>
            <a:ext cx="7688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700">
                <a:latin typeface="Lato"/>
                <a:ea typeface="Lato"/>
                <a:cs typeface="Lato"/>
                <a:sym typeface="Lato"/>
              </a:rPr>
              <a:t>Compare the </a:t>
            </a:r>
            <a:r>
              <a:rPr b="1" lang="en-CA" sz="1700">
                <a:latin typeface="Lato"/>
                <a:ea typeface="Lato"/>
                <a:cs typeface="Lato"/>
                <a:sym typeface="Lato"/>
              </a:rPr>
              <a:t>nth </a:t>
            </a:r>
            <a:r>
              <a:rPr lang="en-CA" sz="1700">
                <a:latin typeface="Lato"/>
                <a:ea typeface="Lato"/>
                <a:cs typeface="Lato"/>
                <a:sym typeface="Lato"/>
              </a:rPr>
              <a:t>element with the </a:t>
            </a:r>
            <a:r>
              <a:rPr b="1" lang="en-CA" sz="1700">
                <a:latin typeface="Lato"/>
                <a:ea typeface="Lato"/>
                <a:cs typeface="Lato"/>
                <a:sym typeface="Lato"/>
              </a:rPr>
              <a:t>length - nth </a:t>
            </a:r>
            <a:r>
              <a:rPr lang="en-CA" sz="1700">
                <a:latin typeface="Lato"/>
                <a:ea typeface="Lato"/>
                <a:cs typeface="Lato"/>
                <a:sym typeface="Lato"/>
              </a:rPr>
              <a:t>element</a:t>
            </a:r>
            <a:endParaRPr sz="1700">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1" name="Shape 541"/>
        <p:cNvGrpSpPr/>
        <p:nvPr/>
      </p:nvGrpSpPr>
      <p:grpSpPr>
        <a:xfrm>
          <a:off x="0" y="0"/>
          <a:ext cx="0" cy="0"/>
          <a:chOff x="0" y="0"/>
          <a:chExt cx="0" cy="0"/>
        </a:xfrm>
      </p:grpSpPr>
      <p:sp>
        <p:nvSpPr>
          <p:cNvPr id="542" name="Google Shape;54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longestPalindrome(char *s)</a:t>
            </a:r>
            <a:endParaRPr/>
          </a:p>
        </p:txBody>
      </p:sp>
      <p:pic>
        <p:nvPicPr>
          <p:cNvPr id="543" name="Google Shape;543;p50"/>
          <p:cNvPicPr preferRelativeResize="0"/>
          <p:nvPr/>
        </p:nvPicPr>
        <p:blipFill rotWithShape="1">
          <a:blip r:embed="rId3">
            <a:alphaModFix/>
          </a:blip>
          <a:srcRect b="0" l="0" r="0" t="0"/>
          <a:stretch/>
        </p:blipFill>
        <p:spPr>
          <a:xfrm>
            <a:off x="727650" y="1331025"/>
            <a:ext cx="7688699" cy="3385559"/>
          </a:xfrm>
          <a:prstGeom prst="rect">
            <a:avLst/>
          </a:prstGeom>
          <a:noFill/>
          <a:ln>
            <a:noFill/>
          </a:ln>
        </p:spPr>
      </p:pic>
      <p:sp>
        <p:nvSpPr>
          <p:cNvPr id="544" name="Google Shape;544;p50"/>
          <p:cNvSpPr/>
          <p:nvPr/>
        </p:nvSpPr>
        <p:spPr>
          <a:xfrm rot="8101030">
            <a:off x="6050034" y="1941892"/>
            <a:ext cx="707885" cy="715733"/>
          </a:xfrm>
          <a:prstGeom prst="diagStripe">
            <a:avLst>
              <a:gd fmla="val 72159"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
          <p:cNvSpPr txBox="1"/>
          <p:nvPr/>
        </p:nvSpPr>
        <p:spPr>
          <a:xfrm>
            <a:off x="6550500" y="2099650"/>
            <a:ext cx="22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0000"/>
                </a:solidFill>
                <a:latin typeface="Lato"/>
                <a:ea typeface="Lato"/>
                <a:cs typeface="Lato"/>
                <a:sym typeface="Lato"/>
              </a:rPr>
              <a:t>Making a copy substring</a:t>
            </a:r>
            <a:endParaRPr b="1">
              <a:solidFill>
                <a:srgbClr val="FF0000"/>
              </a:solidFill>
              <a:latin typeface="Lato"/>
              <a:ea typeface="Lato"/>
              <a:cs typeface="Lato"/>
              <a:sym typeface="Lato"/>
            </a:endParaRPr>
          </a:p>
        </p:txBody>
      </p:sp>
      <p:sp>
        <p:nvSpPr>
          <p:cNvPr id="546" name="Google Shape;546;p50"/>
          <p:cNvSpPr/>
          <p:nvPr/>
        </p:nvSpPr>
        <p:spPr>
          <a:xfrm rot="8100000">
            <a:off x="6094408" y="3045243"/>
            <a:ext cx="935927" cy="935927"/>
          </a:xfrm>
          <a:prstGeom prst="diagStripe">
            <a:avLst>
              <a:gd fmla="val 76982" name="adj"/>
            </a:avLst>
          </a:prstGeom>
          <a:solidFill>
            <a:srgbClr val="FF0000"/>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txBox="1"/>
          <p:nvPr/>
        </p:nvSpPr>
        <p:spPr>
          <a:xfrm>
            <a:off x="6722800" y="3205400"/>
            <a:ext cx="227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0000"/>
                </a:solidFill>
                <a:latin typeface="Lato"/>
                <a:ea typeface="Lato"/>
                <a:cs typeface="Lato"/>
                <a:sym typeface="Lato"/>
              </a:rPr>
              <a:t>Update only if the string is a </a:t>
            </a:r>
            <a:r>
              <a:rPr b="1" lang="en-CA">
                <a:solidFill>
                  <a:srgbClr val="FF0000"/>
                </a:solidFill>
                <a:latin typeface="Lato"/>
                <a:ea typeface="Lato"/>
                <a:cs typeface="Lato"/>
                <a:sym typeface="Lato"/>
              </a:rPr>
              <a:t>palindrome</a:t>
            </a:r>
            <a:r>
              <a:rPr b="1" lang="en-CA">
                <a:solidFill>
                  <a:srgbClr val="FF0000"/>
                </a:solidFill>
                <a:latin typeface="Lato"/>
                <a:ea typeface="Lato"/>
                <a:cs typeface="Lato"/>
                <a:sym typeface="Lato"/>
              </a:rPr>
              <a:t> and longer</a:t>
            </a:r>
            <a:endParaRPr b="1">
              <a:solidFill>
                <a:srgbClr val="FF0000"/>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 name="Shape 551"/>
        <p:cNvGrpSpPr/>
        <p:nvPr/>
      </p:nvGrpSpPr>
      <p:grpSpPr>
        <a:xfrm>
          <a:off x="0" y="0"/>
          <a:ext cx="0" cy="0"/>
          <a:chOff x="0" y="0"/>
          <a:chExt cx="0" cy="0"/>
        </a:xfrm>
      </p:grpSpPr>
      <p:sp>
        <p:nvSpPr>
          <p:cNvPr id="552" name="Google Shape;55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Solution 2 (Faster)</a:t>
            </a:r>
            <a:endParaRPr/>
          </a:p>
        </p:txBody>
      </p:sp>
      <p:sp>
        <p:nvSpPr>
          <p:cNvPr id="553" name="Google Shape;55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Starting from a point, you expand outwards</a:t>
            </a:r>
            <a:endParaRPr/>
          </a:p>
          <a:p>
            <a:pPr indent="-342900" lvl="0" marL="457200" rtl="0" algn="l">
              <a:spcBef>
                <a:spcPts val="0"/>
              </a:spcBef>
              <a:spcAft>
                <a:spcPts val="0"/>
              </a:spcAft>
              <a:buSzPts val="1800"/>
              <a:buChar char="●"/>
            </a:pPr>
            <a:r>
              <a:rPr lang="en-CA" sz="1800"/>
              <a:t>For a string of </a:t>
            </a:r>
            <a:r>
              <a:rPr b="1" lang="en-CA" sz="1800"/>
              <a:t>n</a:t>
            </a:r>
            <a:r>
              <a:rPr lang="en-CA" sz="1800"/>
              <a:t> letters, the worst case iteration is </a:t>
            </a:r>
            <a:r>
              <a:rPr b="1" lang="en-CA" sz="1800"/>
              <a:t>n^2 / 4 + n(n-2)/4</a:t>
            </a:r>
            <a:r>
              <a:rPr lang="en-CA" sz="1800"/>
              <a:t>, the best case iteration is </a:t>
            </a:r>
            <a:r>
              <a:rPr b="1" lang="en-CA" sz="1800"/>
              <a:t>0</a:t>
            </a:r>
            <a:endParaRPr b="1" sz="1800"/>
          </a:p>
          <a:p>
            <a:pPr indent="0" lvl="0" marL="457200" rtl="0" algn="l">
              <a:spcBef>
                <a:spcPts val="1200"/>
              </a:spcBef>
              <a:spcAft>
                <a:spcPts val="1200"/>
              </a:spcAft>
              <a:buNone/>
            </a:pPr>
            <a:r>
              <a:t/>
            </a:r>
            <a:endParaRPr b="1" sz="1800"/>
          </a:p>
        </p:txBody>
      </p:sp>
      <p:graphicFrame>
        <p:nvGraphicFramePr>
          <p:cNvPr id="554" name="Google Shape;554;p51"/>
          <p:cNvGraphicFramePr/>
          <p:nvPr/>
        </p:nvGraphicFramePr>
        <p:xfrm>
          <a:off x="952475" y="2571750"/>
          <a:ext cx="3000000" cy="3000000"/>
        </p:xfrm>
        <a:graphic>
          <a:graphicData uri="http://schemas.openxmlformats.org/drawingml/2006/table">
            <a:tbl>
              <a:tblPr>
                <a:noFill/>
                <a:tableStyleId>{922D4BED-CDD2-4C69-B550-753357D6FD16}</a:tableStyleId>
              </a:tblPr>
              <a:tblGrid>
                <a:gridCol w="1034150"/>
                <a:gridCol w="1034150"/>
                <a:gridCol w="1034150"/>
                <a:gridCol w="1034150"/>
                <a:gridCol w="1034150"/>
                <a:gridCol w="1034150"/>
                <a:gridCol w="1034150"/>
              </a:tblGrid>
              <a:tr h="381000">
                <a:tc>
                  <a:txBody>
                    <a:bodyPr/>
                    <a:lstStyle/>
                    <a:p>
                      <a:pPr indent="0" lvl="0" marL="0" rtl="0" algn="ctr">
                        <a:spcBef>
                          <a:spcPts val="0"/>
                        </a:spcBef>
                        <a:spcAft>
                          <a:spcPts val="0"/>
                        </a:spcAft>
                        <a:buNone/>
                      </a:pPr>
                      <a:r>
                        <a:rPr b="1" lang="en-CA" sz="1800"/>
                        <a:t>b</a:t>
                      </a:r>
                      <a:endParaRPr b="1" sz="1800"/>
                    </a:p>
                  </a:txBody>
                  <a:tcPr marT="91425" marB="91425" marR="91425" marL="91425"/>
                </a:tc>
                <a:tc>
                  <a:txBody>
                    <a:bodyPr/>
                    <a:lstStyle/>
                    <a:p>
                      <a:pPr indent="0" lvl="0" marL="0" rtl="0" algn="ctr">
                        <a:spcBef>
                          <a:spcPts val="0"/>
                        </a:spcBef>
                        <a:spcAft>
                          <a:spcPts val="0"/>
                        </a:spcAft>
                        <a:buNone/>
                      </a:pPr>
                      <a:r>
                        <a:rPr b="1" lang="en-CA" sz="1800"/>
                        <a:t>a</a:t>
                      </a:r>
                      <a:endParaRPr b="1" sz="1800"/>
                    </a:p>
                  </a:txBody>
                  <a:tcPr marT="91425" marB="91425" marR="91425" marL="91425"/>
                </a:tc>
                <a:tc>
                  <a:txBody>
                    <a:bodyPr/>
                    <a:lstStyle/>
                    <a:p>
                      <a:pPr indent="0" lvl="0" marL="0" rtl="0" algn="ctr">
                        <a:spcBef>
                          <a:spcPts val="0"/>
                        </a:spcBef>
                        <a:spcAft>
                          <a:spcPts val="0"/>
                        </a:spcAft>
                        <a:buNone/>
                      </a:pPr>
                      <a:r>
                        <a:rPr b="1" lang="en-CA" sz="1800"/>
                        <a:t>n</a:t>
                      </a:r>
                      <a:endParaRPr b="1" sz="1800"/>
                    </a:p>
                  </a:txBody>
                  <a:tcPr marT="91425" marB="91425" marR="91425" marL="91425"/>
                </a:tc>
                <a:tc>
                  <a:txBody>
                    <a:bodyPr/>
                    <a:lstStyle/>
                    <a:p>
                      <a:pPr indent="0" lvl="0" marL="0" rtl="0" algn="ctr">
                        <a:spcBef>
                          <a:spcPts val="0"/>
                        </a:spcBef>
                        <a:spcAft>
                          <a:spcPts val="0"/>
                        </a:spcAft>
                        <a:buNone/>
                      </a:pPr>
                      <a:r>
                        <a:rPr b="1" lang="en-CA" sz="1800"/>
                        <a:t>a</a:t>
                      </a:r>
                      <a:endParaRPr b="1" sz="1800"/>
                    </a:p>
                  </a:txBody>
                  <a:tcPr marT="91425" marB="91425" marR="91425" marL="91425"/>
                </a:tc>
                <a:tc>
                  <a:txBody>
                    <a:bodyPr/>
                    <a:lstStyle/>
                    <a:p>
                      <a:pPr indent="0" lvl="0" marL="0" rtl="0" algn="ctr">
                        <a:spcBef>
                          <a:spcPts val="0"/>
                        </a:spcBef>
                        <a:spcAft>
                          <a:spcPts val="0"/>
                        </a:spcAft>
                        <a:buNone/>
                      </a:pPr>
                      <a:r>
                        <a:rPr b="1" lang="en-CA" sz="1800"/>
                        <a:t>n</a:t>
                      </a:r>
                      <a:endParaRPr b="1" sz="1800"/>
                    </a:p>
                  </a:txBody>
                  <a:tcPr marT="91425" marB="91425" marR="91425" marL="91425"/>
                </a:tc>
                <a:tc>
                  <a:txBody>
                    <a:bodyPr/>
                    <a:lstStyle/>
                    <a:p>
                      <a:pPr indent="0" lvl="0" marL="0" rtl="0" algn="ctr">
                        <a:spcBef>
                          <a:spcPts val="0"/>
                        </a:spcBef>
                        <a:spcAft>
                          <a:spcPts val="0"/>
                        </a:spcAft>
                        <a:buNone/>
                      </a:pPr>
                      <a:r>
                        <a:rPr b="1" lang="en-CA" sz="1800"/>
                        <a:t>a</a:t>
                      </a:r>
                      <a:endParaRPr b="1" sz="1800"/>
                    </a:p>
                  </a:txBody>
                  <a:tcPr marT="91425" marB="91425" marR="91425" marL="91425"/>
                </a:tc>
                <a:tc>
                  <a:txBody>
                    <a:bodyPr/>
                    <a:lstStyle/>
                    <a:p>
                      <a:pPr indent="0" lvl="0" marL="0" rtl="0" algn="ctr">
                        <a:spcBef>
                          <a:spcPts val="0"/>
                        </a:spcBef>
                        <a:spcAft>
                          <a:spcPts val="0"/>
                        </a:spcAft>
                        <a:buNone/>
                      </a:pPr>
                      <a:r>
                        <a:rPr b="1" lang="en-CA" sz="1800"/>
                        <a:t>\0</a:t>
                      </a:r>
                      <a:endParaRPr b="1" sz="1800"/>
                    </a:p>
                  </a:txBody>
                  <a:tcPr marT="91425" marB="91425" marR="91425" marL="91425"/>
                </a:tc>
              </a:tr>
            </a:tbl>
          </a:graphicData>
        </a:graphic>
      </p:graphicFrame>
      <p:cxnSp>
        <p:nvCxnSpPr>
          <p:cNvPr id="555" name="Google Shape;555;p51"/>
          <p:cNvCxnSpPr/>
          <p:nvPr/>
        </p:nvCxnSpPr>
        <p:spPr>
          <a:xfrm rot="-8100000">
            <a:off x="4391891" y="3185668"/>
            <a:ext cx="360200" cy="360200"/>
          </a:xfrm>
          <a:prstGeom prst="straightConnector1">
            <a:avLst/>
          </a:prstGeom>
          <a:noFill/>
          <a:ln cap="flat" cmpd="sng" w="28575">
            <a:solidFill>
              <a:schemeClr val="dk2"/>
            </a:solidFill>
            <a:prstDash val="solid"/>
            <a:round/>
            <a:headEnd len="med" w="med" type="none"/>
            <a:tailEnd len="med" w="med" type="triangle"/>
          </a:ln>
        </p:spPr>
      </p:cxnSp>
      <p:cxnSp>
        <p:nvCxnSpPr>
          <p:cNvPr id="556" name="Google Shape;556;p51"/>
          <p:cNvCxnSpPr/>
          <p:nvPr/>
        </p:nvCxnSpPr>
        <p:spPr>
          <a:xfrm rot="-2700000">
            <a:off x="5440706" y="2654704"/>
            <a:ext cx="1422133" cy="1422133"/>
          </a:xfrm>
          <a:prstGeom prst="straightConnector1">
            <a:avLst/>
          </a:prstGeom>
          <a:noFill/>
          <a:ln cap="flat" cmpd="sng" w="28575">
            <a:solidFill>
              <a:schemeClr val="dk2"/>
            </a:solidFill>
            <a:prstDash val="solid"/>
            <a:round/>
            <a:headEnd len="med" w="med" type="none"/>
            <a:tailEnd len="med" w="med" type="triangle"/>
          </a:ln>
        </p:spPr>
      </p:cxnSp>
      <p:cxnSp>
        <p:nvCxnSpPr>
          <p:cNvPr id="557" name="Google Shape;557;p51"/>
          <p:cNvCxnSpPr/>
          <p:nvPr/>
        </p:nvCxnSpPr>
        <p:spPr>
          <a:xfrm rot="8100000">
            <a:off x="2281154" y="2654703"/>
            <a:ext cx="1422133" cy="1422133"/>
          </a:xfrm>
          <a:prstGeom prst="straightConnector1">
            <a:avLst/>
          </a:prstGeom>
          <a:noFill/>
          <a:ln cap="flat" cmpd="sng" w="28575">
            <a:solidFill>
              <a:schemeClr val="dk2"/>
            </a:solidFill>
            <a:prstDash val="solid"/>
            <a:round/>
            <a:headEnd len="med" w="med" type="none"/>
            <a:tailEnd len="med" w="med" type="triangle"/>
          </a:ln>
        </p:spPr>
      </p:cxnSp>
      <p:cxnSp>
        <p:nvCxnSpPr>
          <p:cNvPr id="558" name="Google Shape;558;p51"/>
          <p:cNvCxnSpPr/>
          <p:nvPr/>
        </p:nvCxnSpPr>
        <p:spPr>
          <a:xfrm rot="-8100000">
            <a:off x="3882491" y="3905218"/>
            <a:ext cx="360200" cy="360200"/>
          </a:xfrm>
          <a:prstGeom prst="straightConnector1">
            <a:avLst/>
          </a:prstGeom>
          <a:noFill/>
          <a:ln cap="flat" cmpd="sng" w="28575">
            <a:solidFill>
              <a:schemeClr val="dk2"/>
            </a:solidFill>
            <a:prstDash val="solid"/>
            <a:round/>
            <a:headEnd len="med" w="med" type="none"/>
            <a:tailEnd len="med" w="med" type="triangle"/>
          </a:ln>
        </p:spPr>
      </p:cxnSp>
      <p:cxnSp>
        <p:nvCxnSpPr>
          <p:cNvPr id="559" name="Google Shape;559;p51"/>
          <p:cNvCxnSpPr/>
          <p:nvPr/>
        </p:nvCxnSpPr>
        <p:spPr>
          <a:xfrm rot="-2700000">
            <a:off x="4866531" y="3374254"/>
            <a:ext cx="1422133" cy="1422133"/>
          </a:xfrm>
          <a:prstGeom prst="straightConnector1">
            <a:avLst/>
          </a:prstGeom>
          <a:noFill/>
          <a:ln cap="flat" cmpd="sng" w="28575">
            <a:solidFill>
              <a:schemeClr val="dk2"/>
            </a:solidFill>
            <a:prstDash val="solid"/>
            <a:round/>
            <a:headEnd len="med" w="med" type="none"/>
            <a:tailEnd len="med" w="med" type="triangle"/>
          </a:ln>
        </p:spPr>
      </p:cxnSp>
      <p:cxnSp>
        <p:nvCxnSpPr>
          <p:cNvPr id="560" name="Google Shape;560;p51"/>
          <p:cNvCxnSpPr/>
          <p:nvPr/>
        </p:nvCxnSpPr>
        <p:spPr>
          <a:xfrm rot="8100000">
            <a:off x="1836529" y="3374253"/>
            <a:ext cx="1422133" cy="1422133"/>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p:nvPr/>
        </p:nvSpPr>
        <p:spPr>
          <a:xfrm>
            <a:off x="316650" y="325700"/>
            <a:ext cx="8510700" cy="4899600"/>
          </a:xfrm>
          <a:prstGeom prst="round2SameRect">
            <a:avLst>
              <a:gd fmla="val 16667" name="adj1"/>
              <a:gd fmla="val 0" name="adj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6151400" y="325700"/>
            <a:ext cx="2152800" cy="18120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4735624" y="1669100"/>
            <a:ext cx="3680700" cy="867900"/>
          </a:xfrm>
          <a:prstGeom prst="roundRect">
            <a:avLst>
              <a:gd fmla="val 16667" name="adj"/>
            </a:avLst>
          </a:prstGeom>
          <a:noFill/>
          <a:ln cap="flat" cmpd="sng" w="2857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rot="488381">
            <a:off x="3987982" y="2762244"/>
            <a:ext cx="1269186" cy="1127312"/>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1930200" y="4055525"/>
            <a:ext cx="1693200" cy="15279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727675" y="3686983"/>
            <a:ext cx="3680700" cy="867900"/>
          </a:xfrm>
          <a:prstGeom prst="roundRect">
            <a:avLst>
              <a:gd fmla="val 16667" name="adj"/>
            </a:avLst>
          </a:prstGeom>
          <a:noFill/>
          <a:ln cap="flat" cmpd="sng" w="2857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6"/>
          <p:cNvPicPr preferRelativeResize="0"/>
          <p:nvPr/>
        </p:nvPicPr>
        <p:blipFill rotWithShape="1">
          <a:blip r:embed="rId3">
            <a:alphaModFix/>
          </a:blip>
          <a:srcRect b="43368" l="20367" r="53502" t="37034"/>
          <a:stretch/>
        </p:blipFill>
        <p:spPr>
          <a:xfrm>
            <a:off x="3562339" y="3743159"/>
            <a:ext cx="768300" cy="755100"/>
          </a:xfrm>
          <a:prstGeom prst="ellipse">
            <a:avLst/>
          </a:prstGeom>
          <a:noFill/>
          <a:ln>
            <a:noFill/>
          </a:ln>
        </p:spPr>
      </p:pic>
      <p:sp>
        <p:nvSpPr>
          <p:cNvPr id="100" name="Google Shape;100;p16"/>
          <p:cNvSpPr/>
          <p:nvPr/>
        </p:nvSpPr>
        <p:spPr>
          <a:xfrm>
            <a:off x="2194025" y="492125"/>
            <a:ext cx="2180700" cy="15912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1930200" y="538950"/>
            <a:ext cx="5283600" cy="9891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ph type="title"/>
          </p:nvPr>
        </p:nvSpPr>
        <p:spPr>
          <a:xfrm>
            <a:off x="727650" y="49212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CA" sz="2720">
                <a:latin typeface="Spectral"/>
                <a:ea typeface="Spectral"/>
                <a:cs typeface="Spectral"/>
                <a:sym typeface="Spectral"/>
              </a:rPr>
              <a:t>ECE Summer 2023 Workshop</a:t>
            </a:r>
            <a:endParaRPr sz="2720">
              <a:latin typeface="Spectral"/>
              <a:ea typeface="Spectral"/>
              <a:cs typeface="Spectral"/>
              <a:sym typeface="Spectral"/>
            </a:endParaRPr>
          </a:p>
          <a:p>
            <a:pPr indent="0" lvl="0" marL="0" rtl="0" algn="ctr">
              <a:spcBef>
                <a:spcPts val="0"/>
              </a:spcBef>
              <a:spcAft>
                <a:spcPts val="0"/>
              </a:spcAft>
              <a:buSzPts val="990"/>
              <a:buNone/>
            </a:pPr>
            <a:r>
              <a:rPr lang="en-CA" sz="2720">
                <a:latin typeface="Spectral"/>
                <a:ea typeface="Spectral"/>
                <a:cs typeface="Spectral"/>
                <a:sym typeface="Spectral"/>
              </a:rPr>
              <a:t>Teaching Team</a:t>
            </a:r>
            <a:endParaRPr sz="2720">
              <a:latin typeface="Spectral"/>
              <a:ea typeface="Spectral"/>
              <a:cs typeface="Spectral"/>
              <a:sym typeface="Spectral"/>
            </a:endParaRPr>
          </a:p>
        </p:txBody>
      </p:sp>
      <p:sp>
        <p:nvSpPr>
          <p:cNvPr id="103" name="Google Shape;103;p16"/>
          <p:cNvSpPr/>
          <p:nvPr/>
        </p:nvSpPr>
        <p:spPr>
          <a:xfrm>
            <a:off x="-100825" y="1908375"/>
            <a:ext cx="2031000" cy="15279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727675" y="1669100"/>
            <a:ext cx="3680700" cy="867900"/>
          </a:xfrm>
          <a:prstGeom prst="roundRect">
            <a:avLst>
              <a:gd fmla="val 16667" name="adj"/>
            </a:avLst>
          </a:prstGeom>
          <a:noFill/>
          <a:ln cap="flat" cmpd="sng" w="2857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ph idx="1" type="body"/>
          </p:nvPr>
        </p:nvSpPr>
        <p:spPr>
          <a:xfrm>
            <a:off x="873773" y="1744885"/>
            <a:ext cx="2180700" cy="42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1500"/>
              <a:t>Iris Wang</a:t>
            </a:r>
            <a:endParaRPr sz="1500"/>
          </a:p>
        </p:txBody>
      </p:sp>
      <p:pic>
        <p:nvPicPr>
          <p:cNvPr id="106" name="Google Shape;106;p16"/>
          <p:cNvPicPr preferRelativeResize="0"/>
          <p:nvPr/>
        </p:nvPicPr>
        <p:blipFill rotWithShape="1">
          <a:blip r:embed="rId4">
            <a:alphaModFix/>
          </a:blip>
          <a:srcRect b="9336" l="0" r="0" t="9757"/>
          <a:stretch/>
        </p:blipFill>
        <p:spPr>
          <a:xfrm>
            <a:off x="3562339" y="1725275"/>
            <a:ext cx="768300" cy="755400"/>
          </a:xfrm>
          <a:prstGeom prst="ellipse">
            <a:avLst/>
          </a:prstGeom>
          <a:noFill/>
          <a:ln>
            <a:noFill/>
          </a:ln>
        </p:spPr>
      </p:pic>
      <p:sp>
        <p:nvSpPr>
          <p:cNvPr id="107" name="Google Shape;107;p16"/>
          <p:cNvSpPr txBox="1"/>
          <p:nvPr/>
        </p:nvSpPr>
        <p:spPr>
          <a:xfrm>
            <a:off x="890598" y="2073335"/>
            <a:ext cx="2180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100">
                <a:solidFill>
                  <a:schemeClr val="accent1"/>
                </a:solidFill>
                <a:latin typeface="Lato"/>
                <a:ea typeface="Lato"/>
                <a:cs typeface="Lato"/>
                <a:sym typeface="Lato"/>
              </a:rPr>
              <a:t>irisjiayi.wang@mail.utoronto.ca</a:t>
            </a:r>
            <a:endParaRPr sz="1100">
              <a:solidFill>
                <a:schemeClr val="accent1"/>
              </a:solidFill>
              <a:latin typeface="Lato"/>
              <a:ea typeface="Lato"/>
              <a:cs typeface="Lato"/>
              <a:sym typeface="Lato"/>
            </a:endParaRPr>
          </a:p>
        </p:txBody>
      </p:sp>
      <p:pic>
        <p:nvPicPr>
          <p:cNvPr id="108" name="Google Shape;108;p16"/>
          <p:cNvPicPr preferRelativeResize="0"/>
          <p:nvPr/>
        </p:nvPicPr>
        <p:blipFill rotWithShape="1">
          <a:blip r:embed="rId5">
            <a:alphaModFix/>
          </a:blip>
          <a:srcRect b="42348" l="32613" r="32609" t="37523"/>
          <a:stretch/>
        </p:blipFill>
        <p:spPr>
          <a:xfrm>
            <a:off x="7569413" y="1744863"/>
            <a:ext cx="768300" cy="753900"/>
          </a:xfrm>
          <a:prstGeom prst="ellipse">
            <a:avLst/>
          </a:prstGeom>
          <a:noFill/>
          <a:ln>
            <a:noFill/>
          </a:ln>
        </p:spPr>
      </p:pic>
      <p:sp>
        <p:nvSpPr>
          <p:cNvPr id="109" name="Google Shape;109;p16"/>
          <p:cNvSpPr/>
          <p:nvPr/>
        </p:nvSpPr>
        <p:spPr>
          <a:xfrm>
            <a:off x="727675" y="2678042"/>
            <a:ext cx="3680700" cy="867900"/>
          </a:xfrm>
          <a:prstGeom prst="roundRect">
            <a:avLst>
              <a:gd fmla="val 16667" name="adj"/>
            </a:avLst>
          </a:prstGeom>
          <a:noFill/>
          <a:ln cap="flat" cmpd="sng" w="2857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txBox="1"/>
          <p:nvPr>
            <p:ph idx="1" type="body"/>
          </p:nvPr>
        </p:nvSpPr>
        <p:spPr>
          <a:xfrm>
            <a:off x="873773" y="2753827"/>
            <a:ext cx="2180700" cy="42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1500"/>
              <a:t>Ryan Seto</a:t>
            </a:r>
            <a:endParaRPr sz="1500"/>
          </a:p>
        </p:txBody>
      </p:sp>
      <p:sp>
        <p:nvSpPr>
          <p:cNvPr id="111" name="Google Shape;111;p16"/>
          <p:cNvSpPr txBox="1"/>
          <p:nvPr/>
        </p:nvSpPr>
        <p:spPr>
          <a:xfrm>
            <a:off x="890598" y="3082277"/>
            <a:ext cx="2180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100">
                <a:solidFill>
                  <a:schemeClr val="accent1"/>
                </a:solidFill>
                <a:latin typeface="Lato"/>
                <a:ea typeface="Lato"/>
                <a:cs typeface="Lato"/>
                <a:sym typeface="Lato"/>
              </a:rPr>
              <a:t>ryan.seto@mail.utoronto.ca</a:t>
            </a:r>
            <a:endParaRPr sz="1100">
              <a:solidFill>
                <a:schemeClr val="accent1"/>
              </a:solidFill>
              <a:latin typeface="Lato"/>
              <a:ea typeface="Lato"/>
              <a:cs typeface="Lato"/>
              <a:sym typeface="Lato"/>
            </a:endParaRPr>
          </a:p>
        </p:txBody>
      </p:sp>
      <p:sp>
        <p:nvSpPr>
          <p:cNvPr id="112" name="Google Shape;112;p16"/>
          <p:cNvSpPr txBox="1"/>
          <p:nvPr>
            <p:ph idx="1" type="body"/>
          </p:nvPr>
        </p:nvSpPr>
        <p:spPr>
          <a:xfrm>
            <a:off x="873773" y="3762768"/>
            <a:ext cx="2180700" cy="42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1500"/>
              <a:t>Shuntaro Wakamatsu</a:t>
            </a:r>
            <a:endParaRPr sz="1500"/>
          </a:p>
        </p:txBody>
      </p:sp>
      <p:sp>
        <p:nvSpPr>
          <p:cNvPr id="113" name="Google Shape;113;p16"/>
          <p:cNvSpPr txBox="1"/>
          <p:nvPr/>
        </p:nvSpPr>
        <p:spPr>
          <a:xfrm>
            <a:off x="890598" y="4091219"/>
            <a:ext cx="2672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100">
                <a:solidFill>
                  <a:schemeClr val="accent1"/>
                </a:solidFill>
                <a:latin typeface="Lato"/>
                <a:ea typeface="Lato"/>
                <a:cs typeface="Lato"/>
                <a:sym typeface="Lato"/>
              </a:rPr>
              <a:t>shuntaro.wakamatsu@mail.utoronto.ca</a:t>
            </a:r>
            <a:endParaRPr sz="1100">
              <a:solidFill>
                <a:schemeClr val="accent1"/>
              </a:solidFill>
              <a:latin typeface="Lato"/>
              <a:ea typeface="Lato"/>
              <a:cs typeface="Lato"/>
              <a:sym typeface="Lato"/>
            </a:endParaRPr>
          </a:p>
        </p:txBody>
      </p:sp>
      <p:sp>
        <p:nvSpPr>
          <p:cNvPr id="114" name="Google Shape;114;p16"/>
          <p:cNvSpPr txBox="1"/>
          <p:nvPr>
            <p:ph idx="1" type="body"/>
          </p:nvPr>
        </p:nvSpPr>
        <p:spPr>
          <a:xfrm>
            <a:off x="4881722" y="1744885"/>
            <a:ext cx="2180700" cy="42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1500"/>
              <a:t>Nicholas Mutlak</a:t>
            </a:r>
            <a:endParaRPr sz="1500"/>
          </a:p>
        </p:txBody>
      </p:sp>
      <p:sp>
        <p:nvSpPr>
          <p:cNvPr id="115" name="Google Shape;115;p16"/>
          <p:cNvSpPr txBox="1"/>
          <p:nvPr/>
        </p:nvSpPr>
        <p:spPr>
          <a:xfrm>
            <a:off x="4898547" y="2073335"/>
            <a:ext cx="2180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100">
                <a:solidFill>
                  <a:schemeClr val="accent1"/>
                </a:solidFill>
                <a:latin typeface="Lato"/>
                <a:ea typeface="Lato"/>
                <a:cs typeface="Lato"/>
                <a:sym typeface="Lato"/>
              </a:rPr>
              <a:t>n.mutlak@mail.utoronto.ca</a:t>
            </a:r>
            <a:endParaRPr sz="1100">
              <a:solidFill>
                <a:schemeClr val="accent1"/>
              </a:solidFill>
              <a:latin typeface="Lato"/>
              <a:ea typeface="Lato"/>
              <a:cs typeface="Lato"/>
              <a:sym typeface="Lato"/>
            </a:endParaRPr>
          </a:p>
        </p:txBody>
      </p:sp>
      <p:sp>
        <p:nvSpPr>
          <p:cNvPr id="116" name="Google Shape;116;p16"/>
          <p:cNvSpPr/>
          <p:nvPr/>
        </p:nvSpPr>
        <p:spPr>
          <a:xfrm>
            <a:off x="6385025" y="3394250"/>
            <a:ext cx="2602200" cy="22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4735624" y="2678042"/>
            <a:ext cx="3680700" cy="867900"/>
          </a:xfrm>
          <a:prstGeom prst="roundRect">
            <a:avLst>
              <a:gd fmla="val 16667" name="adj"/>
            </a:avLst>
          </a:prstGeom>
          <a:noFill/>
          <a:ln cap="flat" cmpd="sng" w="2857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ph idx="1" type="body"/>
          </p:nvPr>
        </p:nvSpPr>
        <p:spPr>
          <a:xfrm>
            <a:off x="4881722" y="2753827"/>
            <a:ext cx="2180700" cy="42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1500"/>
              <a:t>Simon Xu</a:t>
            </a:r>
            <a:endParaRPr sz="1500"/>
          </a:p>
        </p:txBody>
      </p:sp>
      <p:sp>
        <p:nvSpPr>
          <p:cNvPr id="119" name="Google Shape;119;p16"/>
          <p:cNvSpPr txBox="1"/>
          <p:nvPr/>
        </p:nvSpPr>
        <p:spPr>
          <a:xfrm>
            <a:off x="4898547" y="3082277"/>
            <a:ext cx="2672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100">
                <a:solidFill>
                  <a:schemeClr val="accent1"/>
                </a:solidFill>
                <a:latin typeface="Lato"/>
                <a:ea typeface="Lato"/>
                <a:cs typeface="Lato"/>
                <a:sym typeface="Lato"/>
              </a:rPr>
              <a:t>xiaofengsimon.xu@mail.utoronto.ca</a:t>
            </a:r>
            <a:endParaRPr sz="1100">
              <a:solidFill>
                <a:schemeClr val="accent1"/>
              </a:solidFill>
              <a:latin typeface="Lato"/>
              <a:ea typeface="Lato"/>
              <a:cs typeface="Lato"/>
              <a:sym typeface="Lato"/>
            </a:endParaRPr>
          </a:p>
        </p:txBody>
      </p:sp>
      <p:pic>
        <p:nvPicPr>
          <p:cNvPr id="120" name="Google Shape;120;p16"/>
          <p:cNvPicPr preferRelativeResize="0"/>
          <p:nvPr/>
        </p:nvPicPr>
        <p:blipFill rotWithShape="1">
          <a:blip r:embed="rId6">
            <a:alphaModFix/>
          </a:blip>
          <a:srcRect b="65632" l="32977" r="34925" t="10285"/>
          <a:stretch/>
        </p:blipFill>
        <p:spPr>
          <a:xfrm>
            <a:off x="3562326" y="2734217"/>
            <a:ext cx="768300" cy="755400"/>
          </a:xfrm>
          <a:prstGeom prst="ellipse">
            <a:avLst/>
          </a:prstGeom>
          <a:noFill/>
          <a:ln>
            <a:noFill/>
          </a:ln>
        </p:spPr>
      </p:pic>
      <p:pic>
        <p:nvPicPr>
          <p:cNvPr id="121" name="Google Shape;121;p16"/>
          <p:cNvPicPr preferRelativeResize="0"/>
          <p:nvPr/>
        </p:nvPicPr>
        <p:blipFill rotWithShape="1">
          <a:blip r:embed="rId7">
            <a:alphaModFix/>
          </a:blip>
          <a:srcRect b="0" l="0" r="0" t="0"/>
          <a:stretch/>
        </p:blipFill>
        <p:spPr>
          <a:xfrm>
            <a:off x="7535763" y="2753814"/>
            <a:ext cx="768300" cy="755100"/>
          </a:xfrm>
          <a:prstGeom prst="ellipse">
            <a:avLst/>
          </a:prstGeom>
          <a:noFill/>
          <a:ln>
            <a:noFill/>
          </a:ln>
        </p:spPr>
      </p:pic>
      <p:sp>
        <p:nvSpPr>
          <p:cNvPr id="122" name="Google Shape;122;p16"/>
          <p:cNvSpPr/>
          <p:nvPr/>
        </p:nvSpPr>
        <p:spPr>
          <a:xfrm>
            <a:off x="5122350" y="4224475"/>
            <a:ext cx="548700" cy="5352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4" name="Shape 564"/>
        <p:cNvGrpSpPr/>
        <p:nvPr/>
      </p:nvGrpSpPr>
      <p:grpSpPr>
        <a:xfrm>
          <a:off x="0" y="0"/>
          <a:ext cx="0" cy="0"/>
          <a:chOff x="0" y="0"/>
          <a:chExt cx="0" cy="0"/>
        </a:xfrm>
      </p:grpSpPr>
      <p:sp>
        <p:nvSpPr>
          <p:cNvPr id="565" name="Google Shape;56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longestPalindrome (starting from a char)</a:t>
            </a:r>
            <a:endParaRPr/>
          </a:p>
        </p:txBody>
      </p:sp>
      <p:pic>
        <p:nvPicPr>
          <p:cNvPr id="566" name="Google Shape;566;p52"/>
          <p:cNvPicPr preferRelativeResize="0"/>
          <p:nvPr/>
        </p:nvPicPr>
        <p:blipFill>
          <a:blip r:embed="rId3">
            <a:alphaModFix/>
          </a:blip>
          <a:stretch>
            <a:fillRect/>
          </a:stretch>
        </p:blipFill>
        <p:spPr>
          <a:xfrm>
            <a:off x="1137163" y="1331025"/>
            <a:ext cx="6869674" cy="3573550"/>
          </a:xfrm>
          <a:prstGeom prst="rect">
            <a:avLst/>
          </a:prstGeom>
          <a:noFill/>
          <a:ln>
            <a:noFill/>
          </a:ln>
        </p:spPr>
      </p:pic>
      <p:sp>
        <p:nvSpPr>
          <p:cNvPr id="567" name="Google Shape;567;p52"/>
          <p:cNvSpPr/>
          <p:nvPr/>
        </p:nvSpPr>
        <p:spPr>
          <a:xfrm rot="8101433">
            <a:off x="6771622" y="2317821"/>
            <a:ext cx="508905" cy="507844"/>
          </a:xfrm>
          <a:prstGeom prst="diagStripe">
            <a:avLst>
              <a:gd fmla="val 64027" name="adj"/>
            </a:avLst>
          </a:prstGeom>
          <a:solidFill>
            <a:srgbClr val="FF0000"/>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txBox="1"/>
          <p:nvPr/>
        </p:nvSpPr>
        <p:spPr>
          <a:xfrm>
            <a:off x="7380100" y="2415775"/>
            <a:ext cx="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569" name="Google Shape;569;p52"/>
          <p:cNvSpPr txBox="1"/>
          <p:nvPr/>
        </p:nvSpPr>
        <p:spPr>
          <a:xfrm>
            <a:off x="7178650" y="2263950"/>
            <a:ext cx="188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0000"/>
                </a:solidFill>
                <a:latin typeface="Lato"/>
                <a:ea typeface="Lato"/>
                <a:cs typeface="Lato"/>
                <a:sym typeface="Lato"/>
              </a:rPr>
              <a:t>If not out of bounds</a:t>
            </a:r>
            <a:endParaRPr b="1">
              <a:solidFill>
                <a:srgbClr val="FF0000"/>
              </a:solidFill>
              <a:latin typeface="Lato"/>
              <a:ea typeface="Lato"/>
              <a:cs typeface="Lato"/>
              <a:sym typeface="Lato"/>
            </a:endParaRPr>
          </a:p>
          <a:p>
            <a:pPr indent="0" lvl="0" marL="0" rtl="0" algn="l">
              <a:spcBef>
                <a:spcPts val="0"/>
              </a:spcBef>
              <a:spcAft>
                <a:spcPts val="0"/>
              </a:spcAft>
              <a:buNone/>
            </a:pPr>
            <a:r>
              <a:rPr b="1" lang="en-CA">
                <a:solidFill>
                  <a:srgbClr val="FF0000"/>
                </a:solidFill>
                <a:latin typeface="Lato"/>
                <a:ea typeface="Lato"/>
                <a:cs typeface="Lato"/>
                <a:sym typeface="Lato"/>
              </a:rPr>
              <a:t>&amp; left end = right end</a:t>
            </a:r>
            <a:endParaRPr b="1">
              <a:solidFill>
                <a:srgbClr val="FF0000"/>
              </a:solidFill>
              <a:latin typeface="Lato"/>
              <a:ea typeface="Lato"/>
              <a:cs typeface="Lato"/>
              <a:sym typeface="Lato"/>
            </a:endParaRPr>
          </a:p>
        </p:txBody>
      </p:sp>
      <p:cxnSp>
        <p:nvCxnSpPr>
          <p:cNvPr id="570" name="Google Shape;570;p52"/>
          <p:cNvCxnSpPr/>
          <p:nvPr/>
        </p:nvCxnSpPr>
        <p:spPr>
          <a:xfrm rot="2700000">
            <a:off x="5155143" y="3028071"/>
            <a:ext cx="467963" cy="467963"/>
          </a:xfrm>
          <a:prstGeom prst="straightConnector1">
            <a:avLst/>
          </a:prstGeom>
          <a:noFill/>
          <a:ln cap="flat" cmpd="sng" w="28575">
            <a:solidFill>
              <a:srgbClr val="FF0000"/>
            </a:solidFill>
            <a:prstDash val="solid"/>
            <a:round/>
            <a:headEnd len="med" w="med" type="none"/>
            <a:tailEnd len="med" w="med" type="triangle"/>
          </a:ln>
        </p:spPr>
      </p:cxnSp>
      <p:sp>
        <p:nvSpPr>
          <p:cNvPr id="571" name="Google Shape;571;p52"/>
          <p:cNvSpPr txBox="1"/>
          <p:nvPr/>
        </p:nvSpPr>
        <p:spPr>
          <a:xfrm>
            <a:off x="5608600" y="3061950"/>
            <a:ext cx="35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0000"/>
                </a:solidFill>
                <a:latin typeface="Lato"/>
                <a:ea typeface="Lato"/>
                <a:cs typeface="Lato"/>
                <a:sym typeface="Lato"/>
              </a:rPr>
              <a:t>Expand as much as you can</a:t>
            </a:r>
            <a:endParaRPr b="1">
              <a:solidFill>
                <a:srgbClr val="FF0000"/>
              </a:solidFill>
              <a:latin typeface="Lato"/>
              <a:ea typeface="Lato"/>
              <a:cs typeface="Lato"/>
              <a:sym typeface="Lato"/>
            </a:endParaRPr>
          </a:p>
        </p:txBody>
      </p:sp>
      <p:sp>
        <p:nvSpPr>
          <p:cNvPr id="572" name="Google Shape;572;p52"/>
          <p:cNvSpPr txBox="1"/>
          <p:nvPr/>
        </p:nvSpPr>
        <p:spPr>
          <a:xfrm>
            <a:off x="7767225" y="3701850"/>
            <a:ext cx="115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0000"/>
                </a:solidFill>
                <a:latin typeface="Lato"/>
                <a:ea typeface="Lato"/>
                <a:cs typeface="Lato"/>
                <a:sym typeface="Lato"/>
              </a:rPr>
              <a:t>If the expanded str is longer, update</a:t>
            </a:r>
            <a:endParaRPr b="1">
              <a:solidFill>
                <a:srgbClr val="FF0000"/>
              </a:solidFill>
              <a:latin typeface="Lato"/>
              <a:ea typeface="Lato"/>
              <a:cs typeface="Lato"/>
              <a:sym typeface="Lato"/>
            </a:endParaRPr>
          </a:p>
        </p:txBody>
      </p:sp>
      <p:sp>
        <p:nvSpPr>
          <p:cNvPr id="573" name="Google Shape;573;p52"/>
          <p:cNvSpPr/>
          <p:nvPr/>
        </p:nvSpPr>
        <p:spPr>
          <a:xfrm rot="8041482">
            <a:off x="7316309" y="3952421"/>
            <a:ext cx="672980" cy="668106"/>
          </a:xfrm>
          <a:prstGeom prst="diagStripe">
            <a:avLst>
              <a:gd fmla="val 78470" name="adj"/>
            </a:avLst>
          </a:prstGeom>
          <a:solidFill>
            <a:srgbClr val="FF0000"/>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2"/>
          <p:cNvSpPr/>
          <p:nvPr/>
        </p:nvSpPr>
        <p:spPr>
          <a:xfrm>
            <a:off x="6193475" y="1331025"/>
            <a:ext cx="492600" cy="2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600">
                <a:latin typeface="Lato"/>
                <a:ea typeface="Lato"/>
                <a:cs typeface="Lato"/>
                <a:sym typeface="Lato"/>
              </a:rPr>
              <a:t>i-2</a:t>
            </a:r>
            <a:endParaRPr sz="1600">
              <a:latin typeface="Lato"/>
              <a:ea typeface="Lato"/>
              <a:cs typeface="Lato"/>
              <a:sym typeface="Lato"/>
            </a:endParaRPr>
          </a:p>
        </p:txBody>
      </p:sp>
      <p:sp>
        <p:nvSpPr>
          <p:cNvPr id="575" name="Google Shape;575;p52"/>
          <p:cNvSpPr/>
          <p:nvPr/>
        </p:nvSpPr>
        <p:spPr>
          <a:xfrm>
            <a:off x="6686008" y="1331025"/>
            <a:ext cx="492600" cy="2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600">
                <a:latin typeface="Lato"/>
                <a:ea typeface="Lato"/>
                <a:cs typeface="Lato"/>
                <a:sym typeface="Lato"/>
              </a:rPr>
              <a:t>i-1</a:t>
            </a:r>
            <a:endParaRPr sz="1600">
              <a:latin typeface="Lato"/>
              <a:ea typeface="Lato"/>
              <a:cs typeface="Lato"/>
              <a:sym typeface="Lato"/>
            </a:endParaRPr>
          </a:p>
        </p:txBody>
      </p:sp>
      <p:sp>
        <p:nvSpPr>
          <p:cNvPr id="576" name="Google Shape;576;p52"/>
          <p:cNvSpPr/>
          <p:nvPr/>
        </p:nvSpPr>
        <p:spPr>
          <a:xfrm>
            <a:off x="7187030" y="1331025"/>
            <a:ext cx="492600" cy="2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600">
                <a:latin typeface="Lato"/>
                <a:ea typeface="Lato"/>
                <a:cs typeface="Lato"/>
                <a:sym typeface="Lato"/>
              </a:rPr>
              <a:t>i</a:t>
            </a:r>
            <a:endParaRPr sz="1600">
              <a:latin typeface="Lato"/>
              <a:ea typeface="Lato"/>
              <a:cs typeface="Lato"/>
              <a:sym typeface="Lato"/>
            </a:endParaRPr>
          </a:p>
        </p:txBody>
      </p:sp>
      <p:sp>
        <p:nvSpPr>
          <p:cNvPr id="577" name="Google Shape;577;p52"/>
          <p:cNvSpPr/>
          <p:nvPr/>
        </p:nvSpPr>
        <p:spPr>
          <a:xfrm>
            <a:off x="7684480" y="1331025"/>
            <a:ext cx="492600" cy="2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600">
                <a:latin typeface="Lato"/>
                <a:ea typeface="Lato"/>
                <a:cs typeface="Lato"/>
                <a:sym typeface="Lato"/>
              </a:rPr>
              <a:t>i+1</a:t>
            </a:r>
            <a:endParaRPr sz="1600">
              <a:latin typeface="Lato"/>
              <a:ea typeface="Lato"/>
              <a:cs typeface="Lato"/>
              <a:sym typeface="Lato"/>
            </a:endParaRPr>
          </a:p>
        </p:txBody>
      </p:sp>
      <p:sp>
        <p:nvSpPr>
          <p:cNvPr id="578" name="Google Shape;578;p52"/>
          <p:cNvSpPr/>
          <p:nvPr/>
        </p:nvSpPr>
        <p:spPr>
          <a:xfrm>
            <a:off x="8181930" y="1331025"/>
            <a:ext cx="492600" cy="2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600">
                <a:latin typeface="Lato"/>
                <a:ea typeface="Lato"/>
                <a:cs typeface="Lato"/>
                <a:sym typeface="Lato"/>
              </a:rPr>
              <a:t>i+2</a:t>
            </a:r>
            <a:endParaRPr sz="1600">
              <a:latin typeface="Lato"/>
              <a:ea typeface="Lato"/>
              <a:cs typeface="Lato"/>
              <a:sym typeface="Lato"/>
            </a:endParaRPr>
          </a:p>
        </p:txBody>
      </p:sp>
      <p:sp>
        <p:nvSpPr>
          <p:cNvPr id="579" name="Google Shape;579;p52"/>
          <p:cNvSpPr/>
          <p:nvPr/>
        </p:nvSpPr>
        <p:spPr>
          <a:xfrm>
            <a:off x="5506775" y="1659125"/>
            <a:ext cx="2392325" cy="292050"/>
          </a:xfrm>
          <a:custGeom>
            <a:rect b="b" l="l" r="r" t="t"/>
            <a:pathLst>
              <a:path extrusionOk="0" h="11682" w="95693">
                <a:moveTo>
                  <a:pt x="0" y="0"/>
                </a:moveTo>
                <a:cubicBezTo>
                  <a:pt x="2215" y="709"/>
                  <a:pt x="9968" y="2954"/>
                  <a:pt x="13291" y="4253"/>
                </a:cubicBezTo>
                <a:cubicBezTo>
                  <a:pt x="16614" y="5553"/>
                  <a:pt x="15580" y="6616"/>
                  <a:pt x="19936" y="7797"/>
                </a:cubicBezTo>
                <a:cubicBezTo>
                  <a:pt x="24292" y="8978"/>
                  <a:pt x="33005" y="10750"/>
                  <a:pt x="39429" y="11341"/>
                </a:cubicBezTo>
                <a:cubicBezTo>
                  <a:pt x="45853" y="11932"/>
                  <a:pt x="50283" y="11636"/>
                  <a:pt x="58479" y="11341"/>
                </a:cubicBezTo>
                <a:cubicBezTo>
                  <a:pt x="66675" y="11046"/>
                  <a:pt x="82403" y="11459"/>
                  <a:pt x="88605" y="9569"/>
                </a:cubicBezTo>
                <a:cubicBezTo>
                  <a:pt x="94807" y="7679"/>
                  <a:pt x="94512" y="1595"/>
                  <a:pt x="95693" y="0"/>
                </a:cubicBezTo>
              </a:path>
            </a:pathLst>
          </a:custGeom>
          <a:noFill/>
          <a:ln cap="flat" cmpd="sng" w="19050">
            <a:solidFill>
              <a:schemeClr val="dk2"/>
            </a:solidFill>
            <a:prstDash val="solid"/>
            <a:round/>
            <a:headEnd len="med" w="med" type="none"/>
            <a:tailEnd len="med" w="med" type="triangle"/>
          </a:ln>
        </p:spPr>
      </p:sp>
      <p:sp>
        <p:nvSpPr>
          <p:cNvPr id="580" name="Google Shape;580;p52"/>
          <p:cNvSpPr/>
          <p:nvPr/>
        </p:nvSpPr>
        <p:spPr>
          <a:xfrm>
            <a:off x="5584300" y="1699000"/>
            <a:ext cx="1373375" cy="425900"/>
          </a:xfrm>
          <a:custGeom>
            <a:rect b="b" l="l" r="r" t="t"/>
            <a:pathLst>
              <a:path extrusionOk="0" h="17036" w="54935">
                <a:moveTo>
                  <a:pt x="0" y="7265"/>
                </a:moveTo>
                <a:cubicBezTo>
                  <a:pt x="1846" y="7634"/>
                  <a:pt x="6867" y="8077"/>
                  <a:pt x="11076" y="9480"/>
                </a:cubicBezTo>
                <a:cubicBezTo>
                  <a:pt x="15285" y="10883"/>
                  <a:pt x="21118" y="14428"/>
                  <a:pt x="25253" y="15683"/>
                </a:cubicBezTo>
                <a:cubicBezTo>
                  <a:pt x="29388" y="16938"/>
                  <a:pt x="32489" y="16938"/>
                  <a:pt x="35885" y="17012"/>
                </a:cubicBezTo>
                <a:cubicBezTo>
                  <a:pt x="39282" y="17086"/>
                  <a:pt x="42752" y="17042"/>
                  <a:pt x="45632" y="16126"/>
                </a:cubicBezTo>
                <a:cubicBezTo>
                  <a:pt x="48512" y="15210"/>
                  <a:pt x="51613" y="14206"/>
                  <a:pt x="53163" y="11518"/>
                </a:cubicBezTo>
                <a:cubicBezTo>
                  <a:pt x="54714" y="8830"/>
                  <a:pt x="54640" y="1920"/>
                  <a:pt x="54935" y="0"/>
                </a:cubicBezTo>
              </a:path>
            </a:pathLst>
          </a:custGeom>
          <a:noFill/>
          <a:ln cap="flat" cmpd="sng" w="19050">
            <a:solidFill>
              <a:schemeClr val="dk2"/>
            </a:solidFill>
            <a:prstDash val="solid"/>
            <a:round/>
            <a:headEnd len="med" w="med" type="none"/>
            <a:tailEnd len="med" w="med" type="triangle"/>
          </a:ln>
        </p:spPr>
      </p:sp>
      <p:cxnSp>
        <p:nvCxnSpPr>
          <p:cNvPr id="581" name="Google Shape;581;p52"/>
          <p:cNvCxnSpPr/>
          <p:nvPr/>
        </p:nvCxnSpPr>
        <p:spPr>
          <a:xfrm rot="-2700000">
            <a:off x="8158187" y="1527437"/>
            <a:ext cx="540088" cy="540088"/>
          </a:xfrm>
          <a:prstGeom prst="straightConnector1">
            <a:avLst/>
          </a:prstGeom>
          <a:noFill/>
          <a:ln cap="flat" cmpd="sng" w="28575">
            <a:solidFill>
              <a:schemeClr val="dk2"/>
            </a:solidFill>
            <a:prstDash val="solid"/>
            <a:round/>
            <a:headEnd len="med" w="med" type="none"/>
            <a:tailEnd len="med" w="med" type="triangle"/>
          </a:ln>
        </p:spPr>
      </p:cxnSp>
      <p:cxnSp>
        <p:nvCxnSpPr>
          <p:cNvPr id="582" name="Google Shape;582;p52"/>
          <p:cNvCxnSpPr/>
          <p:nvPr/>
        </p:nvCxnSpPr>
        <p:spPr>
          <a:xfrm rot="8100000">
            <a:off x="6168375" y="1527419"/>
            <a:ext cx="540088" cy="540088"/>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6" name="Shape 586"/>
        <p:cNvGrpSpPr/>
        <p:nvPr/>
      </p:nvGrpSpPr>
      <p:grpSpPr>
        <a:xfrm>
          <a:off x="0" y="0"/>
          <a:ext cx="0" cy="0"/>
          <a:chOff x="0" y="0"/>
          <a:chExt cx="0" cy="0"/>
        </a:xfrm>
      </p:grpSpPr>
      <p:sp>
        <p:nvSpPr>
          <p:cNvPr id="587" name="Google Shape;58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longestPalindrome (starting between chars)</a:t>
            </a:r>
            <a:endParaRPr/>
          </a:p>
        </p:txBody>
      </p:sp>
      <p:pic>
        <p:nvPicPr>
          <p:cNvPr id="588" name="Google Shape;588;p53"/>
          <p:cNvPicPr preferRelativeResize="0"/>
          <p:nvPr/>
        </p:nvPicPr>
        <p:blipFill rotWithShape="1">
          <a:blip r:embed="rId3">
            <a:alphaModFix/>
          </a:blip>
          <a:srcRect b="0" l="0" r="4979" t="0"/>
          <a:stretch/>
        </p:blipFill>
        <p:spPr>
          <a:xfrm>
            <a:off x="1059975" y="1331025"/>
            <a:ext cx="7024050" cy="3465400"/>
          </a:xfrm>
          <a:prstGeom prst="rect">
            <a:avLst/>
          </a:prstGeom>
          <a:noFill/>
          <a:ln>
            <a:noFill/>
          </a:ln>
        </p:spPr>
      </p:pic>
      <p:sp>
        <p:nvSpPr>
          <p:cNvPr id="589" name="Google Shape;589;p53"/>
          <p:cNvSpPr/>
          <p:nvPr/>
        </p:nvSpPr>
        <p:spPr>
          <a:xfrm rot="8101433">
            <a:off x="6461922" y="2317821"/>
            <a:ext cx="508905" cy="507844"/>
          </a:xfrm>
          <a:prstGeom prst="diagStripe">
            <a:avLst>
              <a:gd fmla="val 64027" name="adj"/>
            </a:avLst>
          </a:prstGeom>
          <a:solidFill>
            <a:srgbClr val="FF0000"/>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3"/>
          <p:cNvSpPr txBox="1"/>
          <p:nvPr/>
        </p:nvSpPr>
        <p:spPr>
          <a:xfrm>
            <a:off x="6846925" y="22639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0000"/>
                </a:solidFill>
                <a:latin typeface="Lato"/>
                <a:ea typeface="Lato"/>
                <a:cs typeface="Lato"/>
                <a:sym typeface="Lato"/>
              </a:rPr>
              <a:t>If not out of bounds</a:t>
            </a:r>
            <a:endParaRPr b="1">
              <a:solidFill>
                <a:srgbClr val="FF0000"/>
              </a:solidFill>
              <a:latin typeface="Lato"/>
              <a:ea typeface="Lato"/>
              <a:cs typeface="Lato"/>
              <a:sym typeface="Lato"/>
            </a:endParaRPr>
          </a:p>
          <a:p>
            <a:pPr indent="0" lvl="0" marL="0" rtl="0" algn="l">
              <a:spcBef>
                <a:spcPts val="0"/>
              </a:spcBef>
              <a:spcAft>
                <a:spcPts val="0"/>
              </a:spcAft>
              <a:buNone/>
            </a:pPr>
            <a:r>
              <a:rPr b="1" lang="en-CA">
                <a:solidFill>
                  <a:srgbClr val="FF0000"/>
                </a:solidFill>
                <a:latin typeface="Lato"/>
                <a:ea typeface="Lato"/>
                <a:cs typeface="Lato"/>
                <a:sym typeface="Lato"/>
              </a:rPr>
              <a:t>&amp; left end = right end</a:t>
            </a:r>
            <a:endParaRPr/>
          </a:p>
        </p:txBody>
      </p:sp>
      <p:cxnSp>
        <p:nvCxnSpPr>
          <p:cNvPr id="591" name="Google Shape;591;p53"/>
          <p:cNvCxnSpPr/>
          <p:nvPr/>
        </p:nvCxnSpPr>
        <p:spPr>
          <a:xfrm rot="2700000">
            <a:off x="5066643" y="2976471"/>
            <a:ext cx="467963" cy="467963"/>
          </a:xfrm>
          <a:prstGeom prst="straightConnector1">
            <a:avLst/>
          </a:prstGeom>
          <a:noFill/>
          <a:ln cap="flat" cmpd="sng" w="28575">
            <a:solidFill>
              <a:srgbClr val="FF0000"/>
            </a:solidFill>
            <a:prstDash val="solid"/>
            <a:round/>
            <a:headEnd len="med" w="med" type="none"/>
            <a:tailEnd len="med" w="med" type="triangle"/>
          </a:ln>
        </p:spPr>
      </p:cxnSp>
      <p:sp>
        <p:nvSpPr>
          <p:cNvPr id="592" name="Google Shape;592;p53"/>
          <p:cNvSpPr txBox="1"/>
          <p:nvPr/>
        </p:nvSpPr>
        <p:spPr>
          <a:xfrm>
            <a:off x="5520100" y="3010350"/>
            <a:ext cx="35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0000"/>
                </a:solidFill>
                <a:latin typeface="Lato"/>
                <a:ea typeface="Lato"/>
                <a:cs typeface="Lato"/>
                <a:sym typeface="Lato"/>
              </a:rPr>
              <a:t>Expand as much as you can</a:t>
            </a:r>
            <a:endParaRPr b="1">
              <a:solidFill>
                <a:srgbClr val="FF0000"/>
              </a:solidFill>
              <a:latin typeface="Lato"/>
              <a:ea typeface="Lato"/>
              <a:cs typeface="Lato"/>
              <a:sym typeface="Lato"/>
            </a:endParaRPr>
          </a:p>
        </p:txBody>
      </p:sp>
      <p:sp>
        <p:nvSpPr>
          <p:cNvPr id="593" name="Google Shape;593;p53"/>
          <p:cNvSpPr txBox="1"/>
          <p:nvPr/>
        </p:nvSpPr>
        <p:spPr>
          <a:xfrm>
            <a:off x="7664500" y="3541350"/>
            <a:ext cx="115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solidFill>
                  <a:srgbClr val="FF0000"/>
                </a:solidFill>
                <a:latin typeface="Lato"/>
                <a:ea typeface="Lato"/>
                <a:cs typeface="Lato"/>
                <a:sym typeface="Lato"/>
              </a:rPr>
              <a:t>If the expanded str is longer, update</a:t>
            </a:r>
            <a:endParaRPr b="1">
              <a:solidFill>
                <a:srgbClr val="FF0000"/>
              </a:solidFill>
              <a:latin typeface="Lato"/>
              <a:ea typeface="Lato"/>
              <a:cs typeface="Lato"/>
              <a:sym typeface="Lato"/>
            </a:endParaRPr>
          </a:p>
        </p:txBody>
      </p:sp>
      <p:sp>
        <p:nvSpPr>
          <p:cNvPr id="594" name="Google Shape;594;p53"/>
          <p:cNvSpPr/>
          <p:nvPr/>
        </p:nvSpPr>
        <p:spPr>
          <a:xfrm rot="8041482">
            <a:off x="7213584" y="3791921"/>
            <a:ext cx="672980" cy="668106"/>
          </a:xfrm>
          <a:prstGeom prst="diagStripe">
            <a:avLst>
              <a:gd fmla="val 78470" name="adj"/>
            </a:avLst>
          </a:prstGeom>
          <a:solidFill>
            <a:srgbClr val="FF0000"/>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6686008" y="1331025"/>
            <a:ext cx="492600" cy="2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600">
                <a:latin typeface="Lato"/>
                <a:ea typeface="Lato"/>
                <a:cs typeface="Lato"/>
                <a:sym typeface="Lato"/>
              </a:rPr>
              <a:t>i-1</a:t>
            </a:r>
            <a:endParaRPr sz="1600">
              <a:latin typeface="Lato"/>
              <a:ea typeface="Lato"/>
              <a:cs typeface="Lato"/>
              <a:sym typeface="Lato"/>
            </a:endParaRPr>
          </a:p>
        </p:txBody>
      </p:sp>
      <p:sp>
        <p:nvSpPr>
          <p:cNvPr id="596" name="Google Shape;596;p53"/>
          <p:cNvSpPr/>
          <p:nvPr/>
        </p:nvSpPr>
        <p:spPr>
          <a:xfrm>
            <a:off x="7187030" y="1331025"/>
            <a:ext cx="492600" cy="2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600">
                <a:latin typeface="Lato"/>
                <a:ea typeface="Lato"/>
                <a:cs typeface="Lato"/>
                <a:sym typeface="Lato"/>
              </a:rPr>
              <a:t>i</a:t>
            </a:r>
            <a:endParaRPr sz="1600">
              <a:latin typeface="Lato"/>
              <a:ea typeface="Lato"/>
              <a:cs typeface="Lato"/>
              <a:sym typeface="Lato"/>
            </a:endParaRPr>
          </a:p>
        </p:txBody>
      </p:sp>
      <p:sp>
        <p:nvSpPr>
          <p:cNvPr id="597" name="Google Shape;597;p53"/>
          <p:cNvSpPr/>
          <p:nvPr/>
        </p:nvSpPr>
        <p:spPr>
          <a:xfrm>
            <a:off x="7684480" y="1331025"/>
            <a:ext cx="492600" cy="2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600">
                <a:latin typeface="Lato"/>
                <a:ea typeface="Lato"/>
                <a:cs typeface="Lato"/>
                <a:sym typeface="Lato"/>
              </a:rPr>
              <a:t>i+1</a:t>
            </a:r>
            <a:endParaRPr sz="1600">
              <a:latin typeface="Lato"/>
              <a:ea typeface="Lato"/>
              <a:cs typeface="Lato"/>
              <a:sym typeface="Lato"/>
            </a:endParaRPr>
          </a:p>
        </p:txBody>
      </p:sp>
      <p:sp>
        <p:nvSpPr>
          <p:cNvPr id="598" name="Google Shape;598;p53"/>
          <p:cNvSpPr/>
          <p:nvPr/>
        </p:nvSpPr>
        <p:spPr>
          <a:xfrm>
            <a:off x="8181930" y="1331025"/>
            <a:ext cx="492600" cy="2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600">
                <a:latin typeface="Lato"/>
                <a:ea typeface="Lato"/>
                <a:cs typeface="Lato"/>
                <a:sym typeface="Lato"/>
              </a:rPr>
              <a:t>i+2</a:t>
            </a:r>
            <a:endParaRPr sz="1600">
              <a:latin typeface="Lato"/>
              <a:ea typeface="Lato"/>
              <a:cs typeface="Lato"/>
              <a:sym typeface="Lato"/>
            </a:endParaRPr>
          </a:p>
        </p:txBody>
      </p:sp>
      <p:sp>
        <p:nvSpPr>
          <p:cNvPr id="599" name="Google Shape;599;p53"/>
          <p:cNvSpPr/>
          <p:nvPr/>
        </p:nvSpPr>
        <p:spPr>
          <a:xfrm>
            <a:off x="5274200" y="1672425"/>
            <a:ext cx="2658125" cy="311025"/>
          </a:xfrm>
          <a:custGeom>
            <a:rect b="b" l="l" r="r" t="t"/>
            <a:pathLst>
              <a:path extrusionOk="0" h="12441" w="106325">
                <a:moveTo>
                  <a:pt x="0" y="0"/>
                </a:moveTo>
                <a:cubicBezTo>
                  <a:pt x="2806" y="369"/>
                  <a:pt x="11445" y="1034"/>
                  <a:pt x="16835" y="2215"/>
                </a:cubicBezTo>
                <a:cubicBezTo>
                  <a:pt x="22225" y="3396"/>
                  <a:pt x="26507" y="5611"/>
                  <a:pt x="32340" y="7088"/>
                </a:cubicBezTo>
                <a:cubicBezTo>
                  <a:pt x="38173" y="8565"/>
                  <a:pt x="44745" y="10263"/>
                  <a:pt x="51833" y="11075"/>
                </a:cubicBezTo>
                <a:cubicBezTo>
                  <a:pt x="58922" y="11887"/>
                  <a:pt x="67561" y="11813"/>
                  <a:pt x="74871" y="11961"/>
                </a:cubicBezTo>
                <a:cubicBezTo>
                  <a:pt x="82181" y="12109"/>
                  <a:pt x="90672" y="12847"/>
                  <a:pt x="95693" y="11961"/>
                </a:cubicBezTo>
                <a:cubicBezTo>
                  <a:pt x="100714" y="11075"/>
                  <a:pt x="103224" y="8491"/>
                  <a:pt x="104996" y="6645"/>
                </a:cubicBezTo>
                <a:cubicBezTo>
                  <a:pt x="106768" y="4799"/>
                  <a:pt x="106104" y="1846"/>
                  <a:pt x="106325" y="886"/>
                </a:cubicBezTo>
              </a:path>
            </a:pathLst>
          </a:custGeom>
          <a:noFill/>
          <a:ln cap="flat" cmpd="sng" w="19050">
            <a:solidFill>
              <a:schemeClr val="dk2"/>
            </a:solidFill>
            <a:prstDash val="solid"/>
            <a:round/>
            <a:headEnd len="med" w="med" type="none"/>
            <a:tailEnd len="med" w="med" type="triangle"/>
          </a:ln>
        </p:spPr>
      </p:sp>
      <p:sp>
        <p:nvSpPr>
          <p:cNvPr id="600" name="Google Shape;600;p53"/>
          <p:cNvSpPr/>
          <p:nvPr/>
        </p:nvSpPr>
        <p:spPr>
          <a:xfrm>
            <a:off x="4753650" y="1683500"/>
            <a:ext cx="2746725" cy="389000"/>
          </a:xfrm>
          <a:custGeom>
            <a:rect b="b" l="l" r="r" t="t"/>
            <a:pathLst>
              <a:path extrusionOk="0" h="15560" w="109869">
                <a:moveTo>
                  <a:pt x="0" y="8417"/>
                </a:moveTo>
                <a:cubicBezTo>
                  <a:pt x="2658" y="9155"/>
                  <a:pt x="10706" y="11740"/>
                  <a:pt x="15948" y="12847"/>
                </a:cubicBezTo>
                <a:cubicBezTo>
                  <a:pt x="21190" y="13955"/>
                  <a:pt x="25916" y="14619"/>
                  <a:pt x="31454" y="15062"/>
                </a:cubicBezTo>
                <a:cubicBezTo>
                  <a:pt x="36992" y="15505"/>
                  <a:pt x="43490" y="15431"/>
                  <a:pt x="49175" y="15505"/>
                </a:cubicBezTo>
                <a:cubicBezTo>
                  <a:pt x="54861" y="15579"/>
                  <a:pt x="60398" y="15579"/>
                  <a:pt x="65567" y="15505"/>
                </a:cubicBezTo>
                <a:cubicBezTo>
                  <a:pt x="70736" y="15431"/>
                  <a:pt x="75609" y="15284"/>
                  <a:pt x="80187" y="15062"/>
                </a:cubicBezTo>
                <a:cubicBezTo>
                  <a:pt x="84765" y="14841"/>
                  <a:pt x="88456" y="15062"/>
                  <a:pt x="93034" y="14176"/>
                </a:cubicBezTo>
                <a:cubicBezTo>
                  <a:pt x="97612" y="13290"/>
                  <a:pt x="104848" y="12109"/>
                  <a:pt x="107654" y="9746"/>
                </a:cubicBezTo>
                <a:cubicBezTo>
                  <a:pt x="110460" y="7383"/>
                  <a:pt x="109500" y="1624"/>
                  <a:pt x="109869" y="0"/>
                </a:cubicBezTo>
              </a:path>
            </a:pathLst>
          </a:custGeom>
          <a:noFill/>
          <a:ln cap="flat" cmpd="sng" w="19050">
            <a:solidFill>
              <a:schemeClr val="dk2"/>
            </a:solidFill>
            <a:prstDash val="solid"/>
            <a:round/>
            <a:headEnd len="med" w="med" type="none"/>
            <a:tailEnd len="med" w="med" type="triangle"/>
          </a:ln>
        </p:spPr>
      </p:sp>
      <p:cxnSp>
        <p:nvCxnSpPr>
          <p:cNvPr id="601" name="Google Shape;601;p53"/>
          <p:cNvCxnSpPr/>
          <p:nvPr/>
        </p:nvCxnSpPr>
        <p:spPr>
          <a:xfrm rot="8100000">
            <a:off x="6662250" y="1527444"/>
            <a:ext cx="540088" cy="540088"/>
          </a:xfrm>
          <a:prstGeom prst="straightConnector1">
            <a:avLst/>
          </a:prstGeom>
          <a:noFill/>
          <a:ln cap="flat" cmpd="sng" w="28575">
            <a:solidFill>
              <a:schemeClr val="dk2"/>
            </a:solidFill>
            <a:prstDash val="solid"/>
            <a:round/>
            <a:headEnd len="med" w="med" type="none"/>
            <a:tailEnd len="med" w="med" type="triangle"/>
          </a:ln>
        </p:spPr>
      </p:cxnSp>
      <p:cxnSp>
        <p:nvCxnSpPr>
          <p:cNvPr id="602" name="Google Shape;602;p53"/>
          <p:cNvCxnSpPr/>
          <p:nvPr/>
        </p:nvCxnSpPr>
        <p:spPr>
          <a:xfrm rot="-2700000">
            <a:off x="8158187" y="1527449"/>
            <a:ext cx="540088" cy="540088"/>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6" name="Shape 606"/>
        <p:cNvGrpSpPr/>
        <p:nvPr/>
      </p:nvGrpSpPr>
      <p:grpSpPr>
        <a:xfrm>
          <a:off x="0" y="0"/>
          <a:ext cx="0" cy="0"/>
          <a:chOff x="0" y="0"/>
          <a:chExt cx="0" cy="0"/>
        </a:xfrm>
      </p:grpSpPr>
      <p:sp>
        <p:nvSpPr>
          <p:cNvPr id="607" name="Google Shape;60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Recursion </a:t>
            </a:r>
            <a:endParaRPr/>
          </a:p>
        </p:txBody>
      </p:sp>
      <p:sp>
        <p:nvSpPr>
          <p:cNvPr id="608" name="Google Shape;608;p54"/>
          <p:cNvSpPr txBox="1"/>
          <p:nvPr>
            <p:ph idx="1" type="body"/>
          </p:nvPr>
        </p:nvSpPr>
        <p:spPr>
          <a:xfrm>
            <a:off x="4368650" y="1073825"/>
            <a:ext cx="4580400" cy="370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CA" sz="2300">
                <a:solidFill>
                  <a:srgbClr val="1A1A1A"/>
                </a:solidFill>
              </a:rPr>
              <a:t>The idea of approaching recursion to code in C</a:t>
            </a:r>
            <a:endParaRPr sz="2300">
              <a:solidFill>
                <a:srgbClr val="1A1A1A"/>
              </a:solidFill>
            </a:endParaRPr>
          </a:p>
          <a:p>
            <a:pPr indent="-374650" lvl="0" marL="457200" rtl="0" algn="l">
              <a:spcBef>
                <a:spcPts val="1200"/>
              </a:spcBef>
              <a:spcAft>
                <a:spcPts val="0"/>
              </a:spcAft>
              <a:buClr>
                <a:srgbClr val="1A1A1A"/>
              </a:buClr>
              <a:buSzPts val="2300"/>
              <a:buChar char="●"/>
            </a:pPr>
            <a:r>
              <a:rPr lang="en-CA" sz="2300">
                <a:solidFill>
                  <a:srgbClr val="1A1A1A"/>
                </a:solidFill>
              </a:rPr>
              <a:t>Considering the </a:t>
            </a:r>
            <a:r>
              <a:rPr lang="en-CA" sz="2300">
                <a:solidFill>
                  <a:schemeClr val="accent3"/>
                </a:solidFill>
              </a:rPr>
              <a:t>edge case</a:t>
            </a:r>
            <a:r>
              <a:rPr lang="en-CA" sz="2300">
                <a:solidFill>
                  <a:srgbClr val="1A1A1A"/>
                </a:solidFill>
              </a:rPr>
              <a:t>(s)</a:t>
            </a:r>
            <a:endParaRPr sz="2300">
              <a:solidFill>
                <a:srgbClr val="1A1A1A"/>
              </a:solidFill>
            </a:endParaRPr>
          </a:p>
          <a:p>
            <a:pPr indent="-374650" lvl="0" marL="457200" rtl="0" algn="l">
              <a:spcBef>
                <a:spcPts val="0"/>
              </a:spcBef>
              <a:spcAft>
                <a:spcPts val="0"/>
              </a:spcAft>
              <a:buClr>
                <a:srgbClr val="1A1A1A"/>
              </a:buClr>
              <a:buSzPts val="2300"/>
              <a:buChar char="●"/>
            </a:pPr>
            <a:r>
              <a:rPr lang="en-CA" sz="2300">
                <a:solidFill>
                  <a:srgbClr val="1A1A1A"/>
                </a:solidFill>
              </a:rPr>
              <a:t>Perform </a:t>
            </a:r>
            <a:r>
              <a:rPr lang="en-CA" sz="2300">
                <a:solidFill>
                  <a:schemeClr val="accent3"/>
                </a:solidFill>
              </a:rPr>
              <a:t>one step</a:t>
            </a:r>
            <a:r>
              <a:rPr lang="en-CA" sz="2300">
                <a:solidFill>
                  <a:srgbClr val="1A1A1A"/>
                </a:solidFill>
              </a:rPr>
              <a:t> of the action </a:t>
            </a:r>
            <a:endParaRPr sz="2300">
              <a:solidFill>
                <a:srgbClr val="1A1A1A"/>
              </a:solidFill>
            </a:endParaRPr>
          </a:p>
          <a:p>
            <a:pPr indent="-374650" lvl="0" marL="457200" rtl="0" algn="l">
              <a:spcBef>
                <a:spcPts val="0"/>
              </a:spcBef>
              <a:spcAft>
                <a:spcPts val="0"/>
              </a:spcAft>
              <a:buClr>
                <a:srgbClr val="1A1A1A"/>
              </a:buClr>
              <a:buSzPts val="2300"/>
              <a:buChar char="●"/>
            </a:pPr>
            <a:r>
              <a:rPr lang="en-CA" sz="2300">
                <a:solidFill>
                  <a:srgbClr val="1A1A1A"/>
                </a:solidFill>
              </a:rPr>
              <a:t>Assuming the result to </a:t>
            </a:r>
            <a:r>
              <a:rPr lang="en-CA" sz="2300">
                <a:solidFill>
                  <a:schemeClr val="accent3"/>
                </a:solidFill>
              </a:rPr>
              <a:t>the rest of the action is given </a:t>
            </a:r>
            <a:r>
              <a:rPr lang="en-CA" sz="2300">
                <a:solidFill>
                  <a:srgbClr val="1A1A1A"/>
                </a:solidFill>
              </a:rPr>
              <a:t>by a magic person</a:t>
            </a:r>
            <a:endParaRPr sz="2300">
              <a:solidFill>
                <a:srgbClr val="1A1A1A"/>
              </a:solidFill>
            </a:endParaRPr>
          </a:p>
          <a:p>
            <a:pPr indent="-374650" lvl="0" marL="457200" rtl="0" algn="l">
              <a:spcBef>
                <a:spcPts val="0"/>
              </a:spcBef>
              <a:spcAft>
                <a:spcPts val="0"/>
              </a:spcAft>
              <a:buClr>
                <a:srgbClr val="1A1A1A"/>
              </a:buClr>
              <a:buSzPts val="2300"/>
              <a:buChar char="●"/>
            </a:pPr>
            <a:r>
              <a:rPr lang="en-CA" sz="2300">
                <a:solidFill>
                  <a:srgbClr val="1A1A1A"/>
                </a:solidFill>
              </a:rPr>
              <a:t>Combine everything together</a:t>
            </a:r>
            <a:endParaRPr sz="2300">
              <a:solidFill>
                <a:srgbClr val="1A1A1A"/>
              </a:solidFill>
            </a:endParaRPr>
          </a:p>
        </p:txBody>
      </p:sp>
      <p:pic>
        <p:nvPicPr>
          <p:cNvPr id="609" name="Google Shape;609;p54"/>
          <p:cNvPicPr preferRelativeResize="0"/>
          <p:nvPr/>
        </p:nvPicPr>
        <p:blipFill>
          <a:blip r:embed="rId3">
            <a:alphaModFix/>
          </a:blip>
          <a:stretch>
            <a:fillRect/>
          </a:stretch>
        </p:blipFill>
        <p:spPr>
          <a:xfrm>
            <a:off x="817751" y="1563162"/>
            <a:ext cx="3420525" cy="2724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3" name="Shape 613"/>
        <p:cNvGrpSpPr/>
        <p:nvPr/>
      </p:nvGrpSpPr>
      <p:grpSpPr>
        <a:xfrm>
          <a:off x="0" y="0"/>
          <a:ext cx="0" cy="0"/>
          <a:chOff x="0" y="0"/>
          <a:chExt cx="0" cy="0"/>
        </a:xfrm>
      </p:grpSpPr>
      <p:sp>
        <p:nvSpPr>
          <p:cNvPr id="614" name="Google Shape;61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Recursion Example: finding factorial </a:t>
            </a:r>
            <a:endParaRPr/>
          </a:p>
        </p:txBody>
      </p:sp>
      <p:sp>
        <p:nvSpPr>
          <p:cNvPr id="615" name="Google Shape;615;p55"/>
          <p:cNvSpPr txBox="1"/>
          <p:nvPr>
            <p:ph idx="1" type="body"/>
          </p:nvPr>
        </p:nvSpPr>
        <p:spPr>
          <a:xfrm>
            <a:off x="4288075" y="4224900"/>
            <a:ext cx="2621100" cy="91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CA" sz="2000">
                <a:solidFill>
                  <a:schemeClr val="dk1"/>
                </a:solidFill>
              </a:rPr>
              <a:t>Your code goes here</a:t>
            </a:r>
            <a:endParaRPr b="1" sz="2000">
              <a:solidFill>
                <a:schemeClr val="dk1"/>
              </a:solidFill>
            </a:endParaRPr>
          </a:p>
        </p:txBody>
      </p:sp>
      <p:sp>
        <p:nvSpPr>
          <p:cNvPr id="616" name="Google Shape;616;p55"/>
          <p:cNvSpPr txBox="1"/>
          <p:nvPr>
            <p:ph idx="1" type="body"/>
          </p:nvPr>
        </p:nvSpPr>
        <p:spPr>
          <a:xfrm>
            <a:off x="464400" y="1422825"/>
            <a:ext cx="2924400" cy="3498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CA" sz="2300">
                <a:solidFill>
                  <a:srgbClr val="1A1A1A"/>
                </a:solidFill>
              </a:rPr>
              <a:t>The idea of approaching recursion to code in C</a:t>
            </a:r>
            <a:endParaRPr sz="2300">
              <a:solidFill>
                <a:srgbClr val="1A1A1A"/>
              </a:solidFill>
            </a:endParaRPr>
          </a:p>
          <a:p>
            <a:pPr indent="-341788" lvl="0" marL="457200" rtl="0" algn="l">
              <a:spcBef>
                <a:spcPts val="1200"/>
              </a:spcBef>
              <a:spcAft>
                <a:spcPts val="0"/>
              </a:spcAft>
              <a:buClr>
                <a:srgbClr val="1A1A1A"/>
              </a:buClr>
              <a:buSzPct val="100000"/>
              <a:buChar char="●"/>
            </a:pPr>
            <a:r>
              <a:rPr lang="en-CA" sz="2300">
                <a:solidFill>
                  <a:srgbClr val="1A1A1A"/>
                </a:solidFill>
              </a:rPr>
              <a:t>Considering the </a:t>
            </a:r>
            <a:r>
              <a:rPr lang="en-CA" sz="2300">
                <a:solidFill>
                  <a:schemeClr val="accent3"/>
                </a:solidFill>
              </a:rPr>
              <a:t>edge case</a:t>
            </a:r>
            <a:r>
              <a:rPr lang="en-CA" sz="2300">
                <a:solidFill>
                  <a:srgbClr val="1A1A1A"/>
                </a:solidFill>
              </a:rPr>
              <a:t>(s)</a:t>
            </a:r>
            <a:endParaRPr sz="2300">
              <a:solidFill>
                <a:srgbClr val="1A1A1A"/>
              </a:solidFill>
            </a:endParaRPr>
          </a:p>
          <a:p>
            <a:pPr indent="-341788" lvl="0" marL="457200" rtl="0" algn="l">
              <a:spcBef>
                <a:spcPts val="0"/>
              </a:spcBef>
              <a:spcAft>
                <a:spcPts val="0"/>
              </a:spcAft>
              <a:buClr>
                <a:srgbClr val="1A1A1A"/>
              </a:buClr>
              <a:buSzPct val="100000"/>
              <a:buChar char="●"/>
            </a:pPr>
            <a:r>
              <a:rPr lang="en-CA" sz="2300">
                <a:solidFill>
                  <a:srgbClr val="1A1A1A"/>
                </a:solidFill>
              </a:rPr>
              <a:t>Perform </a:t>
            </a:r>
            <a:r>
              <a:rPr lang="en-CA" sz="2300">
                <a:solidFill>
                  <a:schemeClr val="accent3"/>
                </a:solidFill>
              </a:rPr>
              <a:t>one step</a:t>
            </a:r>
            <a:r>
              <a:rPr lang="en-CA" sz="2300">
                <a:solidFill>
                  <a:srgbClr val="1A1A1A"/>
                </a:solidFill>
              </a:rPr>
              <a:t> of the action </a:t>
            </a:r>
            <a:endParaRPr sz="2300">
              <a:solidFill>
                <a:srgbClr val="1A1A1A"/>
              </a:solidFill>
            </a:endParaRPr>
          </a:p>
          <a:p>
            <a:pPr indent="-341788" lvl="0" marL="457200" rtl="0" algn="l">
              <a:spcBef>
                <a:spcPts val="0"/>
              </a:spcBef>
              <a:spcAft>
                <a:spcPts val="0"/>
              </a:spcAft>
              <a:buClr>
                <a:srgbClr val="1A1A1A"/>
              </a:buClr>
              <a:buSzPct val="100000"/>
              <a:buChar char="●"/>
            </a:pPr>
            <a:r>
              <a:rPr lang="en-CA" sz="2300">
                <a:solidFill>
                  <a:srgbClr val="1A1A1A"/>
                </a:solidFill>
              </a:rPr>
              <a:t>Assuming the result to </a:t>
            </a:r>
            <a:r>
              <a:rPr lang="en-CA" sz="2300">
                <a:solidFill>
                  <a:schemeClr val="accent3"/>
                </a:solidFill>
              </a:rPr>
              <a:t>the rest of the action is given </a:t>
            </a:r>
            <a:r>
              <a:rPr lang="en-CA" sz="2300">
                <a:solidFill>
                  <a:srgbClr val="1A1A1A"/>
                </a:solidFill>
              </a:rPr>
              <a:t>by a magic person</a:t>
            </a:r>
            <a:endParaRPr sz="2300">
              <a:solidFill>
                <a:srgbClr val="1A1A1A"/>
              </a:solidFill>
            </a:endParaRPr>
          </a:p>
          <a:p>
            <a:pPr indent="-341788" lvl="0" marL="457200" rtl="0" algn="l">
              <a:spcBef>
                <a:spcPts val="0"/>
              </a:spcBef>
              <a:spcAft>
                <a:spcPts val="0"/>
              </a:spcAft>
              <a:buClr>
                <a:srgbClr val="1A1A1A"/>
              </a:buClr>
              <a:buSzPct val="100000"/>
              <a:buChar char="●"/>
            </a:pPr>
            <a:r>
              <a:rPr lang="en-CA" sz="2300">
                <a:solidFill>
                  <a:srgbClr val="1A1A1A"/>
                </a:solidFill>
              </a:rPr>
              <a:t>Combine everything together</a:t>
            </a:r>
            <a:endParaRPr sz="2300">
              <a:solidFill>
                <a:srgbClr val="1A1A1A"/>
              </a:solidFill>
            </a:endParaRPr>
          </a:p>
        </p:txBody>
      </p:sp>
      <p:pic>
        <p:nvPicPr>
          <p:cNvPr id="617" name="Google Shape;617;p55"/>
          <p:cNvPicPr preferRelativeResize="0"/>
          <p:nvPr/>
        </p:nvPicPr>
        <p:blipFill>
          <a:blip r:embed="rId3">
            <a:alphaModFix/>
          </a:blip>
          <a:stretch>
            <a:fillRect/>
          </a:stretch>
        </p:blipFill>
        <p:spPr>
          <a:xfrm>
            <a:off x="3811588" y="1524350"/>
            <a:ext cx="4933924" cy="2392626"/>
          </a:xfrm>
          <a:prstGeom prst="rect">
            <a:avLst/>
          </a:prstGeom>
          <a:noFill/>
          <a:ln>
            <a:noFill/>
          </a:ln>
        </p:spPr>
      </p:pic>
      <p:cxnSp>
        <p:nvCxnSpPr>
          <p:cNvPr id="618" name="Google Shape;618;p55"/>
          <p:cNvCxnSpPr>
            <a:stCxn id="615" idx="0"/>
          </p:cNvCxnSpPr>
          <p:nvPr/>
        </p:nvCxnSpPr>
        <p:spPr>
          <a:xfrm rot="10800000">
            <a:off x="4836325" y="3728700"/>
            <a:ext cx="762300" cy="4962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sp>
        <p:nvSpPr>
          <p:cNvPr id="623" name="Google Shape;62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SzPts val="2500"/>
              <a:buAutoNum type="arabicPeriod"/>
            </a:pPr>
            <a:r>
              <a:rPr lang="en-CA" sz="2500">
                <a:solidFill>
                  <a:srgbClr val="1A1A1A"/>
                </a:solidFill>
              </a:rPr>
              <a:t>Considering the </a:t>
            </a:r>
            <a:r>
              <a:rPr lang="en-CA" sz="2500">
                <a:solidFill>
                  <a:schemeClr val="accent3"/>
                </a:solidFill>
              </a:rPr>
              <a:t>edge case</a:t>
            </a:r>
            <a:r>
              <a:rPr lang="en-CA" sz="2500">
                <a:solidFill>
                  <a:srgbClr val="1A1A1A"/>
                </a:solidFill>
              </a:rPr>
              <a:t>(s)</a:t>
            </a:r>
            <a:endParaRPr sz="2500"/>
          </a:p>
        </p:txBody>
      </p:sp>
      <p:sp>
        <p:nvSpPr>
          <p:cNvPr id="624" name="Google Shape;624;p56"/>
          <p:cNvSpPr txBox="1"/>
          <p:nvPr>
            <p:ph idx="1" type="body"/>
          </p:nvPr>
        </p:nvSpPr>
        <p:spPr>
          <a:xfrm>
            <a:off x="727650" y="2015050"/>
            <a:ext cx="4326300" cy="29172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rgbClr val="1A1A1A"/>
              </a:buClr>
              <a:buSzPts val="2300"/>
              <a:buChar char="●"/>
            </a:pPr>
            <a:r>
              <a:rPr lang="en-CA" sz="2300">
                <a:solidFill>
                  <a:srgbClr val="1A1A1A"/>
                </a:solidFill>
              </a:rPr>
              <a:t>If the user inputs 0?</a:t>
            </a:r>
            <a:endParaRPr sz="2300">
              <a:solidFill>
                <a:srgbClr val="1A1A1A"/>
              </a:solidFill>
            </a:endParaRPr>
          </a:p>
          <a:p>
            <a:pPr indent="0" lvl="0" marL="0" rtl="0" algn="l">
              <a:spcBef>
                <a:spcPts val="1200"/>
              </a:spcBef>
              <a:spcAft>
                <a:spcPts val="0"/>
              </a:spcAft>
              <a:buNone/>
            </a:pPr>
            <a:r>
              <a:rPr lang="en-CA" sz="2300">
                <a:solidFill>
                  <a:srgbClr val="1A1A1A"/>
                </a:solidFill>
              </a:rPr>
              <a:t>We will simply get 1 for factorial of 0!</a:t>
            </a:r>
            <a:endParaRPr sz="2300">
              <a:solidFill>
                <a:srgbClr val="1A1A1A"/>
              </a:solidFill>
            </a:endParaRPr>
          </a:p>
          <a:p>
            <a:pPr indent="0" lvl="0" marL="0" rtl="0" algn="l">
              <a:spcBef>
                <a:spcPts val="1200"/>
              </a:spcBef>
              <a:spcAft>
                <a:spcPts val="1200"/>
              </a:spcAft>
              <a:buNone/>
            </a:pPr>
            <a:r>
              <a:t/>
            </a:r>
            <a:endParaRPr sz="2300">
              <a:solidFill>
                <a:srgbClr val="1A1A1A"/>
              </a:solidFill>
            </a:endParaRPr>
          </a:p>
        </p:txBody>
      </p:sp>
      <p:pic>
        <p:nvPicPr>
          <p:cNvPr id="625" name="Google Shape;625;p56"/>
          <p:cNvPicPr preferRelativeResize="0"/>
          <p:nvPr/>
        </p:nvPicPr>
        <p:blipFill>
          <a:blip r:embed="rId3">
            <a:alphaModFix/>
          </a:blip>
          <a:stretch>
            <a:fillRect/>
          </a:stretch>
        </p:blipFill>
        <p:spPr>
          <a:xfrm>
            <a:off x="5692825" y="1820500"/>
            <a:ext cx="2723525" cy="2158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9" name="Shape 629"/>
        <p:cNvGrpSpPr/>
        <p:nvPr/>
      </p:nvGrpSpPr>
      <p:grpSpPr>
        <a:xfrm>
          <a:off x="0" y="0"/>
          <a:ext cx="0" cy="0"/>
          <a:chOff x="0" y="0"/>
          <a:chExt cx="0" cy="0"/>
        </a:xfrm>
      </p:grpSpPr>
      <p:sp>
        <p:nvSpPr>
          <p:cNvPr id="630" name="Google Shape;63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CA" sz="2500">
                <a:solidFill>
                  <a:srgbClr val="1A1A1A"/>
                </a:solidFill>
              </a:rPr>
              <a:t>2. Perform </a:t>
            </a:r>
            <a:r>
              <a:rPr lang="en-CA" sz="2500">
                <a:solidFill>
                  <a:schemeClr val="accent3"/>
                </a:solidFill>
              </a:rPr>
              <a:t>one step</a:t>
            </a:r>
            <a:r>
              <a:rPr lang="en-CA" sz="2500">
                <a:solidFill>
                  <a:srgbClr val="1A1A1A"/>
                </a:solidFill>
              </a:rPr>
              <a:t> of the action </a:t>
            </a:r>
            <a:endParaRPr sz="2500"/>
          </a:p>
        </p:txBody>
      </p:sp>
      <p:sp>
        <p:nvSpPr>
          <p:cNvPr id="631" name="Google Shape;631;p57"/>
          <p:cNvSpPr txBox="1"/>
          <p:nvPr>
            <p:ph idx="1" type="body"/>
          </p:nvPr>
        </p:nvSpPr>
        <p:spPr>
          <a:xfrm>
            <a:off x="727650" y="1620225"/>
            <a:ext cx="4205700" cy="291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CA" sz="2300"/>
              <a:t>As we know:</a:t>
            </a:r>
            <a:endParaRPr sz="2300"/>
          </a:p>
          <a:p>
            <a:pPr indent="0" lvl="0" marL="0" rtl="0" algn="l">
              <a:spcBef>
                <a:spcPts val="1200"/>
              </a:spcBef>
              <a:spcAft>
                <a:spcPts val="0"/>
              </a:spcAft>
              <a:buNone/>
            </a:pPr>
            <a:r>
              <a:rPr lang="en-CA" sz="2300"/>
              <a:t>factorial of n </a:t>
            </a:r>
            <a:endParaRPr sz="2300"/>
          </a:p>
          <a:p>
            <a:pPr indent="0" lvl="0" marL="0" rtl="0" algn="l">
              <a:spcBef>
                <a:spcPts val="1200"/>
              </a:spcBef>
              <a:spcAft>
                <a:spcPts val="0"/>
              </a:spcAft>
              <a:buNone/>
            </a:pPr>
            <a:r>
              <a:rPr lang="en-CA" sz="2300"/>
              <a:t>= n * (n-1) * (n-2) * … * 2 * 1 </a:t>
            </a:r>
            <a:endParaRPr sz="2300"/>
          </a:p>
          <a:p>
            <a:pPr indent="-374650" lvl="0" marL="457200" rtl="0" algn="l">
              <a:spcBef>
                <a:spcPts val="1200"/>
              </a:spcBef>
              <a:spcAft>
                <a:spcPts val="0"/>
              </a:spcAft>
              <a:buSzPts val="2300"/>
              <a:buChar char="●"/>
            </a:pPr>
            <a:r>
              <a:rPr lang="en-CA" sz="2300"/>
              <a:t>We are only coding one step of the entire multiplication</a:t>
            </a:r>
            <a:endParaRPr sz="2300"/>
          </a:p>
        </p:txBody>
      </p:sp>
      <p:pic>
        <p:nvPicPr>
          <p:cNvPr id="632" name="Google Shape;632;p57"/>
          <p:cNvPicPr preferRelativeResize="0"/>
          <p:nvPr/>
        </p:nvPicPr>
        <p:blipFill>
          <a:blip r:embed="rId3">
            <a:alphaModFix/>
          </a:blip>
          <a:stretch>
            <a:fillRect/>
          </a:stretch>
        </p:blipFill>
        <p:spPr>
          <a:xfrm>
            <a:off x="5535400" y="1833825"/>
            <a:ext cx="2514350" cy="2355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6" name="Shape 636"/>
        <p:cNvGrpSpPr/>
        <p:nvPr/>
      </p:nvGrpSpPr>
      <p:grpSpPr>
        <a:xfrm>
          <a:off x="0" y="0"/>
          <a:ext cx="0" cy="0"/>
          <a:chOff x="0" y="0"/>
          <a:chExt cx="0" cy="0"/>
        </a:xfrm>
      </p:grpSpPr>
      <p:sp>
        <p:nvSpPr>
          <p:cNvPr id="637" name="Google Shape;63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CA" sz="2500">
                <a:solidFill>
                  <a:srgbClr val="1A1A1A"/>
                </a:solidFill>
              </a:rPr>
              <a:t>Assuming the result to </a:t>
            </a:r>
            <a:r>
              <a:rPr lang="en-CA" sz="2500">
                <a:solidFill>
                  <a:schemeClr val="accent3"/>
                </a:solidFill>
              </a:rPr>
              <a:t>the rest of the action is given </a:t>
            </a:r>
            <a:r>
              <a:rPr lang="en-CA" sz="2500">
                <a:solidFill>
                  <a:srgbClr val="1A1A1A"/>
                </a:solidFill>
              </a:rPr>
              <a:t>by a magic person</a:t>
            </a:r>
            <a:endParaRPr sz="2500"/>
          </a:p>
        </p:txBody>
      </p:sp>
      <p:sp>
        <p:nvSpPr>
          <p:cNvPr id="638" name="Google Shape;638;p58"/>
          <p:cNvSpPr txBox="1"/>
          <p:nvPr>
            <p:ph idx="1" type="body"/>
          </p:nvPr>
        </p:nvSpPr>
        <p:spPr>
          <a:xfrm>
            <a:off x="729450" y="1820525"/>
            <a:ext cx="4085100" cy="3103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CA" sz="2300"/>
              <a:t>As we know:</a:t>
            </a:r>
            <a:endParaRPr sz="2300"/>
          </a:p>
          <a:p>
            <a:pPr indent="0" lvl="0" marL="0" rtl="0" algn="l">
              <a:spcBef>
                <a:spcPts val="1200"/>
              </a:spcBef>
              <a:spcAft>
                <a:spcPts val="0"/>
              </a:spcAft>
              <a:buNone/>
            </a:pPr>
            <a:r>
              <a:rPr lang="en-CA" sz="2300"/>
              <a:t>factorial of n </a:t>
            </a:r>
            <a:endParaRPr sz="2300"/>
          </a:p>
          <a:p>
            <a:pPr indent="0" lvl="0" marL="0" rtl="0" algn="l">
              <a:spcBef>
                <a:spcPts val="1200"/>
              </a:spcBef>
              <a:spcAft>
                <a:spcPts val="0"/>
              </a:spcAft>
              <a:buNone/>
            </a:pPr>
            <a:r>
              <a:rPr lang="en-CA" sz="2300"/>
              <a:t>= n *</a:t>
            </a:r>
            <a:r>
              <a:rPr lang="en-CA" sz="2300">
                <a:solidFill>
                  <a:schemeClr val="accent3"/>
                </a:solidFill>
              </a:rPr>
              <a:t> (n-1) * (n-2) * … * 2 * 1 </a:t>
            </a:r>
            <a:endParaRPr sz="2300">
              <a:solidFill>
                <a:schemeClr val="accent3"/>
              </a:solidFill>
            </a:endParaRPr>
          </a:p>
          <a:p>
            <a:pPr indent="-352742" lvl="0" marL="457200" rtl="0" algn="l">
              <a:spcBef>
                <a:spcPts val="1200"/>
              </a:spcBef>
              <a:spcAft>
                <a:spcPts val="0"/>
              </a:spcAft>
              <a:buClr>
                <a:schemeClr val="dk2"/>
              </a:buClr>
              <a:buSzPct val="100000"/>
              <a:buChar char="●"/>
            </a:pPr>
            <a:r>
              <a:rPr lang="en-CA" sz="2300">
                <a:solidFill>
                  <a:schemeClr val="dk2"/>
                </a:solidFill>
              </a:rPr>
              <a:t>The rest of the multiplication is the factorial n-1</a:t>
            </a:r>
            <a:endParaRPr sz="2300">
              <a:solidFill>
                <a:schemeClr val="dk2"/>
              </a:solidFill>
            </a:endParaRPr>
          </a:p>
          <a:p>
            <a:pPr indent="-352742" lvl="0" marL="457200" rtl="0" algn="l">
              <a:spcBef>
                <a:spcPts val="0"/>
              </a:spcBef>
              <a:spcAft>
                <a:spcPts val="0"/>
              </a:spcAft>
              <a:buClr>
                <a:schemeClr val="dk2"/>
              </a:buClr>
              <a:buSzPct val="100000"/>
              <a:buChar char="●"/>
            </a:pPr>
            <a:r>
              <a:rPr lang="en-CA" sz="2300">
                <a:solidFill>
                  <a:schemeClr val="dk2"/>
                </a:solidFill>
              </a:rPr>
              <a:t>We assume that a magic person kindly provide us the answer</a:t>
            </a:r>
            <a:endParaRPr sz="2300">
              <a:solidFill>
                <a:schemeClr val="dk2"/>
              </a:solidFill>
            </a:endParaRPr>
          </a:p>
        </p:txBody>
      </p:sp>
      <p:pic>
        <p:nvPicPr>
          <p:cNvPr id="639" name="Google Shape;639;p58"/>
          <p:cNvPicPr preferRelativeResize="0"/>
          <p:nvPr/>
        </p:nvPicPr>
        <p:blipFill>
          <a:blip r:embed="rId3">
            <a:alphaModFix/>
          </a:blip>
          <a:stretch>
            <a:fillRect/>
          </a:stretch>
        </p:blipFill>
        <p:spPr>
          <a:xfrm>
            <a:off x="5394650" y="2072752"/>
            <a:ext cx="3183551" cy="2106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3" name="Shape 643"/>
        <p:cNvGrpSpPr/>
        <p:nvPr/>
      </p:nvGrpSpPr>
      <p:grpSpPr>
        <a:xfrm>
          <a:off x="0" y="0"/>
          <a:ext cx="0" cy="0"/>
          <a:chOff x="0" y="0"/>
          <a:chExt cx="0" cy="0"/>
        </a:xfrm>
      </p:grpSpPr>
      <p:sp>
        <p:nvSpPr>
          <p:cNvPr id="644" name="Google Shape;64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Recursion Example: finding factorial </a:t>
            </a:r>
            <a:endParaRPr/>
          </a:p>
        </p:txBody>
      </p:sp>
      <p:sp>
        <p:nvSpPr>
          <p:cNvPr id="645" name="Google Shape;645;p59"/>
          <p:cNvSpPr txBox="1"/>
          <p:nvPr>
            <p:ph idx="1" type="body"/>
          </p:nvPr>
        </p:nvSpPr>
        <p:spPr>
          <a:xfrm>
            <a:off x="464400" y="1422825"/>
            <a:ext cx="2924400" cy="3498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CA" sz="2300">
                <a:solidFill>
                  <a:srgbClr val="1A1A1A"/>
                </a:solidFill>
              </a:rPr>
              <a:t>The idea of approaching recursion to code in C</a:t>
            </a:r>
            <a:endParaRPr sz="2300">
              <a:solidFill>
                <a:srgbClr val="1A1A1A"/>
              </a:solidFill>
            </a:endParaRPr>
          </a:p>
          <a:p>
            <a:pPr indent="-341788" lvl="0" marL="457200" rtl="0" algn="l">
              <a:spcBef>
                <a:spcPts val="1200"/>
              </a:spcBef>
              <a:spcAft>
                <a:spcPts val="0"/>
              </a:spcAft>
              <a:buClr>
                <a:srgbClr val="1A1A1A"/>
              </a:buClr>
              <a:buSzPct val="100000"/>
              <a:buChar char="●"/>
            </a:pPr>
            <a:r>
              <a:rPr lang="en-CA" sz="2300">
                <a:solidFill>
                  <a:srgbClr val="1A1A1A"/>
                </a:solidFill>
              </a:rPr>
              <a:t>Considering the </a:t>
            </a:r>
            <a:r>
              <a:rPr lang="en-CA" sz="2300">
                <a:solidFill>
                  <a:schemeClr val="accent3"/>
                </a:solidFill>
              </a:rPr>
              <a:t>edge case</a:t>
            </a:r>
            <a:r>
              <a:rPr lang="en-CA" sz="2300">
                <a:solidFill>
                  <a:srgbClr val="1A1A1A"/>
                </a:solidFill>
              </a:rPr>
              <a:t>(s)</a:t>
            </a:r>
            <a:endParaRPr sz="2300">
              <a:solidFill>
                <a:srgbClr val="1A1A1A"/>
              </a:solidFill>
            </a:endParaRPr>
          </a:p>
          <a:p>
            <a:pPr indent="-341788" lvl="0" marL="457200" rtl="0" algn="l">
              <a:spcBef>
                <a:spcPts val="0"/>
              </a:spcBef>
              <a:spcAft>
                <a:spcPts val="0"/>
              </a:spcAft>
              <a:buClr>
                <a:srgbClr val="1A1A1A"/>
              </a:buClr>
              <a:buSzPct val="100000"/>
              <a:buChar char="●"/>
            </a:pPr>
            <a:r>
              <a:rPr lang="en-CA" sz="2300">
                <a:solidFill>
                  <a:srgbClr val="1A1A1A"/>
                </a:solidFill>
              </a:rPr>
              <a:t>Preform </a:t>
            </a:r>
            <a:r>
              <a:rPr lang="en-CA" sz="2300">
                <a:solidFill>
                  <a:schemeClr val="accent3"/>
                </a:solidFill>
              </a:rPr>
              <a:t>one step</a:t>
            </a:r>
            <a:r>
              <a:rPr lang="en-CA" sz="2300">
                <a:solidFill>
                  <a:srgbClr val="1A1A1A"/>
                </a:solidFill>
              </a:rPr>
              <a:t> of the action </a:t>
            </a:r>
            <a:endParaRPr sz="2300">
              <a:solidFill>
                <a:srgbClr val="1A1A1A"/>
              </a:solidFill>
            </a:endParaRPr>
          </a:p>
          <a:p>
            <a:pPr indent="-341788" lvl="0" marL="457200" rtl="0" algn="l">
              <a:spcBef>
                <a:spcPts val="0"/>
              </a:spcBef>
              <a:spcAft>
                <a:spcPts val="0"/>
              </a:spcAft>
              <a:buClr>
                <a:srgbClr val="1A1A1A"/>
              </a:buClr>
              <a:buSzPct val="100000"/>
              <a:buChar char="●"/>
            </a:pPr>
            <a:r>
              <a:rPr lang="en-CA" sz="2300">
                <a:solidFill>
                  <a:srgbClr val="1A1A1A"/>
                </a:solidFill>
              </a:rPr>
              <a:t>Assuming the result to </a:t>
            </a:r>
            <a:r>
              <a:rPr lang="en-CA" sz="2300">
                <a:solidFill>
                  <a:schemeClr val="accent3"/>
                </a:solidFill>
              </a:rPr>
              <a:t>the rest of the action is given </a:t>
            </a:r>
            <a:r>
              <a:rPr lang="en-CA" sz="2300">
                <a:solidFill>
                  <a:srgbClr val="1A1A1A"/>
                </a:solidFill>
              </a:rPr>
              <a:t>by a magic person</a:t>
            </a:r>
            <a:endParaRPr sz="2300">
              <a:solidFill>
                <a:srgbClr val="1A1A1A"/>
              </a:solidFill>
            </a:endParaRPr>
          </a:p>
          <a:p>
            <a:pPr indent="-341788" lvl="0" marL="457200" rtl="0" algn="l">
              <a:spcBef>
                <a:spcPts val="0"/>
              </a:spcBef>
              <a:spcAft>
                <a:spcPts val="0"/>
              </a:spcAft>
              <a:buClr>
                <a:srgbClr val="1A1A1A"/>
              </a:buClr>
              <a:buSzPct val="100000"/>
              <a:buChar char="●"/>
            </a:pPr>
            <a:r>
              <a:rPr lang="en-CA" sz="2300">
                <a:solidFill>
                  <a:srgbClr val="1A1A1A"/>
                </a:solidFill>
              </a:rPr>
              <a:t>Combine everything together</a:t>
            </a:r>
            <a:endParaRPr sz="2300">
              <a:solidFill>
                <a:srgbClr val="1A1A1A"/>
              </a:solidFill>
            </a:endParaRPr>
          </a:p>
        </p:txBody>
      </p:sp>
      <p:pic>
        <p:nvPicPr>
          <p:cNvPr id="646" name="Google Shape;646;p59"/>
          <p:cNvPicPr preferRelativeResize="0"/>
          <p:nvPr/>
        </p:nvPicPr>
        <p:blipFill rotWithShape="1">
          <a:blip r:embed="rId3">
            <a:alphaModFix/>
          </a:blip>
          <a:srcRect b="26825" l="0" r="0" t="0"/>
          <a:stretch/>
        </p:blipFill>
        <p:spPr>
          <a:xfrm>
            <a:off x="3892125" y="1638097"/>
            <a:ext cx="4690799" cy="2789801"/>
          </a:xfrm>
          <a:prstGeom prst="rect">
            <a:avLst/>
          </a:prstGeom>
          <a:noFill/>
          <a:ln>
            <a:noFill/>
          </a:ln>
        </p:spPr>
      </p:pic>
      <p:pic>
        <p:nvPicPr>
          <p:cNvPr id="647" name="Google Shape;647;p59"/>
          <p:cNvPicPr preferRelativeResize="0"/>
          <p:nvPr/>
        </p:nvPicPr>
        <p:blipFill>
          <a:blip r:embed="rId4">
            <a:alphaModFix/>
          </a:blip>
          <a:stretch>
            <a:fillRect/>
          </a:stretch>
        </p:blipFill>
        <p:spPr>
          <a:xfrm>
            <a:off x="4166350" y="3002825"/>
            <a:ext cx="1690000" cy="111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1" name="Shape 651"/>
        <p:cNvGrpSpPr/>
        <p:nvPr/>
      </p:nvGrpSpPr>
      <p:grpSpPr>
        <a:xfrm>
          <a:off x="0" y="0"/>
          <a:ext cx="0" cy="0"/>
          <a:chOff x="0" y="0"/>
          <a:chExt cx="0" cy="0"/>
        </a:xfrm>
      </p:grpSpPr>
      <p:sp>
        <p:nvSpPr>
          <p:cNvPr id="652" name="Google Shape;652;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Understanding how recursion functions</a:t>
            </a:r>
            <a:endParaRPr/>
          </a:p>
        </p:txBody>
      </p:sp>
      <p:pic>
        <p:nvPicPr>
          <p:cNvPr id="653" name="Google Shape;653;p60"/>
          <p:cNvPicPr preferRelativeResize="0"/>
          <p:nvPr/>
        </p:nvPicPr>
        <p:blipFill rotWithShape="1">
          <a:blip r:embed="rId3">
            <a:alphaModFix/>
          </a:blip>
          <a:srcRect b="22827" l="2987" r="12631" t="0"/>
          <a:stretch/>
        </p:blipFill>
        <p:spPr>
          <a:xfrm>
            <a:off x="449650" y="2267088"/>
            <a:ext cx="4419674" cy="1741175"/>
          </a:xfrm>
          <a:prstGeom prst="rect">
            <a:avLst/>
          </a:prstGeom>
          <a:noFill/>
          <a:ln>
            <a:noFill/>
          </a:ln>
        </p:spPr>
      </p:pic>
      <p:pic>
        <p:nvPicPr>
          <p:cNvPr id="654" name="Google Shape;654;p60"/>
          <p:cNvPicPr preferRelativeResize="0"/>
          <p:nvPr/>
        </p:nvPicPr>
        <p:blipFill>
          <a:blip r:embed="rId4">
            <a:alphaModFix/>
          </a:blip>
          <a:stretch>
            <a:fillRect/>
          </a:stretch>
        </p:blipFill>
        <p:spPr>
          <a:xfrm>
            <a:off x="5394650" y="2072752"/>
            <a:ext cx="3183551" cy="21060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 name="Shape 658"/>
        <p:cNvGrpSpPr/>
        <p:nvPr/>
      </p:nvGrpSpPr>
      <p:grpSpPr>
        <a:xfrm>
          <a:off x="0" y="0"/>
          <a:ext cx="0" cy="0"/>
          <a:chOff x="0" y="0"/>
          <a:chExt cx="0" cy="0"/>
        </a:xfrm>
      </p:grpSpPr>
      <p:sp>
        <p:nvSpPr>
          <p:cNvPr id="659" name="Google Shape;659;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Challenge 2: Permutation</a:t>
            </a:r>
            <a:endParaRPr/>
          </a:p>
        </p:txBody>
      </p:sp>
      <p:sp>
        <p:nvSpPr>
          <p:cNvPr id="660" name="Google Shape;660;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Permutation is a number made by </a:t>
            </a:r>
            <a:r>
              <a:rPr lang="en-CA"/>
              <a:t>arranging</a:t>
            </a:r>
            <a:r>
              <a:rPr lang="en-CA"/>
              <a:t> numbers so that each number only appears once.</a:t>
            </a:r>
            <a:endParaRPr/>
          </a:p>
          <a:p>
            <a:pPr indent="-342900" lvl="0" marL="457200" rtl="0" algn="l">
              <a:spcBef>
                <a:spcPts val="0"/>
              </a:spcBef>
              <a:spcAft>
                <a:spcPts val="0"/>
              </a:spcAft>
              <a:buSzPts val="1800"/>
              <a:buChar char="●"/>
            </a:pPr>
            <a:r>
              <a:rPr lang="en-CA"/>
              <a:t>Example) permutations of {1, 2, 3}</a:t>
            </a:r>
            <a:endParaRPr/>
          </a:p>
          <a:p>
            <a:pPr indent="0" lvl="0" marL="0" rtl="0" algn="ctr">
              <a:spcBef>
                <a:spcPts val="1200"/>
              </a:spcBef>
              <a:spcAft>
                <a:spcPts val="0"/>
              </a:spcAft>
              <a:buNone/>
            </a:pPr>
            <a:r>
              <a:rPr lang="en-CA"/>
              <a:t>(123), (132), (213), (231), (312), (321)</a:t>
            </a:r>
            <a:endParaRPr/>
          </a:p>
          <a:p>
            <a:pPr indent="0" lvl="0" marL="0" rtl="0" algn="l">
              <a:spcBef>
                <a:spcPts val="1200"/>
              </a:spcBef>
              <a:spcAft>
                <a:spcPts val="1200"/>
              </a:spcAft>
              <a:buNone/>
            </a:pPr>
            <a:r>
              <a:t/>
            </a:r>
            <a:endParaRPr/>
          </a:p>
        </p:txBody>
      </p:sp>
      <p:sp>
        <p:nvSpPr>
          <p:cNvPr id="661" name="Google Shape;661;p61"/>
          <p:cNvSpPr txBox="1"/>
          <p:nvPr/>
        </p:nvSpPr>
        <p:spPr>
          <a:xfrm>
            <a:off x="727650" y="2939475"/>
            <a:ext cx="7688700" cy="780300"/>
          </a:xfrm>
          <a:prstGeom prst="rect">
            <a:avLst/>
          </a:prstGeom>
          <a:solidFill>
            <a:schemeClr val="accent6"/>
          </a:solidFill>
          <a:ln cap="flat" cmpd="sng" w="9525">
            <a:solidFill>
              <a:srgbClr val="595959"/>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CA" sz="1800">
                <a:solidFill>
                  <a:schemeClr val="accent1"/>
                </a:solidFill>
                <a:latin typeface="Lato"/>
                <a:ea typeface="Lato"/>
                <a:cs typeface="Lato"/>
                <a:sym typeface="Lato"/>
              </a:rPr>
              <a:t>Find the kth permutation when listing all the n! permutations in ascending order. </a:t>
            </a:r>
            <a:endParaRPr b="1" sz="1600">
              <a:latin typeface="Lato"/>
              <a:ea typeface="Lato"/>
              <a:cs typeface="Lato"/>
              <a:sym typeface="Lato"/>
            </a:endParaRPr>
          </a:p>
        </p:txBody>
      </p:sp>
      <p:sp>
        <p:nvSpPr>
          <p:cNvPr id="662" name="Google Shape;662;p61"/>
          <p:cNvSpPr txBox="1"/>
          <p:nvPr/>
        </p:nvSpPr>
        <p:spPr>
          <a:xfrm>
            <a:off x="727650" y="3825500"/>
            <a:ext cx="7688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600">
                <a:latin typeface="Lato"/>
                <a:ea typeface="Lato"/>
                <a:cs typeface="Lato"/>
                <a:sym typeface="Lato"/>
              </a:rPr>
              <a:t>Function Prototype:</a:t>
            </a:r>
            <a:endParaRPr sz="1600">
              <a:latin typeface="Lato"/>
              <a:ea typeface="Lato"/>
              <a:cs typeface="Lato"/>
              <a:sym typeface="Lato"/>
            </a:endParaRPr>
          </a:p>
          <a:p>
            <a:pPr indent="0" lvl="0" marL="0" rtl="0" algn="ctr">
              <a:spcBef>
                <a:spcPts val="0"/>
              </a:spcBef>
              <a:spcAft>
                <a:spcPts val="0"/>
              </a:spcAft>
              <a:buNone/>
            </a:pPr>
            <a:r>
              <a:rPr lang="en-CA" sz="1800">
                <a:latin typeface="Lato"/>
                <a:ea typeface="Lato"/>
                <a:cs typeface="Lato"/>
                <a:sym typeface="Lato"/>
              </a:rPr>
              <a:t>char * getPermutation(int n, int k)</a:t>
            </a:r>
            <a:endParaRPr sz="1800">
              <a:latin typeface="Lato"/>
              <a:ea typeface="Lato"/>
              <a:cs typeface="Lato"/>
              <a:sym typeface="Lato"/>
            </a:endParaRPr>
          </a:p>
        </p:txBody>
      </p:sp>
      <p:pic>
        <p:nvPicPr>
          <p:cNvPr id="663" name="Google Shape;663;p61"/>
          <p:cNvPicPr preferRelativeResize="0"/>
          <p:nvPr/>
        </p:nvPicPr>
        <p:blipFill>
          <a:blip r:embed="rId3">
            <a:alphaModFix/>
          </a:blip>
          <a:stretch>
            <a:fillRect/>
          </a:stretch>
        </p:blipFill>
        <p:spPr>
          <a:xfrm>
            <a:off x="7158500" y="3766750"/>
            <a:ext cx="1259650" cy="125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grpSp>
        <p:nvGrpSpPr>
          <p:cNvPr id="127" name="Google Shape;127;p17"/>
          <p:cNvGrpSpPr/>
          <p:nvPr/>
        </p:nvGrpSpPr>
        <p:grpSpPr>
          <a:xfrm>
            <a:off x="1831688" y="3208660"/>
            <a:ext cx="2621100" cy="1681359"/>
            <a:chOff x="-5420685" y="3546424"/>
            <a:chExt cx="2995200" cy="1997575"/>
          </a:xfrm>
        </p:grpSpPr>
        <p:sp>
          <p:nvSpPr>
            <p:cNvPr id="128" name="Google Shape;128;p17"/>
            <p:cNvSpPr/>
            <p:nvPr/>
          </p:nvSpPr>
          <p:spPr>
            <a:xfrm>
              <a:off x="-5420685" y="3825299"/>
              <a:ext cx="2995200" cy="17187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5278485" y="3925749"/>
              <a:ext cx="2710800" cy="278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rPr>
                <a:t>APS105 Review</a:t>
              </a:r>
              <a:endParaRPr b="1" sz="1200">
                <a:solidFill>
                  <a:schemeClr val="lt1"/>
                </a:solidFill>
              </a:endParaRPr>
            </a:p>
          </p:txBody>
        </p:sp>
        <p:sp>
          <p:nvSpPr>
            <p:cNvPr id="130" name="Google Shape;130;p17"/>
            <p:cNvSpPr/>
            <p:nvPr/>
          </p:nvSpPr>
          <p:spPr>
            <a:xfrm>
              <a:off x="-5288085" y="4900574"/>
              <a:ext cx="2710800" cy="278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rPr>
                <a:t>Activities</a:t>
              </a:r>
              <a:endParaRPr b="1" sz="1200">
                <a:solidFill>
                  <a:schemeClr val="lt1"/>
                </a:solidFill>
              </a:endParaRPr>
            </a:p>
          </p:txBody>
        </p:sp>
        <p:sp>
          <p:nvSpPr>
            <p:cNvPr id="131" name="Google Shape;131;p17"/>
            <p:cNvSpPr/>
            <p:nvPr/>
          </p:nvSpPr>
          <p:spPr>
            <a:xfrm>
              <a:off x="-5317335" y="4292899"/>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Bubble</a:t>
              </a:r>
              <a:endParaRPr sz="1000">
                <a:solidFill>
                  <a:schemeClr val="lt1"/>
                </a:solidFill>
              </a:endParaRPr>
            </a:p>
          </p:txBody>
        </p:sp>
        <p:sp>
          <p:nvSpPr>
            <p:cNvPr id="132" name="Google Shape;132;p17"/>
            <p:cNvSpPr/>
            <p:nvPr/>
          </p:nvSpPr>
          <p:spPr>
            <a:xfrm>
              <a:off x="-5317335" y="4596724"/>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Merge</a:t>
              </a:r>
              <a:endParaRPr sz="1000">
                <a:solidFill>
                  <a:schemeClr val="lt1"/>
                </a:solidFill>
              </a:endParaRPr>
            </a:p>
          </p:txBody>
        </p:sp>
        <p:sp>
          <p:nvSpPr>
            <p:cNvPr id="133" name="Google Shape;133;p17"/>
            <p:cNvSpPr/>
            <p:nvPr/>
          </p:nvSpPr>
          <p:spPr>
            <a:xfrm>
              <a:off x="-4368298" y="4292899"/>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Insertion</a:t>
              </a:r>
              <a:endParaRPr sz="1000">
                <a:solidFill>
                  <a:schemeClr val="lt1"/>
                </a:solidFill>
              </a:endParaRPr>
            </a:p>
          </p:txBody>
        </p:sp>
        <p:sp>
          <p:nvSpPr>
            <p:cNvPr id="134" name="Google Shape;134;p17"/>
            <p:cNvSpPr/>
            <p:nvPr/>
          </p:nvSpPr>
          <p:spPr>
            <a:xfrm>
              <a:off x="-4368285" y="4596724"/>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Quick</a:t>
              </a:r>
              <a:endParaRPr sz="1000">
                <a:solidFill>
                  <a:schemeClr val="lt1"/>
                </a:solidFill>
              </a:endParaRPr>
            </a:p>
          </p:txBody>
        </p:sp>
        <p:sp>
          <p:nvSpPr>
            <p:cNvPr id="135" name="Google Shape;135;p17"/>
            <p:cNvSpPr/>
            <p:nvPr/>
          </p:nvSpPr>
          <p:spPr>
            <a:xfrm>
              <a:off x="-3419248" y="4292899"/>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Time C.</a:t>
              </a:r>
              <a:endParaRPr sz="1000">
                <a:solidFill>
                  <a:schemeClr val="lt1"/>
                </a:solidFill>
              </a:endParaRPr>
            </a:p>
          </p:txBody>
        </p:sp>
        <p:sp>
          <p:nvSpPr>
            <p:cNvPr id="136" name="Google Shape;136;p17"/>
            <p:cNvSpPr/>
            <p:nvPr/>
          </p:nvSpPr>
          <p:spPr>
            <a:xfrm>
              <a:off x="-4368298" y="5241124"/>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Sorting</a:t>
              </a:r>
              <a:endParaRPr sz="1000">
                <a:solidFill>
                  <a:schemeClr val="lt1"/>
                </a:solidFill>
              </a:endParaRPr>
            </a:p>
          </p:txBody>
        </p:sp>
        <p:sp>
          <p:nvSpPr>
            <p:cNvPr id="137" name="Google Shape;137;p17"/>
            <p:cNvSpPr/>
            <p:nvPr/>
          </p:nvSpPr>
          <p:spPr>
            <a:xfrm>
              <a:off x="-4763589" y="3546424"/>
              <a:ext cx="827100" cy="278100"/>
            </a:xfrm>
            <a:prstGeom prst="round1Rect">
              <a:avLst>
                <a:gd fmla="val 50000" name="adj"/>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rgbClr val="674EA7"/>
                  </a:solidFill>
                </a:rPr>
                <a:t>Day 3</a:t>
              </a:r>
              <a:endParaRPr b="1">
                <a:solidFill>
                  <a:srgbClr val="674EA7"/>
                </a:solidFill>
              </a:endParaRPr>
            </a:p>
          </p:txBody>
        </p:sp>
      </p:grpSp>
      <p:grpSp>
        <p:nvGrpSpPr>
          <p:cNvPr id="138" name="Google Shape;138;p17"/>
          <p:cNvGrpSpPr/>
          <p:nvPr/>
        </p:nvGrpSpPr>
        <p:grpSpPr>
          <a:xfrm>
            <a:off x="1831687" y="1429160"/>
            <a:ext cx="2621100" cy="1681359"/>
            <a:chOff x="1114625" y="1432250"/>
            <a:chExt cx="2995200" cy="1997575"/>
          </a:xfrm>
        </p:grpSpPr>
        <p:sp>
          <p:nvSpPr>
            <p:cNvPr id="139" name="Google Shape;139;p17"/>
            <p:cNvSpPr/>
            <p:nvPr/>
          </p:nvSpPr>
          <p:spPr>
            <a:xfrm>
              <a:off x="1114625" y="1711125"/>
              <a:ext cx="2995200" cy="17187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1256825" y="1811575"/>
              <a:ext cx="2710800" cy="278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rPr>
                <a:t>APS105 Review</a:t>
              </a:r>
              <a:endParaRPr b="1" sz="1200">
                <a:solidFill>
                  <a:schemeClr val="lt1"/>
                </a:solidFill>
              </a:endParaRPr>
            </a:p>
          </p:txBody>
        </p:sp>
        <p:sp>
          <p:nvSpPr>
            <p:cNvPr id="141" name="Google Shape;141;p17"/>
            <p:cNvSpPr/>
            <p:nvPr/>
          </p:nvSpPr>
          <p:spPr>
            <a:xfrm>
              <a:off x="1247225" y="2786400"/>
              <a:ext cx="2710800" cy="278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rPr>
                <a:t>Activities</a:t>
              </a:r>
              <a:endParaRPr b="1" sz="1200">
                <a:solidFill>
                  <a:schemeClr val="lt1"/>
                </a:solidFill>
              </a:endParaRPr>
            </a:p>
          </p:txBody>
        </p:sp>
        <p:sp>
          <p:nvSpPr>
            <p:cNvPr id="142" name="Google Shape;142;p17"/>
            <p:cNvSpPr/>
            <p:nvPr/>
          </p:nvSpPr>
          <p:spPr>
            <a:xfrm>
              <a:off x="1217975" y="2178725"/>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Loops</a:t>
              </a:r>
              <a:endParaRPr sz="1000">
                <a:solidFill>
                  <a:schemeClr val="lt1"/>
                </a:solidFill>
              </a:endParaRPr>
            </a:p>
          </p:txBody>
        </p:sp>
        <p:sp>
          <p:nvSpPr>
            <p:cNvPr id="143" name="Google Shape;143;p17"/>
            <p:cNvSpPr/>
            <p:nvPr/>
          </p:nvSpPr>
          <p:spPr>
            <a:xfrm>
              <a:off x="1217975" y="2482550"/>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Pointers</a:t>
              </a:r>
              <a:endParaRPr sz="1000">
                <a:solidFill>
                  <a:schemeClr val="lt1"/>
                </a:solidFill>
              </a:endParaRPr>
            </a:p>
          </p:txBody>
        </p:sp>
        <p:sp>
          <p:nvSpPr>
            <p:cNvPr id="144" name="Google Shape;144;p17"/>
            <p:cNvSpPr/>
            <p:nvPr/>
          </p:nvSpPr>
          <p:spPr>
            <a:xfrm>
              <a:off x="2167013" y="2178725"/>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Arrays</a:t>
              </a:r>
              <a:endParaRPr sz="1000">
                <a:solidFill>
                  <a:schemeClr val="lt1"/>
                </a:solidFill>
              </a:endParaRPr>
            </a:p>
          </p:txBody>
        </p:sp>
        <p:sp>
          <p:nvSpPr>
            <p:cNvPr id="145" name="Google Shape;145;p17"/>
            <p:cNvSpPr/>
            <p:nvPr/>
          </p:nvSpPr>
          <p:spPr>
            <a:xfrm>
              <a:off x="2167025" y="2482550"/>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Functions</a:t>
              </a:r>
              <a:endParaRPr sz="1000">
                <a:solidFill>
                  <a:schemeClr val="lt1"/>
                </a:solidFill>
              </a:endParaRPr>
            </a:p>
          </p:txBody>
        </p:sp>
        <p:sp>
          <p:nvSpPr>
            <p:cNvPr id="146" name="Google Shape;146;p17"/>
            <p:cNvSpPr/>
            <p:nvPr/>
          </p:nvSpPr>
          <p:spPr>
            <a:xfrm>
              <a:off x="1114625" y="1432250"/>
              <a:ext cx="827100" cy="278100"/>
            </a:xfrm>
            <a:prstGeom prst="round1Rect">
              <a:avLst>
                <a:gd fmla="val 50000" name="adj"/>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rgbClr val="674EA7"/>
                  </a:solidFill>
                </a:rPr>
                <a:t>Day 1</a:t>
              </a:r>
              <a:endParaRPr b="1">
                <a:solidFill>
                  <a:srgbClr val="674EA7"/>
                </a:solidFill>
              </a:endParaRPr>
            </a:p>
          </p:txBody>
        </p:sp>
      </p:grpSp>
      <p:sp>
        <p:nvSpPr>
          <p:cNvPr id="147" name="Google Shape;14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Overall Content</a:t>
            </a:r>
            <a:endParaRPr/>
          </a:p>
        </p:txBody>
      </p:sp>
      <p:grpSp>
        <p:nvGrpSpPr>
          <p:cNvPr id="148" name="Google Shape;148;p17"/>
          <p:cNvGrpSpPr/>
          <p:nvPr/>
        </p:nvGrpSpPr>
        <p:grpSpPr>
          <a:xfrm>
            <a:off x="4691212" y="3208660"/>
            <a:ext cx="2621100" cy="1681359"/>
            <a:chOff x="3261450" y="3208660"/>
            <a:chExt cx="2621100" cy="1681359"/>
          </a:xfrm>
        </p:grpSpPr>
        <p:grpSp>
          <p:nvGrpSpPr>
            <p:cNvPr id="149" name="Google Shape;149;p17"/>
            <p:cNvGrpSpPr/>
            <p:nvPr/>
          </p:nvGrpSpPr>
          <p:grpSpPr>
            <a:xfrm>
              <a:off x="3261450" y="3208660"/>
              <a:ext cx="2621100" cy="1681359"/>
              <a:chOff x="4382280" y="1432250"/>
              <a:chExt cx="2995200" cy="1997575"/>
            </a:xfrm>
          </p:grpSpPr>
          <p:sp>
            <p:nvSpPr>
              <p:cNvPr id="150" name="Google Shape;150;p17"/>
              <p:cNvSpPr/>
              <p:nvPr/>
            </p:nvSpPr>
            <p:spPr>
              <a:xfrm>
                <a:off x="4382280" y="1711125"/>
                <a:ext cx="2995200" cy="17187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4524480" y="1811575"/>
                <a:ext cx="2710800" cy="278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rPr>
                  <a:t>APS105 Review</a:t>
                </a:r>
                <a:endParaRPr b="1" sz="1200">
                  <a:solidFill>
                    <a:schemeClr val="lt1"/>
                  </a:solidFill>
                </a:endParaRPr>
              </a:p>
            </p:txBody>
          </p:sp>
          <p:sp>
            <p:nvSpPr>
              <p:cNvPr id="152" name="Google Shape;152;p17"/>
              <p:cNvSpPr/>
              <p:nvPr/>
            </p:nvSpPr>
            <p:spPr>
              <a:xfrm>
                <a:off x="4514880" y="2786400"/>
                <a:ext cx="2710800" cy="278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rPr>
                  <a:t>Activities</a:t>
                </a:r>
                <a:endParaRPr b="1" sz="1200">
                  <a:solidFill>
                    <a:schemeClr val="lt1"/>
                  </a:solidFill>
                </a:endParaRPr>
              </a:p>
            </p:txBody>
          </p:sp>
          <p:sp>
            <p:nvSpPr>
              <p:cNvPr id="153" name="Google Shape;153;p17"/>
              <p:cNvSpPr/>
              <p:nvPr/>
            </p:nvSpPr>
            <p:spPr>
              <a:xfrm>
                <a:off x="5434668" y="3126950"/>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LeetCode</a:t>
                </a:r>
                <a:endParaRPr sz="1000">
                  <a:solidFill>
                    <a:schemeClr val="lt1"/>
                  </a:solidFill>
                </a:endParaRPr>
              </a:p>
            </p:txBody>
          </p:sp>
          <p:sp>
            <p:nvSpPr>
              <p:cNvPr id="154" name="Google Shape;154;p17"/>
              <p:cNvSpPr/>
              <p:nvPr/>
            </p:nvSpPr>
            <p:spPr>
              <a:xfrm>
                <a:off x="5371053" y="1432250"/>
                <a:ext cx="827100" cy="278100"/>
              </a:xfrm>
              <a:prstGeom prst="round1Rect">
                <a:avLst>
                  <a:gd fmla="val 50000" name="adj"/>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rgbClr val="674EA7"/>
                    </a:solidFill>
                  </a:rPr>
                  <a:t>Day 4</a:t>
                </a:r>
                <a:endParaRPr b="1">
                  <a:solidFill>
                    <a:srgbClr val="674EA7"/>
                  </a:solidFill>
                </a:endParaRPr>
              </a:p>
            </p:txBody>
          </p:sp>
        </p:grpSp>
        <p:grpSp>
          <p:nvGrpSpPr>
            <p:cNvPr id="155" name="Google Shape;155;p17"/>
            <p:cNvGrpSpPr/>
            <p:nvPr/>
          </p:nvGrpSpPr>
          <p:grpSpPr>
            <a:xfrm>
              <a:off x="3392425" y="3831075"/>
              <a:ext cx="1804616" cy="436522"/>
              <a:chOff x="4485640" y="2178733"/>
              <a:chExt cx="2062183" cy="518620"/>
            </a:xfrm>
          </p:grpSpPr>
          <p:sp>
            <p:nvSpPr>
              <p:cNvPr id="156" name="Google Shape;156;p17"/>
              <p:cNvSpPr/>
              <p:nvPr/>
            </p:nvSpPr>
            <p:spPr>
              <a:xfrm>
                <a:off x="4485668" y="2178733"/>
                <a:ext cx="18483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Binary Search Trees</a:t>
                </a:r>
                <a:endParaRPr sz="1000">
                  <a:solidFill>
                    <a:schemeClr val="lt1"/>
                  </a:solidFill>
                </a:endParaRPr>
              </a:p>
            </p:txBody>
          </p:sp>
          <p:sp>
            <p:nvSpPr>
              <p:cNvPr id="157" name="Google Shape;157;p17"/>
              <p:cNvSpPr/>
              <p:nvPr/>
            </p:nvSpPr>
            <p:spPr>
              <a:xfrm>
                <a:off x="4485640" y="2482553"/>
                <a:ext cx="11007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Hash Tables</a:t>
                </a:r>
                <a:endParaRPr sz="1000">
                  <a:solidFill>
                    <a:schemeClr val="lt1"/>
                  </a:solidFill>
                </a:endParaRPr>
              </a:p>
            </p:txBody>
          </p:sp>
          <p:sp>
            <p:nvSpPr>
              <p:cNvPr id="158" name="Google Shape;158;p17"/>
              <p:cNvSpPr/>
              <p:nvPr/>
            </p:nvSpPr>
            <p:spPr>
              <a:xfrm>
                <a:off x="5657423" y="2482550"/>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Headers</a:t>
                </a:r>
                <a:endParaRPr sz="1000">
                  <a:solidFill>
                    <a:schemeClr val="lt1"/>
                  </a:solidFill>
                </a:endParaRPr>
              </a:p>
            </p:txBody>
          </p:sp>
        </p:grpSp>
      </p:grpSp>
      <p:sp>
        <p:nvSpPr>
          <p:cNvPr id="159" name="Google Shape;159;p17"/>
          <p:cNvSpPr/>
          <p:nvPr/>
        </p:nvSpPr>
        <p:spPr>
          <a:xfrm>
            <a:off x="2661776" y="2860600"/>
            <a:ext cx="960900" cy="1809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Sudoku</a:t>
            </a:r>
            <a:endParaRPr sz="1000">
              <a:solidFill>
                <a:schemeClr val="lt1"/>
              </a:solidFill>
            </a:endParaRPr>
          </a:p>
        </p:txBody>
      </p:sp>
      <p:grpSp>
        <p:nvGrpSpPr>
          <p:cNvPr id="160" name="Google Shape;160;p17"/>
          <p:cNvGrpSpPr/>
          <p:nvPr/>
        </p:nvGrpSpPr>
        <p:grpSpPr>
          <a:xfrm>
            <a:off x="4691213" y="1429160"/>
            <a:ext cx="2621100" cy="1681359"/>
            <a:chOff x="3261450" y="1429160"/>
            <a:chExt cx="2621100" cy="1681359"/>
          </a:xfrm>
        </p:grpSpPr>
        <p:grpSp>
          <p:nvGrpSpPr>
            <p:cNvPr id="161" name="Google Shape;161;p17"/>
            <p:cNvGrpSpPr/>
            <p:nvPr/>
          </p:nvGrpSpPr>
          <p:grpSpPr>
            <a:xfrm>
              <a:off x="3261450" y="1429160"/>
              <a:ext cx="2621100" cy="1681359"/>
              <a:chOff x="1114625" y="1432250"/>
              <a:chExt cx="2995200" cy="1997575"/>
            </a:xfrm>
          </p:grpSpPr>
          <p:sp>
            <p:nvSpPr>
              <p:cNvPr id="162" name="Google Shape;162;p17"/>
              <p:cNvSpPr/>
              <p:nvPr/>
            </p:nvSpPr>
            <p:spPr>
              <a:xfrm>
                <a:off x="1114625" y="1711125"/>
                <a:ext cx="2995200" cy="17187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1256825" y="1811575"/>
                <a:ext cx="2710800" cy="278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rPr>
                  <a:t>APS105 Review</a:t>
                </a:r>
                <a:endParaRPr b="1" sz="1200">
                  <a:solidFill>
                    <a:schemeClr val="lt1"/>
                  </a:solidFill>
                </a:endParaRPr>
              </a:p>
            </p:txBody>
          </p:sp>
          <p:sp>
            <p:nvSpPr>
              <p:cNvPr id="164" name="Google Shape;164;p17"/>
              <p:cNvSpPr/>
              <p:nvPr/>
            </p:nvSpPr>
            <p:spPr>
              <a:xfrm>
                <a:off x="1247225" y="2786400"/>
                <a:ext cx="2710800" cy="278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200">
                    <a:solidFill>
                      <a:schemeClr val="lt1"/>
                    </a:solidFill>
                  </a:rPr>
                  <a:t>Activities</a:t>
                </a:r>
                <a:endParaRPr b="1" sz="1200">
                  <a:solidFill>
                    <a:schemeClr val="lt1"/>
                  </a:solidFill>
                </a:endParaRPr>
              </a:p>
            </p:txBody>
          </p:sp>
          <p:sp>
            <p:nvSpPr>
              <p:cNvPr id="165" name="Google Shape;165;p17"/>
              <p:cNvSpPr/>
              <p:nvPr/>
            </p:nvSpPr>
            <p:spPr>
              <a:xfrm>
                <a:off x="2183760" y="2178733"/>
                <a:ext cx="18261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Dynamic Malloc</a:t>
                </a:r>
                <a:endParaRPr sz="1000">
                  <a:solidFill>
                    <a:schemeClr val="lt1"/>
                  </a:solidFill>
                </a:endParaRPr>
              </a:p>
            </p:txBody>
          </p:sp>
          <p:sp>
            <p:nvSpPr>
              <p:cNvPr id="166" name="Google Shape;166;p17"/>
              <p:cNvSpPr/>
              <p:nvPr/>
            </p:nvSpPr>
            <p:spPr>
              <a:xfrm>
                <a:off x="2183760" y="2482582"/>
                <a:ext cx="11007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Linked Lists</a:t>
                </a:r>
                <a:endParaRPr sz="1000">
                  <a:solidFill>
                    <a:schemeClr val="lt1"/>
                  </a:solidFill>
                </a:endParaRPr>
              </a:p>
            </p:txBody>
          </p:sp>
          <p:sp>
            <p:nvSpPr>
              <p:cNvPr id="167" name="Google Shape;167;p17"/>
              <p:cNvSpPr/>
              <p:nvPr/>
            </p:nvSpPr>
            <p:spPr>
              <a:xfrm>
                <a:off x="1226275" y="2480827"/>
                <a:ext cx="890400" cy="2148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Structs</a:t>
                </a:r>
                <a:endParaRPr sz="1000">
                  <a:solidFill>
                    <a:schemeClr val="lt1"/>
                  </a:solidFill>
                </a:endParaRPr>
              </a:p>
            </p:txBody>
          </p:sp>
          <p:sp>
            <p:nvSpPr>
              <p:cNvPr id="168" name="Google Shape;168;p17"/>
              <p:cNvSpPr/>
              <p:nvPr/>
            </p:nvSpPr>
            <p:spPr>
              <a:xfrm>
                <a:off x="1443901" y="1432250"/>
                <a:ext cx="827100" cy="278100"/>
              </a:xfrm>
              <a:prstGeom prst="round1Rect">
                <a:avLst>
                  <a:gd fmla="val 50000" name="adj"/>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rgbClr val="674EA7"/>
                    </a:solidFill>
                  </a:rPr>
                  <a:t>Day 2</a:t>
                </a:r>
                <a:endParaRPr b="1">
                  <a:solidFill>
                    <a:srgbClr val="674EA7"/>
                  </a:solidFill>
                </a:endParaRPr>
              </a:p>
            </p:txBody>
          </p:sp>
        </p:grpSp>
        <p:sp>
          <p:nvSpPr>
            <p:cNvPr id="169" name="Google Shape;169;p17"/>
            <p:cNvSpPr/>
            <p:nvPr/>
          </p:nvSpPr>
          <p:spPr>
            <a:xfrm>
              <a:off x="3374700" y="2860600"/>
              <a:ext cx="1342200" cy="1809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Dynamic 2D Array</a:t>
              </a:r>
              <a:endParaRPr sz="1000">
                <a:solidFill>
                  <a:schemeClr val="lt1"/>
                </a:solidFill>
              </a:endParaRPr>
            </a:p>
          </p:txBody>
        </p:sp>
        <p:sp>
          <p:nvSpPr>
            <p:cNvPr id="170" name="Google Shape;170;p17"/>
            <p:cNvSpPr/>
            <p:nvPr/>
          </p:nvSpPr>
          <p:spPr>
            <a:xfrm>
              <a:off x="4777151" y="2860600"/>
              <a:ext cx="960900" cy="1809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Pokemon</a:t>
              </a:r>
              <a:endParaRPr sz="1000">
                <a:solidFill>
                  <a:schemeClr val="lt1"/>
                </a:solidFill>
              </a:endParaRPr>
            </a:p>
          </p:txBody>
        </p:sp>
        <p:sp>
          <p:nvSpPr>
            <p:cNvPr id="171" name="Google Shape;171;p17"/>
            <p:cNvSpPr/>
            <p:nvPr/>
          </p:nvSpPr>
          <p:spPr>
            <a:xfrm>
              <a:off x="3359203" y="2054448"/>
              <a:ext cx="779100" cy="180900"/>
            </a:xfrm>
            <a:prstGeom prst="snip1Rect">
              <a:avLst>
                <a:gd fmla="val 16667" name="adj"/>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sz="1000">
                  <a:solidFill>
                    <a:schemeClr val="lt1"/>
                  </a:solidFill>
                </a:rPr>
                <a:t>String I/O</a:t>
              </a:r>
              <a:endParaRPr sz="10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7" name="Shape 667"/>
        <p:cNvGrpSpPr/>
        <p:nvPr/>
      </p:nvGrpSpPr>
      <p:grpSpPr>
        <a:xfrm>
          <a:off x="0" y="0"/>
          <a:ext cx="0" cy="0"/>
          <a:chOff x="0" y="0"/>
          <a:chExt cx="0" cy="0"/>
        </a:xfrm>
      </p:grpSpPr>
      <p:sp>
        <p:nvSpPr>
          <p:cNvPr id="668" name="Google Shape;66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Solution</a:t>
            </a:r>
            <a:endParaRPr/>
          </a:p>
        </p:txBody>
      </p:sp>
      <p:sp>
        <p:nvSpPr>
          <p:cNvPr id="669" name="Google Shape;669;p62"/>
          <p:cNvSpPr txBox="1"/>
          <p:nvPr>
            <p:ph idx="1" type="body"/>
          </p:nvPr>
        </p:nvSpPr>
        <p:spPr>
          <a:xfrm>
            <a:off x="727650" y="1331025"/>
            <a:ext cx="958200" cy="35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CA" sz="2000"/>
              <a:t>1234</a:t>
            </a:r>
            <a:endParaRPr b="1" sz="2000"/>
          </a:p>
          <a:p>
            <a:pPr indent="0" lvl="0" marL="0" rtl="0" algn="l">
              <a:spcBef>
                <a:spcPts val="1200"/>
              </a:spcBef>
              <a:spcAft>
                <a:spcPts val="0"/>
              </a:spcAft>
              <a:buNone/>
            </a:pPr>
            <a:r>
              <a:rPr b="1" lang="en-CA" sz="2000"/>
              <a:t>1243</a:t>
            </a:r>
            <a:endParaRPr b="1" sz="2000"/>
          </a:p>
          <a:p>
            <a:pPr indent="0" lvl="0" marL="0" rtl="0" algn="l">
              <a:spcBef>
                <a:spcPts val="1200"/>
              </a:spcBef>
              <a:spcAft>
                <a:spcPts val="0"/>
              </a:spcAft>
              <a:buNone/>
            </a:pPr>
            <a:r>
              <a:rPr b="1" lang="en-CA" sz="2000"/>
              <a:t>1324</a:t>
            </a:r>
            <a:endParaRPr b="1" sz="2000"/>
          </a:p>
          <a:p>
            <a:pPr indent="0" lvl="0" marL="0" rtl="0" algn="l">
              <a:spcBef>
                <a:spcPts val="1200"/>
              </a:spcBef>
              <a:spcAft>
                <a:spcPts val="0"/>
              </a:spcAft>
              <a:buNone/>
            </a:pPr>
            <a:r>
              <a:rPr b="1" lang="en-CA" sz="2000"/>
              <a:t>1342</a:t>
            </a:r>
            <a:endParaRPr b="1" sz="2000"/>
          </a:p>
          <a:p>
            <a:pPr indent="0" lvl="0" marL="0" rtl="0" algn="l">
              <a:spcBef>
                <a:spcPts val="1200"/>
              </a:spcBef>
              <a:spcAft>
                <a:spcPts val="0"/>
              </a:spcAft>
              <a:buNone/>
            </a:pPr>
            <a:r>
              <a:rPr b="1" lang="en-CA" sz="2000"/>
              <a:t>1423</a:t>
            </a:r>
            <a:endParaRPr b="1" sz="2000"/>
          </a:p>
          <a:p>
            <a:pPr indent="0" lvl="0" marL="0" rtl="0" algn="l">
              <a:spcBef>
                <a:spcPts val="1200"/>
              </a:spcBef>
              <a:spcAft>
                <a:spcPts val="0"/>
              </a:spcAft>
              <a:buNone/>
            </a:pPr>
            <a:r>
              <a:rPr b="1" lang="en-CA" sz="2000"/>
              <a:t>1432</a:t>
            </a:r>
            <a:endParaRPr b="1" sz="2000"/>
          </a:p>
          <a:p>
            <a:pPr indent="0" lvl="0" marL="0" rtl="0" algn="l">
              <a:spcBef>
                <a:spcPts val="1200"/>
              </a:spcBef>
              <a:spcAft>
                <a:spcPts val="1200"/>
              </a:spcAft>
              <a:buNone/>
            </a:pPr>
            <a:r>
              <a:rPr b="1" lang="en-CA" sz="2000"/>
              <a:t>2134</a:t>
            </a:r>
            <a:endParaRPr b="1" sz="2000"/>
          </a:p>
        </p:txBody>
      </p:sp>
      <p:sp>
        <p:nvSpPr>
          <p:cNvPr id="670" name="Google Shape;670;p62"/>
          <p:cNvSpPr/>
          <p:nvPr/>
        </p:nvSpPr>
        <p:spPr>
          <a:xfrm>
            <a:off x="1807550" y="1440000"/>
            <a:ext cx="1140900" cy="2769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1 - 1</a:t>
            </a:r>
            <a:endParaRPr b="1">
              <a:latin typeface="Lato"/>
              <a:ea typeface="Lato"/>
              <a:cs typeface="Lato"/>
              <a:sym typeface="Lato"/>
            </a:endParaRPr>
          </a:p>
        </p:txBody>
      </p:sp>
      <p:sp>
        <p:nvSpPr>
          <p:cNvPr id="671" name="Google Shape;671;p62"/>
          <p:cNvSpPr/>
          <p:nvPr/>
        </p:nvSpPr>
        <p:spPr>
          <a:xfrm>
            <a:off x="1807550" y="4390200"/>
            <a:ext cx="1140900" cy="399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1 - 2</a:t>
            </a:r>
            <a:endParaRPr b="1">
              <a:latin typeface="Lato"/>
              <a:ea typeface="Lato"/>
              <a:cs typeface="Lato"/>
              <a:sym typeface="Lato"/>
            </a:endParaRPr>
          </a:p>
        </p:txBody>
      </p:sp>
      <p:sp>
        <p:nvSpPr>
          <p:cNvPr id="672" name="Google Shape;672;p62"/>
          <p:cNvSpPr/>
          <p:nvPr/>
        </p:nvSpPr>
        <p:spPr>
          <a:xfrm>
            <a:off x="3070150" y="3410975"/>
            <a:ext cx="1140900" cy="7416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2 - 3</a:t>
            </a:r>
            <a:endParaRPr b="1">
              <a:latin typeface="Lato"/>
              <a:ea typeface="Lato"/>
              <a:cs typeface="Lato"/>
              <a:sym typeface="Lato"/>
            </a:endParaRPr>
          </a:p>
        </p:txBody>
      </p:sp>
      <p:sp>
        <p:nvSpPr>
          <p:cNvPr id="673" name="Google Shape;673;p62"/>
          <p:cNvSpPr txBox="1"/>
          <p:nvPr/>
        </p:nvSpPr>
        <p:spPr>
          <a:xfrm>
            <a:off x="5869050" y="1440000"/>
            <a:ext cx="25473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2000">
                <a:solidFill>
                  <a:schemeClr val="lt1"/>
                </a:solidFill>
                <a:latin typeface="Lato"/>
                <a:ea typeface="Lato"/>
                <a:cs typeface="Lato"/>
                <a:sym typeface="Lato"/>
              </a:rPr>
              <a:t>5th permutation?</a:t>
            </a:r>
            <a:endParaRPr b="1" sz="2000">
              <a:solidFill>
                <a:schemeClr val="lt1"/>
              </a:solidFill>
              <a:latin typeface="Lato"/>
              <a:ea typeface="Lato"/>
              <a:cs typeface="Lato"/>
              <a:sym typeface="Lato"/>
            </a:endParaRPr>
          </a:p>
        </p:txBody>
      </p:sp>
      <p:sp>
        <p:nvSpPr>
          <p:cNvPr id="674" name="Google Shape;674;p62"/>
          <p:cNvSpPr txBox="1"/>
          <p:nvPr/>
        </p:nvSpPr>
        <p:spPr>
          <a:xfrm>
            <a:off x="5869050" y="2041575"/>
            <a:ext cx="2547300" cy="9234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600">
                <a:latin typeface="Lato"/>
                <a:ea typeface="Lato"/>
                <a:cs typeface="Lato"/>
                <a:sym typeface="Lato"/>
              </a:rPr>
              <a:t>5 / 3! = </a:t>
            </a:r>
            <a:r>
              <a:rPr b="1" lang="en-CA" sz="1600">
                <a:latin typeface="Lato"/>
                <a:ea typeface="Lato"/>
                <a:cs typeface="Lato"/>
                <a:sym typeface="Lato"/>
              </a:rPr>
              <a:t>0</a:t>
            </a:r>
            <a:r>
              <a:rPr lang="en-CA" sz="1600">
                <a:latin typeface="Lato"/>
                <a:ea typeface="Lato"/>
                <a:cs typeface="Lato"/>
                <a:sym typeface="Lato"/>
              </a:rPr>
              <a:t> … 5 = Group 1-1</a:t>
            </a:r>
            <a:endParaRPr sz="1600">
              <a:latin typeface="Lato"/>
              <a:ea typeface="Lato"/>
              <a:cs typeface="Lato"/>
              <a:sym typeface="Lato"/>
            </a:endParaRPr>
          </a:p>
          <a:p>
            <a:pPr indent="0" lvl="0" marL="0" rtl="0" algn="ctr">
              <a:spcBef>
                <a:spcPts val="0"/>
              </a:spcBef>
              <a:spcAft>
                <a:spcPts val="0"/>
              </a:spcAft>
              <a:buNone/>
            </a:pPr>
            <a:r>
              <a:rPr lang="en-CA" sz="1600">
                <a:latin typeface="Lato"/>
                <a:ea typeface="Lato"/>
                <a:cs typeface="Lato"/>
                <a:sym typeface="Lato"/>
              </a:rPr>
              <a:t>5 / 2! = </a:t>
            </a:r>
            <a:r>
              <a:rPr b="1" lang="en-CA" sz="1600">
                <a:latin typeface="Lato"/>
                <a:ea typeface="Lato"/>
                <a:cs typeface="Lato"/>
                <a:sym typeface="Lato"/>
              </a:rPr>
              <a:t>2</a:t>
            </a:r>
            <a:r>
              <a:rPr lang="en-CA" sz="1600">
                <a:latin typeface="Lato"/>
                <a:ea typeface="Lato"/>
                <a:cs typeface="Lato"/>
                <a:sym typeface="Lato"/>
              </a:rPr>
              <a:t> … 1 = Group 2-3</a:t>
            </a:r>
            <a:endParaRPr sz="1600">
              <a:latin typeface="Lato"/>
              <a:ea typeface="Lato"/>
              <a:cs typeface="Lato"/>
              <a:sym typeface="Lato"/>
            </a:endParaRPr>
          </a:p>
          <a:p>
            <a:pPr indent="0" lvl="0" marL="0" rtl="0" algn="ctr">
              <a:spcBef>
                <a:spcPts val="0"/>
              </a:spcBef>
              <a:spcAft>
                <a:spcPts val="0"/>
              </a:spcAft>
              <a:buNone/>
            </a:pPr>
            <a:r>
              <a:rPr lang="en-CA" sz="1600">
                <a:latin typeface="Lato"/>
                <a:ea typeface="Lato"/>
                <a:cs typeface="Lato"/>
                <a:sym typeface="Lato"/>
              </a:rPr>
              <a:t>1 / 1! = </a:t>
            </a:r>
            <a:r>
              <a:rPr b="1" lang="en-CA" sz="1600">
                <a:latin typeface="Lato"/>
                <a:ea typeface="Lato"/>
                <a:cs typeface="Lato"/>
                <a:sym typeface="Lato"/>
              </a:rPr>
              <a:t>1</a:t>
            </a:r>
            <a:r>
              <a:rPr lang="en-CA" sz="1600">
                <a:latin typeface="Lato"/>
                <a:ea typeface="Lato"/>
                <a:cs typeface="Lato"/>
                <a:sym typeface="Lato"/>
              </a:rPr>
              <a:t> … </a:t>
            </a:r>
            <a:r>
              <a:rPr b="1" lang="en-CA" sz="1600">
                <a:solidFill>
                  <a:srgbClr val="0000FF"/>
                </a:solidFill>
                <a:latin typeface="Lato"/>
                <a:ea typeface="Lato"/>
                <a:cs typeface="Lato"/>
                <a:sym typeface="Lato"/>
              </a:rPr>
              <a:t>0</a:t>
            </a:r>
            <a:r>
              <a:rPr lang="en-CA" sz="1600">
                <a:latin typeface="Lato"/>
                <a:ea typeface="Lato"/>
                <a:cs typeface="Lato"/>
                <a:sym typeface="Lato"/>
              </a:rPr>
              <a:t> = Group 3-1</a:t>
            </a:r>
            <a:endParaRPr sz="1600">
              <a:latin typeface="Lato"/>
              <a:ea typeface="Lato"/>
              <a:cs typeface="Lato"/>
              <a:sym typeface="Lato"/>
            </a:endParaRPr>
          </a:p>
        </p:txBody>
      </p:sp>
      <p:sp>
        <p:nvSpPr>
          <p:cNvPr id="675" name="Google Shape;675;p62"/>
          <p:cNvSpPr/>
          <p:nvPr/>
        </p:nvSpPr>
        <p:spPr>
          <a:xfrm>
            <a:off x="3070150" y="2423125"/>
            <a:ext cx="1140900" cy="7416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2 - 2</a:t>
            </a:r>
            <a:endParaRPr b="1">
              <a:latin typeface="Lato"/>
              <a:ea typeface="Lato"/>
              <a:cs typeface="Lato"/>
              <a:sym typeface="Lato"/>
            </a:endParaRPr>
          </a:p>
        </p:txBody>
      </p:sp>
      <p:sp>
        <p:nvSpPr>
          <p:cNvPr id="676" name="Google Shape;676;p62"/>
          <p:cNvSpPr/>
          <p:nvPr/>
        </p:nvSpPr>
        <p:spPr>
          <a:xfrm>
            <a:off x="3070150" y="1435275"/>
            <a:ext cx="1140900" cy="7416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2 - 1</a:t>
            </a:r>
            <a:endParaRPr b="1">
              <a:latin typeface="Lato"/>
              <a:ea typeface="Lato"/>
              <a:cs typeface="Lato"/>
              <a:sym typeface="Lato"/>
            </a:endParaRPr>
          </a:p>
        </p:txBody>
      </p:sp>
      <p:sp>
        <p:nvSpPr>
          <p:cNvPr id="677" name="Google Shape;677;p62"/>
          <p:cNvSpPr/>
          <p:nvPr/>
        </p:nvSpPr>
        <p:spPr>
          <a:xfrm>
            <a:off x="3070150" y="4385475"/>
            <a:ext cx="1140900" cy="3990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2 - 1</a:t>
            </a:r>
            <a:endParaRPr b="1">
              <a:latin typeface="Lato"/>
              <a:ea typeface="Lato"/>
              <a:cs typeface="Lato"/>
              <a:sym typeface="Lato"/>
            </a:endParaRPr>
          </a:p>
        </p:txBody>
      </p:sp>
      <p:sp>
        <p:nvSpPr>
          <p:cNvPr id="678" name="Google Shape;678;p62"/>
          <p:cNvSpPr/>
          <p:nvPr/>
        </p:nvSpPr>
        <p:spPr>
          <a:xfrm>
            <a:off x="4332750" y="1435275"/>
            <a:ext cx="1140900" cy="310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3 - 1</a:t>
            </a:r>
            <a:endParaRPr b="1">
              <a:latin typeface="Lato"/>
              <a:ea typeface="Lato"/>
              <a:cs typeface="Lato"/>
              <a:sym typeface="Lato"/>
            </a:endParaRPr>
          </a:p>
        </p:txBody>
      </p:sp>
      <p:sp>
        <p:nvSpPr>
          <p:cNvPr id="679" name="Google Shape;679;p62"/>
          <p:cNvSpPr/>
          <p:nvPr/>
        </p:nvSpPr>
        <p:spPr>
          <a:xfrm>
            <a:off x="4332750" y="1849725"/>
            <a:ext cx="1140900" cy="310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3 - 2</a:t>
            </a:r>
            <a:endParaRPr b="1">
              <a:latin typeface="Lato"/>
              <a:ea typeface="Lato"/>
              <a:cs typeface="Lato"/>
              <a:sym typeface="Lato"/>
            </a:endParaRPr>
          </a:p>
        </p:txBody>
      </p:sp>
      <p:sp>
        <p:nvSpPr>
          <p:cNvPr id="680" name="Google Shape;680;p62"/>
          <p:cNvSpPr/>
          <p:nvPr/>
        </p:nvSpPr>
        <p:spPr>
          <a:xfrm>
            <a:off x="4332750" y="2431600"/>
            <a:ext cx="1140900" cy="310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3 - 1</a:t>
            </a:r>
            <a:endParaRPr b="1">
              <a:latin typeface="Lato"/>
              <a:ea typeface="Lato"/>
              <a:cs typeface="Lato"/>
              <a:sym typeface="Lato"/>
            </a:endParaRPr>
          </a:p>
        </p:txBody>
      </p:sp>
      <p:sp>
        <p:nvSpPr>
          <p:cNvPr id="681" name="Google Shape;681;p62"/>
          <p:cNvSpPr/>
          <p:nvPr/>
        </p:nvSpPr>
        <p:spPr>
          <a:xfrm>
            <a:off x="4332750" y="2846050"/>
            <a:ext cx="1140900" cy="310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3 - 2</a:t>
            </a:r>
            <a:endParaRPr b="1">
              <a:latin typeface="Lato"/>
              <a:ea typeface="Lato"/>
              <a:cs typeface="Lato"/>
              <a:sym typeface="Lato"/>
            </a:endParaRPr>
          </a:p>
        </p:txBody>
      </p:sp>
      <p:sp>
        <p:nvSpPr>
          <p:cNvPr id="682" name="Google Shape;682;p62"/>
          <p:cNvSpPr/>
          <p:nvPr/>
        </p:nvSpPr>
        <p:spPr>
          <a:xfrm>
            <a:off x="4332750" y="3427925"/>
            <a:ext cx="1140900" cy="310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3 - 1</a:t>
            </a:r>
            <a:endParaRPr b="1">
              <a:latin typeface="Lato"/>
              <a:ea typeface="Lato"/>
              <a:cs typeface="Lato"/>
              <a:sym typeface="Lato"/>
            </a:endParaRPr>
          </a:p>
        </p:txBody>
      </p:sp>
      <p:sp>
        <p:nvSpPr>
          <p:cNvPr id="683" name="Google Shape;683;p62"/>
          <p:cNvSpPr/>
          <p:nvPr/>
        </p:nvSpPr>
        <p:spPr>
          <a:xfrm>
            <a:off x="4332750" y="3842375"/>
            <a:ext cx="1140900" cy="310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3 - 2</a:t>
            </a:r>
            <a:endParaRPr b="1">
              <a:latin typeface="Lato"/>
              <a:ea typeface="Lato"/>
              <a:cs typeface="Lato"/>
              <a:sym typeface="Lato"/>
            </a:endParaRPr>
          </a:p>
        </p:txBody>
      </p:sp>
      <p:sp>
        <p:nvSpPr>
          <p:cNvPr id="684" name="Google Shape;684;p62"/>
          <p:cNvSpPr/>
          <p:nvPr/>
        </p:nvSpPr>
        <p:spPr>
          <a:xfrm>
            <a:off x="4332750" y="4385475"/>
            <a:ext cx="1140900" cy="399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3 - 1</a:t>
            </a:r>
            <a:endParaRPr b="1">
              <a:latin typeface="Lato"/>
              <a:ea typeface="Lato"/>
              <a:cs typeface="Lato"/>
              <a:sym typeface="Lato"/>
            </a:endParaRPr>
          </a:p>
        </p:txBody>
      </p:sp>
      <p:cxnSp>
        <p:nvCxnSpPr>
          <p:cNvPr id="685" name="Google Shape;685;p62"/>
          <p:cNvCxnSpPr/>
          <p:nvPr/>
        </p:nvCxnSpPr>
        <p:spPr>
          <a:xfrm rot="2700000">
            <a:off x="6962600" y="3039578"/>
            <a:ext cx="360200" cy="360200"/>
          </a:xfrm>
          <a:prstGeom prst="straightConnector1">
            <a:avLst/>
          </a:prstGeom>
          <a:noFill/>
          <a:ln cap="flat" cmpd="sng" w="28575">
            <a:solidFill>
              <a:schemeClr val="dk2"/>
            </a:solidFill>
            <a:prstDash val="solid"/>
            <a:round/>
            <a:headEnd len="med" w="med" type="none"/>
            <a:tailEnd len="med" w="med" type="triangle"/>
          </a:ln>
        </p:spPr>
      </p:cxnSp>
      <p:sp>
        <p:nvSpPr>
          <p:cNvPr id="686" name="Google Shape;686;p62"/>
          <p:cNvSpPr txBox="1"/>
          <p:nvPr/>
        </p:nvSpPr>
        <p:spPr>
          <a:xfrm>
            <a:off x="5576700" y="3474375"/>
            <a:ext cx="3132000" cy="1693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AutoNum type="arabicPeriod"/>
            </a:pPr>
            <a:r>
              <a:rPr lang="en-CA" sz="1600">
                <a:latin typeface="Lato"/>
                <a:ea typeface="Lato"/>
                <a:cs typeface="Lato"/>
                <a:sym typeface="Lato"/>
              </a:rPr>
              <a:t>First unused from [</a:t>
            </a:r>
            <a:r>
              <a:rPr b="1" lang="en-CA" sz="1600">
                <a:latin typeface="Lato"/>
                <a:ea typeface="Lato"/>
                <a:cs typeface="Lato"/>
                <a:sym typeface="Lato"/>
              </a:rPr>
              <a:t>1</a:t>
            </a:r>
            <a:r>
              <a:rPr lang="en-CA" sz="1600">
                <a:latin typeface="Lato"/>
                <a:ea typeface="Lato"/>
                <a:cs typeface="Lato"/>
                <a:sym typeface="Lato"/>
              </a:rPr>
              <a:t>, 2, 3, 4] </a:t>
            </a:r>
            <a:endParaRPr sz="1600">
              <a:latin typeface="Lato"/>
              <a:ea typeface="Lato"/>
              <a:cs typeface="Lato"/>
              <a:sym typeface="Lato"/>
            </a:endParaRPr>
          </a:p>
          <a:p>
            <a:pPr indent="-330200" lvl="0" marL="457200" rtl="0" algn="l">
              <a:spcBef>
                <a:spcPts val="0"/>
              </a:spcBef>
              <a:spcAft>
                <a:spcPts val="0"/>
              </a:spcAft>
              <a:buSzPts val="1600"/>
              <a:buFont typeface="Lato"/>
              <a:buAutoNum type="arabicPeriod"/>
            </a:pPr>
            <a:r>
              <a:rPr lang="en-CA" sz="1600">
                <a:latin typeface="Lato"/>
                <a:ea typeface="Lato"/>
                <a:cs typeface="Lato"/>
                <a:sym typeface="Lato"/>
              </a:rPr>
              <a:t>Third unused from [2, 3, </a:t>
            </a:r>
            <a:r>
              <a:rPr b="1" lang="en-CA" sz="1600">
                <a:latin typeface="Lato"/>
                <a:ea typeface="Lato"/>
                <a:cs typeface="Lato"/>
                <a:sym typeface="Lato"/>
              </a:rPr>
              <a:t>4</a:t>
            </a:r>
            <a:r>
              <a:rPr lang="en-CA" sz="1600">
                <a:latin typeface="Lato"/>
                <a:ea typeface="Lato"/>
                <a:cs typeface="Lato"/>
                <a:sym typeface="Lato"/>
              </a:rPr>
              <a:t>]</a:t>
            </a:r>
            <a:endParaRPr sz="1600">
              <a:latin typeface="Lato"/>
              <a:ea typeface="Lato"/>
              <a:cs typeface="Lato"/>
              <a:sym typeface="Lato"/>
            </a:endParaRPr>
          </a:p>
          <a:p>
            <a:pPr indent="-330200" lvl="0" marL="457200" rtl="0" algn="l">
              <a:spcBef>
                <a:spcPts val="0"/>
              </a:spcBef>
              <a:spcAft>
                <a:spcPts val="0"/>
              </a:spcAft>
              <a:buSzPts val="1600"/>
              <a:buFont typeface="Lato"/>
              <a:buAutoNum type="arabicPeriod"/>
            </a:pPr>
            <a:r>
              <a:rPr lang="en-CA" sz="1600">
                <a:latin typeface="Lato"/>
                <a:ea typeface="Lato"/>
                <a:cs typeface="Lato"/>
                <a:sym typeface="Lato"/>
              </a:rPr>
              <a:t>First unused from [</a:t>
            </a:r>
            <a:r>
              <a:rPr b="1" lang="en-CA" sz="1600">
                <a:latin typeface="Lato"/>
                <a:ea typeface="Lato"/>
                <a:cs typeface="Lato"/>
                <a:sym typeface="Lato"/>
              </a:rPr>
              <a:t>2</a:t>
            </a:r>
            <a:r>
              <a:rPr lang="en-CA" sz="1600">
                <a:latin typeface="Lato"/>
                <a:ea typeface="Lato"/>
                <a:cs typeface="Lato"/>
                <a:sym typeface="Lato"/>
              </a:rPr>
              <a:t>, 3]</a:t>
            </a:r>
            <a:endParaRPr sz="1600">
              <a:latin typeface="Lato"/>
              <a:ea typeface="Lato"/>
              <a:cs typeface="Lato"/>
              <a:sym typeface="Lato"/>
            </a:endParaRPr>
          </a:p>
          <a:p>
            <a:pPr indent="-330200" lvl="0" marL="457200" rtl="0" algn="l">
              <a:spcBef>
                <a:spcPts val="0"/>
              </a:spcBef>
              <a:spcAft>
                <a:spcPts val="0"/>
              </a:spcAft>
              <a:buSzPts val="1600"/>
              <a:buFont typeface="Lato"/>
              <a:buAutoNum type="arabicPeriod"/>
            </a:pPr>
            <a:r>
              <a:rPr lang="en-CA" sz="1600">
                <a:latin typeface="Lato"/>
                <a:ea typeface="Lato"/>
                <a:cs typeface="Lato"/>
                <a:sym typeface="Lato"/>
              </a:rPr>
              <a:t>The last one [</a:t>
            </a:r>
            <a:r>
              <a:rPr b="1" lang="en-CA" sz="1600">
                <a:latin typeface="Lato"/>
                <a:ea typeface="Lato"/>
                <a:cs typeface="Lato"/>
                <a:sym typeface="Lato"/>
              </a:rPr>
              <a:t>4</a:t>
            </a:r>
            <a:r>
              <a:rPr lang="en-CA" sz="1600">
                <a:latin typeface="Lato"/>
                <a:ea typeface="Lato"/>
                <a:cs typeface="Lato"/>
                <a:sym typeface="Lato"/>
              </a:rPr>
              <a:t>]</a:t>
            </a:r>
            <a:endParaRPr sz="1600">
              <a:latin typeface="Lato"/>
              <a:ea typeface="Lato"/>
              <a:cs typeface="Lato"/>
              <a:sym typeface="Lato"/>
            </a:endParaRPr>
          </a:p>
          <a:p>
            <a:pPr indent="-330200" lvl="0" marL="457200" rtl="0" algn="l">
              <a:spcBef>
                <a:spcPts val="0"/>
              </a:spcBef>
              <a:spcAft>
                <a:spcPts val="0"/>
              </a:spcAft>
              <a:buSzPts val="1600"/>
              <a:buFont typeface="Lato"/>
              <a:buAutoNum type="arabicPeriod"/>
            </a:pPr>
            <a:r>
              <a:rPr lang="en-CA" sz="1600">
                <a:latin typeface="Lato"/>
                <a:ea typeface="Lato"/>
                <a:cs typeface="Lato"/>
                <a:sym typeface="Lato"/>
              </a:rPr>
              <a:t>The 5th permutation is:</a:t>
            </a:r>
            <a:endParaRPr sz="1600">
              <a:latin typeface="Lato"/>
              <a:ea typeface="Lato"/>
              <a:cs typeface="Lato"/>
              <a:sym typeface="Lato"/>
            </a:endParaRPr>
          </a:p>
          <a:p>
            <a:pPr indent="0" lvl="0" marL="914400" rtl="0" algn="ctr">
              <a:spcBef>
                <a:spcPts val="0"/>
              </a:spcBef>
              <a:spcAft>
                <a:spcPts val="0"/>
              </a:spcAft>
              <a:buNone/>
            </a:pPr>
            <a:r>
              <a:rPr b="1" lang="en-CA" sz="1800">
                <a:latin typeface="Lato"/>
                <a:ea typeface="Lato"/>
                <a:cs typeface="Lato"/>
                <a:sym typeface="Lato"/>
              </a:rPr>
              <a:t>1423</a:t>
            </a:r>
            <a:endParaRPr b="1" sz="1800">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0" name="Shape 690"/>
        <p:cNvGrpSpPr/>
        <p:nvPr/>
      </p:nvGrpSpPr>
      <p:grpSpPr>
        <a:xfrm>
          <a:off x="0" y="0"/>
          <a:ext cx="0" cy="0"/>
          <a:chOff x="0" y="0"/>
          <a:chExt cx="0" cy="0"/>
        </a:xfrm>
      </p:grpSpPr>
      <p:sp>
        <p:nvSpPr>
          <p:cNvPr id="691" name="Google Shape;69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 n = 5, k = 89 (1 ≦k≦5!)</a:t>
            </a:r>
            <a:endParaRPr/>
          </a:p>
        </p:txBody>
      </p:sp>
      <p:sp>
        <p:nvSpPr>
          <p:cNvPr id="692" name="Google Shape;692;p63"/>
          <p:cNvSpPr txBox="1"/>
          <p:nvPr>
            <p:ph idx="1" type="body"/>
          </p:nvPr>
        </p:nvSpPr>
        <p:spPr>
          <a:xfrm>
            <a:off x="727650" y="1331025"/>
            <a:ext cx="7688700" cy="3572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CA"/>
              <a:t>Step 1: What is the most significant digit? In which group does it belong to?</a:t>
            </a:r>
            <a:endParaRPr/>
          </a:p>
          <a:p>
            <a:pPr indent="0" lvl="0" marL="0" rtl="0" algn="l">
              <a:spcBef>
                <a:spcPts val="1200"/>
              </a:spcBef>
              <a:spcAft>
                <a:spcPts val="0"/>
              </a:spcAft>
              <a:buNone/>
            </a:pPr>
            <a:r>
              <a:rPr lang="en-CA"/>
              <a:t>Question 1: How many different permutations are there</a:t>
            </a:r>
            <a:endParaRPr/>
          </a:p>
          <a:p>
            <a:pPr indent="0" lvl="0" marL="0" rtl="0" algn="ctr">
              <a:spcBef>
                <a:spcPts val="1200"/>
              </a:spcBef>
              <a:spcAft>
                <a:spcPts val="0"/>
              </a:spcAft>
              <a:buNone/>
            </a:pPr>
            <a:r>
              <a:rPr b="1" lang="en-CA" sz="2000"/>
              <a:t>5! = 120</a:t>
            </a:r>
            <a:endParaRPr b="1" sz="2000"/>
          </a:p>
          <a:p>
            <a:pPr indent="0" lvl="0" marL="0" rtl="0" algn="l">
              <a:spcBef>
                <a:spcPts val="1200"/>
              </a:spcBef>
              <a:spcAft>
                <a:spcPts val="0"/>
              </a:spcAft>
              <a:buNone/>
            </a:pPr>
            <a:r>
              <a:rPr lang="en-CA"/>
              <a:t>Question 2: How many groups are there when you classify all the permutations based on their most significant digit? How many permutations in each group?</a:t>
            </a:r>
            <a:endParaRPr/>
          </a:p>
          <a:p>
            <a:pPr indent="0" lvl="0" marL="0" rtl="0" algn="ctr">
              <a:spcBef>
                <a:spcPts val="1200"/>
              </a:spcBef>
              <a:spcAft>
                <a:spcPts val="0"/>
              </a:spcAft>
              <a:buNone/>
            </a:pPr>
            <a:r>
              <a:rPr b="1" lang="en-CA" sz="2000"/>
              <a:t>5 groups, 4! permutations in each group</a:t>
            </a:r>
            <a:endParaRPr b="1" sz="2000"/>
          </a:p>
          <a:p>
            <a:pPr indent="0" lvl="0" marL="0" rtl="0" algn="l">
              <a:spcBef>
                <a:spcPts val="1200"/>
              </a:spcBef>
              <a:spcAft>
                <a:spcPts val="0"/>
              </a:spcAft>
              <a:buNone/>
            </a:pPr>
            <a:r>
              <a:rPr lang="en-CA"/>
              <a:t>Question 3: In which group does 89th permutation belong to</a:t>
            </a:r>
            <a:endParaRPr/>
          </a:p>
          <a:p>
            <a:pPr indent="0" lvl="0" marL="0" rtl="0" algn="ctr">
              <a:spcBef>
                <a:spcPts val="1200"/>
              </a:spcBef>
              <a:spcAft>
                <a:spcPts val="1200"/>
              </a:spcAft>
              <a:buNone/>
            </a:pPr>
            <a:r>
              <a:rPr b="1" lang="en-CA" sz="2000"/>
              <a:t>89 / 4! = 3 → 4th group</a:t>
            </a:r>
            <a:endParaRPr b="1" sz="2000"/>
          </a:p>
        </p:txBody>
      </p:sp>
      <p:sp>
        <p:nvSpPr>
          <p:cNvPr id="693" name="Google Shape;693;p63"/>
          <p:cNvSpPr/>
          <p:nvPr/>
        </p:nvSpPr>
        <p:spPr>
          <a:xfrm>
            <a:off x="2199900" y="2235900"/>
            <a:ext cx="4744200" cy="446400"/>
          </a:xfrm>
          <a:prstGeom prst="foldedCorner">
            <a:avLst>
              <a:gd fmla="val 47698" name="adj"/>
            </a:avLst>
          </a:prstGeom>
          <a:solidFill>
            <a:srgbClr val="FF00FF"/>
          </a:solidFill>
          <a:ln cap="flat" cmpd="sng" w="9525">
            <a:solidFill>
              <a:srgbClr val="84008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Hachi Maru Pop"/>
              <a:ea typeface="Hachi Maru Pop"/>
              <a:cs typeface="Hachi Maru Pop"/>
              <a:sym typeface="Hachi Maru Pop"/>
            </a:endParaRPr>
          </a:p>
        </p:txBody>
      </p:sp>
      <p:sp>
        <p:nvSpPr>
          <p:cNvPr id="694" name="Google Shape;694;p63"/>
          <p:cNvSpPr/>
          <p:nvPr/>
        </p:nvSpPr>
        <p:spPr>
          <a:xfrm>
            <a:off x="2199900" y="3445200"/>
            <a:ext cx="4744200" cy="446400"/>
          </a:xfrm>
          <a:prstGeom prst="foldedCorner">
            <a:avLst>
              <a:gd fmla="val 47698" name="adj"/>
            </a:avLst>
          </a:prstGeom>
          <a:solidFill>
            <a:srgbClr val="FF00FF"/>
          </a:solidFill>
          <a:ln cap="flat" cmpd="sng" w="9525">
            <a:solidFill>
              <a:srgbClr val="8400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3"/>
          <p:cNvSpPr/>
          <p:nvPr/>
        </p:nvSpPr>
        <p:spPr>
          <a:xfrm>
            <a:off x="2199900" y="4384375"/>
            <a:ext cx="4744200" cy="446400"/>
          </a:xfrm>
          <a:prstGeom prst="foldedCorner">
            <a:avLst>
              <a:gd fmla="val 47698" name="adj"/>
            </a:avLst>
          </a:prstGeom>
          <a:solidFill>
            <a:srgbClr val="FF00FF"/>
          </a:solidFill>
          <a:ln cap="flat" cmpd="sng" w="9525">
            <a:solidFill>
              <a:srgbClr val="8400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9" name="Shape 699"/>
        <p:cNvGrpSpPr/>
        <p:nvPr/>
      </p:nvGrpSpPr>
      <p:grpSpPr>
        <a:xfrm>
          <a:off x="0" y="0"/>
          <a:ext cx="0" cy="0"/>
          <a:chOff x="0" y="0"/>
          <a:chExt cx="0" cy="0"/>
        </a:xfrm>
      </p:grpSpPr>
      <p:sp>
        <p:nvSpPr>
          <p:cNvPr id="700" name="Google Shape;70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 n = 5, k = 89 (1 ≦k≦5!)</a:t>
            </a:r>
            <a:endParaRPr/>
          </a:p>
        </p:txBody>
      </p:sp>
      <p:sp>
        <p:nvSpPr>
          <p:cNvPr id="701" name="Google Shape;701;p64"/>
          <p:cNvSpPr txBox="1"/>
          <p:nvPr>
            <p:ph idx="1" type="body"/>
          </p:nvPr>
        </p:nvSpPr>
        <p:spPr>
          <a:xfrm>
            <a:off x="727650" y="1331025"/>
            <a:ext cx="7688700" cy="10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Question 4: What is the position of 89th permutation in the group 4?</a:t>
            </a:r>
            <a:endParaRPr/>
          </a:p>
          <a:p>
            <a:pPr indent="0" lvl="0" marL="0" rtl="0" algn="ctr">
              <a:spcBef>
                <a:spcPts val="1200"/>
              </a:spcBef>
              <a:spcAft>
                <a:spcPts val="1200"/>
              </a:spcAft>
              <a:buNone/>
            </a:pPr>
            <a:r>
              <a:rPr b="1" lang="en-CA" sz="2000"/>
              <a:t>89 % 4! = 17 → 17th permutation</a:t>
            </a:r>
            <a:endParaRPr b="1" sz="2000"/>
          </a:p>
        </p:txBody>
      </p:sp>
      <p:sp>
        <p:nvSpPr>
          <p:cNvPr id="702" name="Google Shape;702;p64"/>
          <p:cNvSpPr/>
          <p:nvPr/>
        </p:nvSpPr>
        <p:spPr>
          <a:xfrm>
            <a:off x="2199900" y="1778575"/>
            <a:ext cx="4744200" cy="446400"/>
          </a:xfrm>
          <a:prstGeom prst="foldedCorner">
            <a:avLst>
              <a:gd fmla="val 47698" name="adj"/>
            </a:avLst>
          </a:prstGeom>
          <a:solidFill>
            <a:srgbClr val="FF00FF"/>
          </a:solidFill>
          <a:ln cap="flat" cmpd="sng" w="9525">
            <a:solidFill>
              <a:srgbClr val="84008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Hachi Maru Pop"/>
              <a:ea typeface="Hachi Maru Pop"/>
              <a:cs typeface="Hachi Maru Pop"/>
              <a:sym typeface="Hachi Maru Pop"/>
            </a:endParaRPr>
          </a:p>
        </p:txBody>
      </p:sp>
      <p:sp>
        <p:nvSpPr>
          <p:cNvPr id="703" name="Google Shape;703;p64"/>
          <p:cNvSpPr txBox="1"/>
          <p:nvPr/>
        </p:nvSpPr>
        <p:spPr>
          <a:xfrm>
            <a:off x="727650" y="2353425"/>
            <a:ext cx="7688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800">
                <a:latin typeface="Lato"/>
                <a:ea typeface="Lato"/>
                <a:cs typeface="Lato"/>
                <a:sym typeface="Lato"/>
              </a:rPr>
              <a:t>The 89th permutation belongs to the group 4, and is the 17th permutation in the group 4</a:t>
            </a:r>
            <a:endParaRPr b="1" sz="1800">
              <a:latin typeface="Lato"/>
              <a:ea typeface="Lato"/>
              <a:cs typeface="Lato"/>
              <a:sym typeface="Lato"/>
            </a:endParaRPr>
          </a:p>
        </p:txBody>
      </p:sp>
      <p:sp>
        <p:nvSpPr>
          <p:cNvPr id="704" name="Google Shape;704;p64"/>
          <p:cNvSpPr/>
          <p:nvPr/>
        </p:nvSpPr>
        <p:spPr>
          <a:xfrm>
            <a:off x="1807550" y="3592538"/>
            <a:ext cx="1140900" cy="822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1 - 4</a:t>
            </a:r>
            <a:endParaRPr b="1">
              <a:latin typeface="Lato"/>
              <a:ea typeface="Lato"/>
              <a:cs typeface="Lato"/>
              <a:sym typeface="Lato"/>
            </a:endParaRPr>
          </a:p>
        </p:txBody>
      </p:sp>
      <p:sp>
        <p:nvSpPr>
          <p:cNvPr id="705" name="Google Shape;705;p64"/>
          <p:cNvSpPr/>
          <p:nvPr/>
        </p:nvSpPr>
        <p:spPr>
          <a:xfrm>
            <a:off x="1807550" y="4503725"/>
            <a:ext cx="1140900" cy="3057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1 - 5</a:t>
            </a:r>
            <a:endParaRPr b="1">
              <a:latin typeface="Lato"/>
              <a:ea typeface="Lato"/>
              <a:cs typeface="Lato"/>
              <a:sym typeface="Lato"/>
            </a:endParaRPr>
          </a:p>
        </p:txBody>
      </p:sp>
      <p:sp>
        <p:nvSpPr>
          <p:cNvPr id="706" name="Google Shape;706;p64"/>
          <p:cNvSpPr/>
          <p:nvPr/>
        </p:nvSpPr>
        <p:spPr>
          <a:xfrm>
            <a:off x="1807550" y="3198238"/>
            <a:ext cx="1140900" cy="3057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1 - 3</a:t>
            </a:r>
            <a:endParaRPr b="1">
              <a:latin typeface="Lato"/>
              <a:ea typeface="Lato"/>
              <a:cs typeface="Lato"/>
              <a:sym typeface="Lato"/>
            </a:endParaRPr>
          </a:p>
        </p:txBody>
      </p:sp>
      <p:sp>
        <p:nvSpPr>
          <p:cNvPr id="707" name="Google Shape;707;p64"/>
          <p:cNvSpPr txBox="1"/>
          <p:nvPr/>
        </p:nvSpPr>
        <p:spPr>
          <a:xfrm>
            <a:off x="1106200" y="3557275"/>
            <a:ext cx="587400" cy="8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000">
                <a:latin typeface="Lato"/>
                <a:ea typeface="Lato"/>
                <a:cs typeface="Lato"/>
                <a:sym typeface="Lato"/>
              </a:rPr>
              <a:t>41235</a:t>
            </a:r>
            <a:endParaRPr sz="1000">
              <a:latin typeface="Lato"/>
              <a:ea typeface="Lato"/>
              <a:cs typeface="Lato"/>
              <a:sym typeface="Lato"/>
            </a:endParaRPr>
          </a:p>
          <a:p>
            <a:pPr indent="0" lvl="0" marL="0" rtl="0" algn="ctr">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ctr">
              <a:spcBef>
                <a:spcPts val="0"/>
              </a:spcBef>
              <a:spcAft>
                <a:spcPts val="0"/>
              </a:spcAft>
              <a:buNone/>
            </a:pPr>
            <a:r>
              <a:rPr lang="en-CA" sz="1000">
                <a:latin typeface="Lato"/>
                <a:ea typeface="Lato"/>
                <a:cs typeface="Lato"/>
                <a:sym typeface="Lato"/>
              </a:rPr>
              <a:t>45321</a:t>
            </a:r>
            <a:endParaRPr sz="1000">
              <a:latin typeface="Lato"/>
              <a:ea typeface="Lato"/>
              <a:cs typeface="Lato"/>
              <a:sym typeface="Lato"/>
            </a:endParaRPr>
          </a:p>
        </p:txBody>
      </p:sp>
      <p:sp>
        <p:nvSpPr>
          <p:cNvPr id="708" name="Google Shape;708;p64"/>
          <p:cNvSpPr txBox="1"/>
          <p:nvPr/>
        </p:nvSpPr>
        <p:spPr>
          <a:xfrm>
            <a:off x="5563675" y="3414475"/>
            <a:ext cx="269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6000">
                <a:latin typeface="Lato"/>
                <a:ea typeface="Lato"/>
                <a:cs typeface="Lato"/>
                <a:sym typeface="Lato"/>
              </a:rPr>
              <a:t>} </a:t>
            </a:r>
            <a:r>
              <a:rPr b="1" lang="en-CA" sz="1600">
                <a:latin typeface="Lato"/>
                <a:ea typeface="Lato"/>
                <a:cs typeface="Lato"/>
                <a:sym typeface="Lato"/>
              </a:rPr>
              <a:t>24 permutations</a:t>
            </a:r>
            <a:r>
              <a:rPr lang="en-CA" sz="6000">
                <a:latin typeface="Lato"/>
                <a:ea typeface="Lato"/>
                <a:cs typeface="Lato"/>
                <a:sym typeface="Lato"/>
              </a:rPr>
              <a:t>	</a:t>
            </a:r>
            <a:endParaRPr>
              <a:latin typeface="Lato"/>
              <a:ea typeface="Lato"/>
              <a:cs typeface="Lato"/>
              <a:sym typeface="Lato"/>
            </a:endParaRPr>
          </a:p>
        </p:txBody>
      </p:sp>
      <p:cxnSp>
        <p:nvCxnSpPr>
          <p:cNvPr id="709" name="Google Shape;709;p64"/>
          <p:cNvCxnSpPr/>
          <p:nvPr/>
        </p:nvCxnSpPr>
        <p:spPr>
          <a:xfrm rot="8100000">
            <a:off x="3137080" y="3979847"/>
            <a:ext cx="360624" cy="360624"/>
          </a:xfrm>
          <a:prstGeom prst="straightConnector1">
            <a:avLst/>
          </a:prstGeom>
          <a:noFill/>
          <a:ln cap="flat" cmpd="sng" w="28575">
            <a:solidFill>
              <a:schemeClr val="dk2"/>
            </a:solidFill>
            <a:prstDash val="solid"/>
            <a:round/>
            <a:headEnd len="med" w="med" type="none"/>
            <a:tailEnd len="med" w="med" type="triangle"/>
          </a:ln>
        </p:spPr>
      </p:cxnSp>
      <p:sp>
        <p:nvSpPr>
          <p:cNvPr id="710" name="Google Shape;710;p64"/>
          <p:cNvSpPr txBox="1"/>
          <p:nvPr/>
        </p:nvSpPr>
        <p:spPr>
          <a:xfrm>
            <a:off x="3611825" y="3997375"/>
            <a:ext cx="238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600">
                <a:latin typeface="Lato"/>
                <a:ea typeface="Lato"/>
                <a:cs typeface="Lato"/>
                <a:sym typeface="Lato"/>
              </a:rPr>
              <a:t>89 th overall</a:t>
            </a:r>
            <a:endParaRPr b="1" sz="1600">
              <a:latin typeface="Lato"/>
              <a:ea typeface="Lato"/>
              <a:cs typeface="Lato"/>
              <a:sym typeface="Lato"/>
            </a:endParaRPr>
          </a:p>
          <a:p>
            <a:pPr indent="0" lvl="0" marL="0" rtl="0" algn="l">
              <a:spcBef>
                <a:spcPts val="0"/>
              </a:spcBef>
              <a:spcAft>
                <a:spcPts val="0"/>
              </a:spcAft>
              <a:buNone/>
            </a:pPr>
            <a:r>
              <a:rPr b="1" lang="en-CA" sz="1600">
                <a:latin typeface="Lato"/>
                <a:ea typeface="Lato"/>
                <a:cs typeface="Lato"/>
                <a:sym typeface="Lato"/>
              </a:rPr>
              <a:t>17th in group 1-4</a:t>
            </a:r>
            <a:endParaRPr b="1" sz="16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3"/>
                                        </p:tgtEl>
                                        <p:attrNameLst>
                                          <p:attrName>style.visibility</p:attrName>
                                        </p:attrNameLst>
                                      </p:cBhvr>
                                      <p:to>
                                        <p:strVal val="visible"/>
                                      </p:to>
                                    </p:set>
                                    <p:anim calcmode="lin" valueType="num">
                                      <p:cBhvr additive="base">
                                        <p:cTn dur="200"/>
                                        <p:tgtEl>
                                          <p:spTgt spid="7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4" name="Shape 714"/>
        <p:cNvGrpSpPr/>
        <p:nvPr/>
      </p:nvGrpSpPr>
      <p:grpSpPr>
        <a:xfrm>
          <a:off x="0" y="0"/>
          <a:ext cx="0" cy="0"/>
          <a:chOff x="0" y="0"/>
          <a:chExt cx="0" cy="0"/>
        </a:xfrm>
      </p:grpSpPr>
      <p:sp>
        <p:nvSpPr>
          <p:cNvPr id="715" name="Google Shape;71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 n = 5, k = 89 (1 ≦k≦5!)</a:t>
            </a:r>
            <a:endParaRPr/>
          </a:p>
        </p:txBody>
      </p:sp>
      <p:sp>
        <p:nvSpPr>
          <p:cNvPr id="716" name="Google Shape;716;p65"/>
          <p:cNvSpPr txBox="1"/>
          <p:nvPr>
            <p:ph idx="1" type="body"/>
          </p:nvPr>
        </p:nvSpPr>
        <p:spPr>
          <a:xfrm>
            <a:off x="671850" y="1331025"/>
            <a:ext cx="7800300" cy="1985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CA" sz="1908"/>
              <a:t>Likewise, </a:t>
            </a:r>
            <a:endParaRPr sz="1908"/>
          </a:p>
          <a:p>
            <a:pPr indent="-331590" lvl="0" marL="457200" rtl="0" algn="l">
              <a:spcBef>
                <a:spcPts val="1200"/>
              </a:spcBef>
              <a:spcAft>
                <a:spcPts val="0"/>
              </a:spcAft>
              <a:buSzPct val="100000"/>
              <a:buChar char="●"/>
            </a:pPr>
            <a:r>
              <a:rPr lang="en-CA" sz="1908"/>
              <a:t>in group 1-4, there are </a:t>
            </a:r>
            <a:r>
              <a:rPr b="1" lang="en-CA" sz="1908"/>
              <a:t>4</a:t>
            </a:r>
            <a:r>
              <a:rPr lang="en-CA" sz="1908"/>
              <a:t> subgroups each containing </a:t>
            </a:r>
            <a:r>
              <a:rPr b="1" lang="en-CA" sz="1908"/>
              <a:t>3! (= 6) </a:t>
            </a:r>
            <a:r>
              <a:rPr lang="en-CA" sz="1908"/>
              <a:t>permutations</a:t>
            </a:r>
            <a:endParaRPr sz="1908"/>
          </a:p>
          <a:p>
            <a:pPr indent="-331590" lvl="0" marL="457200" rtl="0" algn="l">
              <a:spcBef>
                <a:spcPts val="0"/>
              </a:spcBef>
              <a:spcAft>
                <a:spcPts val="0"/>
              </a:spcAft>
              <a:buSzPct val="100000"/>
              <a:buChar char="●"/>
            </a:pPr>
            <a:r>
              <a:rPr lang="en-CA" sz="1908"/>
              <a:t>17 / 6 = 2 (89th permutation belongs to the </a:t>
            </a:r>
            <a:r>
              <a:rPr b="1" lang="en-CA" sz="1908"/>
              <a:t>group 2-3</a:t>
            </a:r>
            <a:r>
              <a:rPr lang="en-CA" sz="1908"/>
              <a:t>)</a:t>
            </a:r>
            <a:endParaRPr sz="1908"/>
          </a:p>
          <a:p>
            <a:pPr indent="-331590" lvl="0" marL="457200" rtl="0" algn="l">
              <a:spcBef>
                <a:spcPts val="0"/>
              </a:spcBef>
              <a:spcAft>
                <a:spcPts val="0"/>
              </a:spcAft>
              <a:buSzPct val="100000"/>
              <a:buChar char="●"/>
            </a:pPr>
            <a:r>
              <a:rPr lang="en-CA" sz="1908"/>
              <a:t>17 % 6 = 5 (</a:t>
            </a:r>
            <a:r>
              <a:rPr b="1" lang="en-CA" sz="1908"/>
              <a:t>5th</a:t>
            </a:r>
            <a:r>
              <a:rPr lang="en-CA" sz="1908"/>
              <a:t> permutation in the group 2-3)</a:t>
            </a:r>
            <a:endParaRPr sz="1908"/>
          </a:p>
          <a:p>
            <a:pPr indent="0" lvl="0" marL="0" rtl="0" algn="l">
              <a:spcBef>
                <a:spcPts val="1200"/>
              </a:spcBef>
              <a:spcAft>
                <a:spcPts val="1200"/>
              </a:spcAft>
              <a:buNone/>
            </a:pPr>
            <a:r>
              <a:t/>
            </a:r>
            <a:endParaRPr/>
          </a:p>
        </p:txBody>
      </p:sp>
      <p:sp>
        <p:nvSpPr>
          <p:cNvPr id="717" name="Google Shape;717;p65"/>
          <p:cNvSpPr/>
          <p:nvPr/>
        </p:nvSpPr>
        <p:spPr>
          <a:xfrm>
            <a:off x="1807550" y="3240963"/>
            <a:ext cx="1140900" cy="1271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1 - 4</a:t>
            </a:r>
            <a:endParaRPr b="1">
              <a:latin typeface="Lato"/>
              <a:ea typeface="Lato"/>
              <a:cs typeface="Lato"/>
              <a:sym typeface="Lato"/>
            </a:endParaRPr>
          </a:p>
        </p:txBody>
      </p:sp>
      <p:sp>
        <p:nvSpPr>
          <p:cNvPr id="718" name="Google Shape;718;p65"/>
          <p:cNvSpPr/>
          <p:nvPr/>
        </p:nvSpPr>
        <p:spPr>
          <a:xfrm>
            <a:off x="1807550" y="4584521"/>
            <a:ext cx="1140900" cy="258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1 - 5</a:t>
            </a:r>
            <a:endParaRPr b="1">
              <a:latin typeface="Lato"/>
              <a:ea typeface="Lato"/>
              <a:cs typeface="Lato"/>
              <a:sym typeface="Lato"/>
            </a:endParaRPr>
          </a:p>
        </p:txBody>
      </p:sp>
      <p:sp>
        <p:nvSpPr>
          <p:cNvPr id="719" name="Google Shape;719;p65"/>
          <p:cNvSpPr/>
          <p:nvPr/>
        </p:nvSpPr>
        <p:spPr>
          <a:xfrm>
            <a:off x="1807550" y="2905250"/>
            <a:ext cx="1140900" cy="258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1 - 3</a:t>
            </a:r>
            <a:endParaRPr b="1">
              <a:latin typeface="Lato"/>
              <a:ea typeface="Lato"/>
              <a:cs typeface="Lato"/>
              <a:sym typeface="Lato"/>
            </a:endParaRPr>
          </a:p>
        </p:txBody>
      </p:sp>
      <p:sp>
        <p:nvSpPr>
          <p:cNvPr id="720" name="Google Shape;720;p65"/>
          <p:cNvSpPr txBox="1"/>
          <p:nvPr/>
        </p:nvSpPr>
        <p:spPr>
          <a:xfrm>
            <a:off x="1094450" y="3199874"/>
            <a:ext cx="587400" cy="13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000">
                <a:latin typeface="Lato"/>
                <a:ea typeface="Lato"/>
                <a:cs typeface="Lato"/>
                <a:sym typeface="Lato"/>
              </a:rPr>
              <a:t>41235</a:t>
            </a:r>
            <a:endParaRPr sz="1000">
              <a:latin typeface="Lato"/>
              <a:ea typeface="Lato"/>
              <a:cs typeface="Lato"/>
              <a:sym typeface="Lato"/>
            </a:endParaRPr>
          </a:p>
          <a:p>
            <a:pPr indent="0" lvl="0" marL="0" rtl="0" algn="ctr">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ctr">
              <a:spcBef>
                <a:spcPts val="0"/>
              </a:spcBef>
              <a:spcAft>
                <a:spcPts val="0"/>
              </a:spcAft>
              <a:buNone/>
            </a:pPr>
            <a:r>
              <a:rPr lang="en-CA" sz="1000">
                <a:latin typeface="Lato"/>
                <a:ea typeface="Lato"/>
                <a:cs typeface="Lato"/>
                <a:sym typeface="Lato"/>
              </a:rPr>
              <a:t>45321</a:t>
            </a:r>
            <a:endParaRPr sz="1000">
              <a:latin typeface="Lato"/>
              <a:ea typeface="Lato"/>
              <a:cs typeface="Lato"/>
              <a:sym typeface="Lato"/>
            </a:endParaRPr>
          </a:p>
        </p:txBody>
      </p:sp>
      <p:sp>
        <p:nvSpPr>
          <p:cNvPr id="721" name="Google Shape;721;p65"/>
          <p:cNvSpPr/>
          <p:nvPr/>
        </p:nvSpPr>
        <p:spPr>
          <a:xfrm>
            <a:off x="3074150" y="4257902"/>
            <a:ext cx="1140900" cy="2541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2 - 4</a:t>
            </a:r>
            <a:endParaRPr b="1">
              <a:latin typeface="Lato"/>
              <a:ea typeface="Lato"/>
              <a:cs typeface="Lato"/>
              <a:sym typeface="Lato"/>
            </a:endParaRPr>
          </a:p>
        </p:txBody>
      </p:sp>
      <p:sp>
        <p:nvSpPr>
          <p:cNvPr id="722" name="Google Shape;722;p65"/>
          <p:cNvSpPr/>
          <p:nvPr/>
        </p:nvSpPr>
        <p:spPr>
          <a:xfrm>
            <a:off x="3074150" y="3918952"/>
            <a:ext cx="1140900" cy="2541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2 - 3</a:t>
            </a:r>
            <a:endParaRPr b="1">
              <a:latin typeface="Lato"/>
              <a:ea typeface="Lato"/>
              <a:cs typeface="Lato"/>
              <a:sym typeface="Lato"/>
            </a:endParaRPr>
          </a:p>
        </p:txBody>
      </p:sp>
      <p:sp>
        <p:nvSpPr>
          <p:cNvPr id="723" name="Google Shape;723;p65"/>
          <p:cNvSpPr/>
          <p:nvPr/>
        </p:nvSpPr>
        <p:spPr>
          <a:xfrm>
            <a:off x="3078150" y="3579995"/>
            <a:ext cx="1140900" cy="2541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2 - 2</a:t>
            </a:r>
            <a:endParaRPr b="1">
              <a:latin typeface="Lato"/>
              <a:ea typeface="Lato"/>
              <a:cs typeface="Lato"/>
              <a:sym typeface="Lato"/>
            </a:endParaRPr>
          </a:p>
        </p:txBody>
      </p:sp>
      <p:sp>
        <p:nvSpPr>
          <p:cNvPr id="724" name="Google Shape;724;p65"/>
          <p:cNvSpPr/>
          <p:nvPr/>
        </p:nvSpPr>
        <p:spPr>
          <a:xfrm>
            <a:off x="3078150" y="3241037"/>
            <a:ext cx="1140900" cy="2541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2 - 1</a:t>
            </a:r>
            <a:endParaRPr b="1">
              <a:latin typeface="Lato"/>
              <a:ea typeface="Lato"/>
              <a:cs typeface="Lato"/>
              <a:sym typeface="Lato"/>
            </a:endParaRPr>
          </a:p>
        </p:txBody>
      </p:sp>
      <p:cxnSp>
        <p:nvCxnSpPr>
          <p:cNvPr id="725" name="Google Shape;725;p65"/>
          <p:cNvCxnSpPr/>
          <p:nvPr/>
        </p:nvCxnSpPr>
        <p:spPr>
          <a:xfrm rot="8100000">
            <a:off x="4415430" y="3908797"/>
            <a:ext cx="360624" cy="360624"/>
          </a:xfrm>
          <a:prstGeom prst="straightConnector1">
            <a:avLst/>
          </a:prstGeom>
          <a:noFill/>
          <a:ln cap="flat" cmpd="sng" w="28575">
            <a:solidFill>
              <a:schemeClr val="dk2"/>
            </a:solidFill>
            <a:prstDash val="solid"/>
            <a:round/>
            <a:headEnd len="med" w="med" type="none"/>
            <a:tailEnd len="med" w="med" type="triangle"/>
          </a:ln>
        </p:spPr>
      </p:cxnSp>
      <p:sp>
        <p:nvSpPr>
          <p:cNvPr id="726" name="Google Shape;726;p65"/>
          <p:cNvSpPr txBox="1"/>
          <p:nvPr/>
        </p:nvSpPr>
        <p:spPr>
          <a:xfrm>
            <a:off x="4850750" y="3673450"/>
            <a:ext cx="414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89th overall</a:t>
            </a:r>
            <a:endParaRPr b="1">
              <a:latin typeface="Lato"/>
              <a:ea typeface="Lato"/>
              <a:cs typeface="Lato"/>
              <a:sym typeface="Lato"/>
            </a:endParaRPr>
          </a:p>
          <a:p>
            <a:pPr indent="0" lvl="0" marL="0" rtl="0" algn="l">
              <a:spcBef>
                <a:spcPts val="0"/>
              </a:spcBef>
              <a:spcAft>
                <a:spcPts val="0"/>
              </a:spcAft>
              <a:buNone/>
            </a:pPr>
            <a:r>
              <a:rPr b="1" lang="en-CA">
                <a:latin typeface="Lato"/>
                <a:ea typeface="Lato"/>
                <a:cs typeface="Lato"/>
                <a:sym typeface="Lato"/>
              </a:rPr>
              <a:t>17th in group 1 - 4</a:t>
            </a:r>
            <a:endParaRPr b="1">
              <a:latin typeface="Lato"/>
              <a:ea typeface="Lato"/>
              <a:cs typeface="Lato"/>
              <a:sym typeface="Lato"/>
            </a:endParaRPr>
          </a:p>
          <a:p>
            <a:pPr indent="0" lvl="0" marL="0" rtl="0" algn="l">
              <a:spcBef>
                <a:spcPts val="0"/>
              </a:spcBef>
              <a:spcAft>
                <a:spcPts val="0"/>
              </a:spcAft>
              <a:buNone/>
            </a:pPr>
            <a:r>
              <a:rPr b="1" lang="en-CA">
                <a:latin typeface="Lato"/>
                <a:ea typeface="Lato"/>
                <a:cs typeface="Lato"/>
                <a:sym typeface="Lato"/>
              </a:rPr>
              <a:t>5th in group 2 - 3</a:t>
            </a:r>
            <a:endParaRPr b="1">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0" name="Shape 730"/>
        <p:cNvGrpSpPr/>
        <p:nvPr/>
      </p:nvGrpSpPr>
      <p:grpSpPr>
        <a:xfrm>
          <a:off x="0" y="0"/>
          <a:ext cx="0" cy="0"/>
          <a:chOff x="0" y="0"/>
          <a:chExt cx="0" cy="0"/>
        </a:xfrm>
      </p:grpSpPr>
      <p:sp>
        <p:nvSpPr>
          <p:cNvPr id="731" name="Google Shape;731;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 n = 5, k = 89 (1 ≦k≦5!)</a:t>
            </a:r>
            <a:endParaRPr/>
          </a:p>
        </p:txBody>
      </p:sp>
      <p:sp>
        <p:nvSpPr>
          <p:cNvPr id="732" name="Google Shape;732;p66"/>
          <p:cNvSpPr txBox="1"/>
          <p:nvPr>
            <p:ph idx="1" type="body"/>
          </p:nvPr>
        </p:nvSpPr>
        <p:spPr>
          <a:xfrm>
            <a:off x="671850" y="1331025"/>
            <a:ext cx="7800300" cy="1985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CA" sz="1908"/>
              <a:t>Likewise, </a:t>
            </a:r>
            <a:endParaRPr sz="1908"/>
          </a:p>
          <a:p>
            <a:pPr indent="-331590" lvl="0" marL="457200" rtl="0" algn="l">
              <a:spcBef>
                <a:spcPts val="1200"/>
              </a:spcBef>
              <a:spcAft>
                <a:spcPts val="0"/>
              </a:spcAft>
              <a:buSzPct val="100000"/>
              <a:buChar char="●"/>
            </a:pPr>
            <a:r>
              <a:rPr lang="en-CA" sz="1908"/>
              <a:t>in group 2-3, there are </a:t>
            </a:r>
            <a:r>
              <a:rPr b="1" lang="en-CA" sz="1908"/>
              <a:t>3</a:t>
            </a:r>
            <a:r>
              <a:rPr lang="en-CA" sz="1908"/>
              <a:t> subgroups each containing </a:t>
            </a:r>
            <a:r>
              <a:rPr b="1" lang="en-CA" sz="1908"/>
              <a:t>2</a:t>
            </a:r>
            <a:r>
              <a:rPr b="1" lang="en-CA" sz="1908"/>
              <a:t>! (= 2) </a:t>
            </a:r>
            <a:r>
              <a:rPr lang="en-CA" sz="1908"/>
              <a:t>permutations</a:t>
            </a:r>
            <a:endParaRPr sz="1908"/>
          </a:p>
          <a:p>
            <a:pPr indent="-331590" lvl="0" marL="457200" rtl="0" algn="l">
              <a:spcBef>
                <a:spcPts val="0"/>
              </a:spcBef>
              <a:spcAft>
                <a:spcPts val="0"/>
              </a:spcAft>
              <a:buSzPct val="100000"/>
              <a:buChar char="●"/>
            </a:pPr>
            <a:r>
              <a:rPr lang="en-CA" sz="1908"/>
              <a:t>5 / 2 = 2 (89th permutation belongs to the </a:t>
            </a:r>
            <a:r>
              <a:rPr b="1" lang="en-CA" sz="1908"/>
              <a:t>group 3-3</a:t>
            </a:r>
            <a:r>
              <a:rPr lang="en-CA" sz="1908"/>
              <a:t>)</a:t>
            </a:r>
            <a:endParaRPr sz="1908"/>
          </a:p>
          <a:p>
            <a:pPr indent="-331590" lvl="0" marL="457200" rtl="0" algn="l">
              <a:spcBef>
                <a:spcPts val="0"/>
              </a:spcBef>
              <a:spcAft>
                <a:spcPts val="0"/>
              </a:spcAft>
              <a:buSzPct val="100000"/>
              <a:buChar char="●"/>
            </a:pPr>
            <a:r>
              <a:rPr lang="en-CA" sz="1908"/>
              <a:t>5 % 2 = 1 (</a:t>
            </a:r>
            <a:r>
              <a:rPr b="1" lang="en-CA" sz="1908"/>
              <a:t>1st</a:t>
            </a:r>
            <a:r>
              <a:rPr lang="en-CA" sz="1908"/>
              <a:t> permutation in the group 3-3)</a:t>
            </a:r>
            <a:endParaRPr sz="1908"/>
          </a:p>
          <a:p>
            <a:pPr indent="0" lvl="0" marL="0" rtl="0" algn="l">
              <a:spcBef>
                <a:spcPts val="1200"/>
              </a:spcBef>
              <a:spcAft>
                <a:spcPts val="1200"/>
              </a:spcAft>
              <a:buNone/>
            </a:pPr>
            <a:r>
              <a:t/>
            </a:r>
            <a:endParaRPr/>
          </a:p>
        </p:txBody>
      </p:sp>
      <p:sp>
        <p:nvSpPr>
          <p:cNvPr id="733" name="Google Shape;733;p66"/>
          <p:cNvSpPr/>
          <p:nvPr/>
        </p:nvSpPr>
        <p:spPr>
          <a:xfrm>
            <a:off x="1807550" y="2883832"/>
            <a:ext cx="1140900" cy="1985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1 - 4</a:t>
            </a:r>
            <a:endParaRPr b="1">
              <a:latin typeface="Lato"/>
              <a:ea typeface="Lato"/>
              <a:cs typeface="Lato"/>
              <a:sym typeface="Lato"/>
            </a:endParaRPr>
          </a:p>
        </p:txBody>
      </p:sp>
      <p:sp>
        <p:nvSpPr>
          <p:cNvPr id="734" name="Google Shape;734;p66"/>
          <p:cNvSpPr txBox="1"/>
          <p:nvPr/>
        </p:nvSpPr>
        <p:spPr>
          <a:xfrm>
            <a:off x="1094450" y="3199874"/>
            <a:ext cx="587400" cy="13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000">
                <a:latin typeface="Lato"/>
                <a:ea typeface="Lato"/>
                <a:cs typeface="Lato"/>
                <a:sym typeface="Lato"/>
              </a:rPr>
              <a:t>43125</a:t>
            </a:r>
            <a:endParaRPr sz="1000">
              <a:latin typeface="Lato"/>
              <a:ea typeface="Lato"/>
              <a:cs typeface="Lato"/>
              <a:sym typeface="Lato"/>
            </a:endParaRPr>
          </a:p>
          <a:p>
            <a:pPr indent="0" lvl="0" marL="0" rtl="0" algn="ctr">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CA" sz="1000">
                <a:latin typeface="Lato"/>
                <a:ea typeface="Lato"/>
                <a:cs typeface="Lato"/>
                <a:sym typeface="Lato"/>
              </a:rPr>
              <a:t>        .</a:t>
            </a:r>
            <a:endParaRPr sz="1000">
              <a:latin typeface="Lato"/>
              <a:ea typeface="Lato"/>
              <a:cs typeface="Lato"/>
              <a:sym typeface="Lato"/>
            </a:endParaRPr>
          </a:p>
          <a:p>
            <a:pPr indent="0" lvl="0" marL="0" rtl="0" algn="ctr">
              <a:spcBef>
                <a:spcPts val="0"/>
              </a:spcBef>
              <a:spcAft>
                <a:spcPts val="0"/>
              </a:spcAft>
              <a:buNone/>
            </a:pPr>
            <a:r>
              <a:rPr lang="en-CA" sz="1000">
                <a:latin typeface="Lato"/>
                <a:ea typeface="Lato"/>
                <a:cs typeface="Lato"/>
                <a:sym typeface="Lato"/>
              </a:rPr>
              <a:t>43521</a:t>
            </a:r>
            <a:endParaRPr sz="1000">
              <a:latin typeface="Lato"/>
              <a:ea typeface="Lato"/>
              <a:cs typeface="Lato"/>
              <a:sym typeface="Lato"/>
            </a:endParaRPr>
          </a:p>
        </p:txBody>
      </p:sp>
      <p:sp>
        <p:nvSpPr>
          <p:cNvPr id="735" name="Google Shape;735;p66"/>
          <p:cNvSpPr/>
          <p:nvPr/>
        </p:nvSpPr>
        <p:spPr>
          <a:xfrm>
            <a:off x="3074150" y="4615127"/>
            <a:ext cx="1140900" cy="2541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2 - 4</a:t>
            </a:r>
            <a:endParaRPr b="1">
              <a:latin typeface="Lato"/>
              <a:ea typeface="Lato"/>
              <a:cs typeface="Lato"/>
              <a:sym typeface="Lato"/>
            </a:endParaRPr>
          </a:p>
        </p:txBody>
      </p:sp>
      <p:sp>
        <p:nvSpPr>
          <p:cNvPr id="736" name="Google Shape;736;p66"/>
          <p:cNvSpPr/>
          <p:nvPr/>
        </p:nvSpPr>
        <p:spPr>
          <a:xfrm>
            <a:off x="3074150" y="3199878"/>
            <a:ext cx="1140900" cy="13533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2 - 3</a:t>
            </a:r>
            <a:endParaRPr b="1">
              <a:latin typeface="Lato"/>
              <a:ea typeface="Lato"/>
              <a:cs typeface="Lato"/>
              <a:sym typeface="Lato"/>
            </a:endParaRPr>
          </a:p>
        </p:txBody>
      </p:sp>
      <p:sp>
        <p:nvSpPr>
          <p:cNvPr id="737" name="Google Shape;737;p66"/>
          <p:cNvSpPr/>
          <p:nvPr/>
        </p:nvSpPr>
        <p:spPr>
          <a:xfrm>
            <a:off x="3074150" y="2883820"/>
            <a:ext cx="1140900" cy="2541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2 - 2</a:t>
            </a:r>
            <a:endParaRPr b="1">
              <a:latin typeface="Lato"/>
              <a:ea typeface="Lato"/>
              <a:cs typeface="Lato"/>
              <a:sym typeface="Lato"/>
            </a:endParaRPr>
          </a:p>
        </p:txBody>
      </p:sp>
      <p:cxnSp>
        <p:nvCxnSpPr>
          <p:cNvPr id="738" name="Google Shape;738;p66"/>
          <p:cNvCxnSpPr/>
          <p:nvPr/>
        </p:nvCxnSpPr>
        <p:spPr>
          <a:xfrm rot="8100000">
            <a:off x="5682030" y="4057872"/>
            <a:ext cx="360624" cy="360624"/>
          </a:xfrm>
          <a:prstGeom prst="straightConnector1">
            <a:avLst/>
          </a:prstGeom>
          <a:noFill/>
          <a:ln cap="flat" cmpd="sng" w="28575">
            <a:solidFill>
              <a:schemeClr val="dk2"/>
            </a:solidFill>
            <a:prstDash val="solid"/>
            <a:round/>
            <a:headEnd len="med" w="med" type="none"/>
            <a:tailEnd len="med" w="med" type="triangle"/>
          </a:ln>
        </p:spPr>
      </p:cxnSp>
      <p:sp>
        <p:nvSpPr>
          <p:cNvPr id="739" name="Google Shape;739;p66"/>
          <p:cNvSpPr txBox="1"/>
          <p:nvPr/>
        </p:nvSpPr>
        <p:spPr>
          <a:xfrm>
            <a:off x="6117350" y="3822525"/>
            <a:ext cx="4143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89th overall</a:t>
            </a:r>
            <a:endParaRPr b="1">
              <a:latin typeface="Lato"/>
              <a:ea typeface="Lato"/>
              <a:cs typeface="Lato"/>
              <a:sym typeface="Lato"/>
            </a:endParaRPr>
          </a:p>
          <a:p>
            <a:pPr indent="0" lvl="0" marL="0" rtl="0" algn="l">
              <a:spcBef>
                <a:spcPts val="0"/>
              </a:spcBef>
              <a:spcAft>
                <a:spcPts val="0"/>
              </a:spcAft>
              <a:buNone/>
            </a:pPr>
            <a:r>
              <a:rPr b="1" lang="en-CA">
                <a:latin typeface="Lato"/>
                <a:ea typeface="Lato"/>
                <a:cs typeface="Lato"/>
                <a:sym typeface="Lato"/>
              </a:rPr>
              <a:t>17th in group 1 - 4</a:t>
            </a:r>
            <a:endParaRPr b="1">
              <a:latin typeface="Lato"/>
              <a:ea typeface="Lato"/>
              <a:cs typeface="Lato"/>
              <a:sym typeface="Lato"/>
            </a:endParaRPr>
          </a:p>
          <a:p>
            <a:pPr indent="0" lvl="0" marL="0" rtl="0" algn="l">
              <a:spcBef>
                <a:spcPts val="0"/>
              </a:spcBef>
              <a:spcAft>
                <a:spcPts val="0"/>
              </a:spcAft>
              <a:buNone/>
            </a:pPr>
            <a:r>
              <a:rPr b="1" lang="en-CA">
                <a:latin typeface="Lato"/>
                <a:ea typeface="Lato"/>
                <a:cs typeface="Lato"/>
                <a:sym typeface="Lato"/>
              </a:rPr>
              <a:t>5th in group 2 - 3</a:t>
            </a:r>
            <a:endParaRPr b="1">
              <a:latin typeface="Lato"/>
              <a:ea typeface="Lato"/>
              <a:cs typeface="Lato"/>
              <a:sym typeface="Lato"/>
            </a:endParaRPr>
          </a:p>
          <a:p>
            <a:pPr indent="0" lvl="0" marL="0" rtl="0" algn="l">
              <a:spcBef>
                <a:spcPts val="0"/>
              </a:spcBef>
              <a:spcAft>
                <a:spcPts val="0"/>
              </a:spcAft>
              <a:buNone/>
            </a:pPr>
            <a:r>
              <a:rPr b="1" lang="en-CA">
                <a:latin typeface="Lato"/>
                <a:ea typeface="Lato"/>
                <a:cs typeface="Lato"/>
                <a:sym typeface="Lato"/>
              </a:rPr>
              <a:t>1st in group 3 - 3</a:t>
            </a:r>
            <a:endParaRPr b="1">
              <a:latin typeface="Lato"/>
              <a:ea typeface="Lato"/>
              <a:cs typeface="Lato"/>
              <a:sym typeface="Lato"/>
            </a:endParaRPr>
          </a:p>
        </p:txBody>
      </p:sp>
      <p:sp>
        <p:nvSpPr>
          <p:cNvPr id="740" name="Google Shape;740;p66"/>
          <p:cNvSpPr/>
          <p:nvPr/>
        </p:nvSpPr>
        <p:spPr>
          <a:xfrm>
            <a:off x="4340750" y="3655950"/>
            <a:ext cx="1140900" cy="414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3 - 2</a:t>
            </a:r>
            <a:endParaRPr b="1">
              <a:latin typeface="Lato"/>
              <a:ea typeface="Lato"/>
              <a:cs typeface="Lato"/>
              <a:sym typeface="Lato"/>
            </a:endParaRPr>
          </a:p>
        </p:txBody>
      </p:sp>
      <p:sp>
        <p:nvSpPr>
          <p:cNvPr id="741" name="Google Shape;741;p66"/>
          <p:cNvSpPr/>
          <p:nvPr/>
        </p:nvSpPr>
        <p:spPr>
          <a:xfrm>
            <a:off x="4340750" y="4112025"/>
            <a:ext cx="1140900" cy="414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3 - 3</a:t>
            </a:r>
            <a:endParaRPr b="1">
              <a:latin typeface="Lato"/>
              <a:ea typeface="Lato"/>
              <a:cs typeface="Lato"/>
              <a:sym typeface="Lato"/>
            </a:endParaRPr>
          </a:p>
        </p:txBody>
      </p:sp>
      <p:sp>
        <p:nvSpPr>
          <p:cNvPr id="742" name="Google Shape;742;p66"/>
          <p:cNvSpPr/>
          <p:nvPr/>
        </p:nvSpPr>
        <p:spPr>
          <a:xfrm>
            <a:off x="4340750" y="3199875"/>
            <a:ext cx="1140900" cy="414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3 - 1</a:t>
            </a:r>
            <a:endParaRPr b="1">
              <a:latin typeface="Lato"/>
              <a:ea typeface="Lato"/>
              <a:cs typeface="Lato"/>
              <a:sym typeface="Lato"/>
            </a:endParaRPr>
          </a:p>
        </p:txBody>
      </p:sp>
      <p:sp>
        <p:nvSpPr>
          <p:cNvPr id="743" name="Google Shape;743;p66"/>
          <p:cNvSpPr/>
          <p:nvPr/>
        </p:nvSpPr>
        <p:spPr>
          <a:xfrm>
            <a:off x="4340750" y="4615125"/>
            <a:ext cx="1140900" cy="254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3 - 1</a:t>
            </a:r>
            <a:endParaRPr b="1">
              <a:latin typeface="Lato"/>
              <a:ea typeface="Lato"/>
              <a:cs typeface="Lato"/>
              <a:sym typeface="Lato"/>
            </a:endParaRPr>
          </a:p>
        </p:txBody>
      </p:sp>
      <p:sp>
        <p:nvSpPr>
          <p:cNvPr id="744" name="Google Shape;744;p66"/>
          <p:cNvSpPr/>
          <p:nvPr/>
        </p:nvSpPr>
        <p:spPr>
          <a:xfrm>
            <a:off x="4340750" y="2876400"/>
            <a:ext cx="1140900" cy="254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3 - 3</a:t>
            </a:r>
            <a:endParaRPr b="1">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8" name="Shape 748"/>
        <p:cNvGrpSpPr/>
        <p:nvPr/>
      </p:nvGrpSpPr>
      <p:grpSpPr>
        <a:xfrm>
          <a:off x="0" y="0"/>
          <a:ext cx="0" cy="0"/>
          <a:chOff x="0" y="0"/>
          <a:chExt cx="0" cy="0"/>
        </a:xfrm>
      </p:grpSpPr>
      <p:sp>
        <p:nvSpPr>
          <p:cNvPr id="749" name="Google Shape;74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 n = 5, k = 89 (1 ≦k≦5!)</a:t>
            </a:r>
            <a:endParaRPr/>
          </a:p>
        </p:txBody>
      </p:sp>
      <p:sp>
        <p:nvSpPr>
          <p:cNvPr id="750" name="Google Shape;750;p67"/>
          <p:cNvSpPr txBox="1"/>
          <p:nvPr>
            <p:ph idx="1" type="body"/>
          </p:nvPr>
        </p:nvSpPr>
        <p:spPr>
          <a:xfrm>
            <a:off x="671850" y="1331025"/>
            <a:ext cx="7800300" cy="1985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CA" sz="1908"/>
              <a:t>Likewise, </a:t>
            </a:r>
            <a:endParaRPr sz="1908"/>
          </a:p>
          <a:p>
            <a:pPr indent="-331590" lvl="0" marL="457200" rtl="0" algn="l">
              <a:spcBef>
                <a:spcPts val="1200"/>
              </a:spcBef>
              <a:spcAft>
                <a:spcPts val="0"/>
              </a:spcAft>
              <a:buSzPct val="100000"/>
              <a:buChar char="●"/>
            </a:pPr>
            <a:r>
              <a:rPr lang="en-CA" sz="1908"/>
              <a:t>in group 3-3, there are </a:t>
            </a:r>
            <a:r>
              <a:rPr b="1" lang="en-CA" sz="1908"/>
              <a:t>2</a:t>
            </a:r>
            <a:r>
              <a:rPr lang="en-CA" sz="1908"/>
              <a:t> subgroups each containing </a:t>
            </a:r>
            <a:r>
              <a:rPr b="1" lang="en-CA" sz="1908"/>
              <a:t>1</a:t>
            </a:r>
            <a:r>
              <a:rPr b="1" lang="en-CA" sz="1908"/>
              <a:t>! (= 1) </a:t>
            </a:r>
            <a:r>
              <a:rPr lang="en-CA" sz="1908"/>
              <a:t>permutations</a:t>
            </a:r>
            <a:endParaRPr sz="1908"/>
          </a:p>
          <a:p>
            <a:pPr indent="-331590" lvl="0" marL="457200" rtl="0" algn="l">
              <a:spcBef>
                <a:spcPts val="0"/>
              </a:spcBef>
              <a:spcAft>
                <a:spcPts val="0"/>
              </a:spcAft>
              <a:buSzPct val="100000"/>
              <a:buChar char="●"/>
            </a:pPr>
            <a:r>
              <a:rPr lang="en-CA" sz="1908"/>
              <a:t>1 / 1 = 1 (89th permutation belongs to the </a:t>
            </a:r>
            <a:r>
              <a:rPr b="1" lang="en-CA" sz="1908"/>
              <a:t>group 4-1 (</a:t>
            </a:r>
            <a:r>
              <a:rPr b="1" lang="en-CA" sz="1908">
                <a:solidFill>
                  <a:srgbClr val="FF0000"/>
                </a:solidFill>
              </a:rPr>
              <a:t>remainder = 0</a:t>
            </a:r>
            <a:r>
              <a:rPr b="1" lang="en-CA" sz="1908"/>
              <a:t>)</a:t>
            </a:r>
            <a:r>
              <a:rPr lang="en-CA" sz="1908"/>
              <a:t>)</a:t>
            </a:r>
            <a:endParaRPr sz="1908"/>
          </a:p>
          <a:p>
            <a:pPr indent="-331590" lvl="0" marL="457200" rtl="0" algn="l">
              <a:spcBef>
                <a:spcPts val="0"/>
              </a:spcBef>
              <a:spcAft>
                <a:spcPts val="0"/>
              </a:spcAft>
              <a:buSzPct val="100000"/>
              <a:buChar char="●"/>
            </a:pPr>
            <a:r>
              <a:rPr lang="en-CA" sz="1908"/>
              <a:t>1 % 1 = 0 (</a:t>
            </a:r>
            <a:r>
              <a:rPr b="1" lang="en-CA" sz="1908"/>
              <a:t>1st and only</a:t>
            </a:r>
            <a:r>
              <a:rPr lang="en-CA" sz="1908"/>
              <a:t> permutation in the group 4-1)</a:t>
            </a:r>
            <a:endParaRPr sz="1908"/>
          </a:p>
          <a:p>
            <a:pPr indent="0" lvl="0" marL="0" rtl="0" algn="l">
              <a:spcBef>
                <a:spcPts val="1200"/>
              </a:spcBef>
              <a:spcAft>
                <a:spcPts val="1200"/>
              </a:spcAft>
              <a:buNone/>
            </a:pPr>
            <a:r>
              <a:t/>
            </a:r>
            <a:endParaRPr/>
          </a:p>
        </p:txBody>
      </p:sp>
      <p:sp>
        <p:nvSpPr>
          <p:cNvPr id="751" name="Google Shape;751;p67"/>
          <p:cNvSpPr/>
          <p:nvPr/>
        </p:nvSpPr>
        <p:spPr>
          <a:xfrm>
            <a:off x="1807550" y="2883832"/>
            <a:ext cx="1140900" cy="1985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1 - 4</a:t>
            </a:r>
            <a:endParaRPr b="1">
              <a:latin typeface="Lato"/>
              <a:ea typeface="Lato"/>
              <a:cs typeface="Lato"/>
              <a:sym typeface="Lato"/>
            </a:endParaRPr>
          </a:p>
        </p:txBody>
      </p:sp>
      <p:sp>
        <p:nvSpPr>
          <p:cNvPr id="752" name="Google Shape;752;p67"/>
          <p:cNvSpPr txBox="1"/>
          <p:nvPr/>
        </p:nvSpPr>
        <p:spPr>
          <a:xfrm>
            <a:off x="577900" y="3573200"/>
            <a:ext cx="13272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800">
                <a:latin typeface="Lato"/>
                <a:ea typeface="Lato"/>
                <a:cs typeface="Lato"/>
                <a:sym typeface="Lato"/>
              </a:rPr>
              <a:t>43512</a:t>
            </a:r>
            <a:endParaRPr sz="1800">
              <a:latin typeface="Lato"/>
              <a:ea typeface="Lato"/>
              <a:cs typeface="Lato"/>
              <a:sym typeface="Lato"/>
            </a:endParaRPr>
          </a:p>
          <a:p>
            <a:pPr indent="0" lvl="0" marL="0" rtl="0" algn="ctr">
              <a:spcBef>
                <a:spcPts val="0"/>
              </a:spcBef>
              <a:spcAft>
                <a:spcPts val="0"/>
              </a:spcAft>
              <a:buNone/>
            </a:pPr>
            <a:r>
              <a:t/>
            </a:r>
            <a:endParaRPr sz="1800">
              <a:latin typeface="Lato"/>
              <a:ea typeface="Lato"/>
              <a:cs typeface="Lato"/>
              <a:sym typeface="Lato"/>
            </a:endParaRPr>
          </a:p>
          <a:p>
            <a:pPr indent="0" lvl="0" marL="0" rtl="0" algn="ctr">
              <a:spcBef>
                <a:spcPts val="0"/>
              </a:spcBef>
              <a:spcAft>
                <a:spcPts val="0"/>
              </a:spcAft>
              <a:buNone/>
            </a:pPr>
            <a:r>
              <a:rPr lang="en-CA" sz="1800">
                <a:latin typeface="Lato"/>
                <a:ea typeface="Lato"/>
                <a:cs typeface="Lato"/>
                <a:sym typeface="Lato"/>
              </a:rPr>
              <a:t>43521</a:t>
            </a:r>
            <a:endParaRPr sz="1800">
              <a:latin typeface="Lato"/>
              <a:ea typeface="Lato"/>
              <a:cs typeface="Lato"/>
              <a:sym typeface="Lato"/>
            </a:endParaRPr>
          </a:p>
        </p:txBody>
      </p:sp>
      <p:sp>
        <p:nvSpPr>
          <p:cNvPr id="753" name="Google Shape;753;p67"/>
          <p:cNvSpPr/>
          <p:nvPr/>
        </p:nvSpPr>
        <p:spPr>
          <a:xfrm>
            <a:off x="3074150" y="2940525"/>
            <a:ext cx="1140900" cy="18720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2 - 3</a:t>
            </a:r>
            <a:endParaRPr b="1">
              <a:latin typeface="Lato"/>
              <a:ea typeface="Lato"/>
              <a:cs typeface="Lato"/>
              <a:sym typeface="Lato"/>
            </a:endParaRPr>
          </a:p>
        </p:txBody>
      </p:sp>
      <p:cxnSp>
        <p:nvCxnSpPr>
          <p:cNvPr id="754" name="Google Shape;754;p67"/>
          <p:cNvCxnSpPr/>
          <p:nvPr/>
        </p:nvCxnSpPr>
        <p:spPr>
          <a:xfrm rot="8100000">
            <a:off x="6948630" y="3542722"/>
            <a:ext cx="360624" cy="360624"/>
          </a:xfrm>
          <a:prstGeom prst="straightConnector1">
            <a:avLst/>
          </a:prstGeom>
          <a:noFill/>
          <a:ln cap="flat" cmpd="sng" w="28575">
            <a:solidFill>
              <a:schemeClr val="dk2"/>
            </a:solidFill>
            <a:prstDash val="solid"/>
            <a:round/>
            <a:headEnd len="med" w="med" type="none"/>
            <a:tailEnd len="med" w="med" type="triangle"/>
          </a:ln>
        </p:spPr>
      </p:cxnSp>
      <p:sp>
        <p:nvSpPr>
          <p:cNvPr id="755" name="Google Shape;755;p67"/>
          <p:cNvSpPr txBox="1"/>
          <p:nvPr/>
        </p:nvSpPr>
        <p:spPr>
          <a:xfrm>
            <a:off x="7430925" y="3354400"/>
            <a:ext cx="1823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89th overall</a:t>
            </a:r>
            <a:endParaRPr b="1">
              <a:latin typeface="Lato"/>
              <a:ea typeface="Lato"/>
              <a:cs typeface="Lato"/>
              <a:sym typeface="Lato"/>
            </a:endParaRPr>
          </a:p>
          <a:p>
            <a:pPr indent="0" lvl="0" marL="0" rtl="0" algn="l">
              <a:spcBef>
                <a:spcPts val="0"/>
              </a:spcBef>
              <a:spcAft>
                <a:spcPts val="0"/>
              </a:spcAft>
              <a:buNone/>
            </a:pPr>
            <a:r>
              <a:rPr b="1" lang="en-CA">
                <a:latin typeface="Lato"/>
                <a:ea typeface="Lato"/>
                <a:cs typeface="Lato"/>
                <a:sym typeface="Lato"/>
              </a:rPr>
              <a:t>17th in group 1 - 4</a:t>
            </a:r>
            <a:endParaRPr b="1">
              <a:latin typeface="Lato"/>
              <a:ea typeface="Lato"/>
              <a:cs typeface="Lato"/>
              <a:sym typeface="Lato"/>
            </a:endParaRPr>
          </a:p>
          <a:p>
            <a:pPr indent="0" lvl="0" marL="0" rtl="0" algn="l">
              <a:spcBef>
                <a:spcPts val="0"/>
              </a:spcBef>
              <a:spcAft>
                <a:spcPts val="0"/>
              </a:spcAft>
              <a:buNone/>
            </a:pPr>
            <a:r>
              <a:rPr b="1" lang="en-CA">
                <a:latin typeface="Lato"/>
                <a:ea typeface="Lato"/>
                <a:cs typeface="Lato"/>
                <a:sym typeface="Lato"/>
              </a:rPr>
              <a:t>5th in group 2 - 3</a:t>
            </a:r>
            <a:endParaRPr b="1">
              <a:latin typeface="Lato"/>
              <a:ea typeface="Lato"/>
              <a:cs typeface="Lato"/>
              <a:sym typeface="Lato"/>
            </a:endParaRPr>
          </a:p>
          <a:p>
            <a:pPr indent="0" lvl="0" marL="0" rtl="0" algn="l">
              <a:spcBef>
                <a:spcPts val="0"/>
              </a:spcBef>
              <a:spcAft>
                <a:spcPts val="0"/>
              </a:spcAft>
              <a:buNone/>
            </a:pPr>
            <a:r>
              <a:rPr b="1" lang="en-CA">
                <a:latin typeface="Lato"/>
                <a:ea typeface="Lato"/>
                <a:cs typeface="Lato"/>
                <a:sym typeface="Lato"/>
              </a:rPr>
              <a:t>1st in group 3 - 3</a:t>
            </a:r>
            <a:endParaRPr b="1">
              <a:latin typeface="Lato"/>
              <a:ea typeface="Lato"/>
              <a:cs typeface="Lato"/>
              <a:sym typeface="Lato"/>
            </a:endParaRPr>
          </a:p>
          <a:p>
            <a:pPr indent="0" lvl="0" marL="0" rtl="0" algn="l">
              <a:spcBef>
                <a:spcPts val="0"/>
              </a:spcBef>
              <a:spcAft>
                <a:spcPts val="0"/>
              </a:spcAft>
              <a:buNone/>
            </a:pPr>
            <a:r>
              <a:rPr b="1" lang="en-CA">
                <a:latin typeface="Lato"/>
                <a:ea typeface="Lato"/>
                <a:cs typeface="Lato"/>
                <a:sym typeface="Lato"/>
              </a:rPr>
              <a:t>1st in group 4 - 1</a:t>
            </a:r>
            <a:endParaRPr b="1">
              <a:latin typeface="Lato"/>
              <a:ea typeface="Lato"/>
              <a:cs typeface="Lato"/>
              <a:sym typeface="Lato"/>
            </a:endParaRPr>
          </a:p>
        </p:txBody>
      </p:sp>
      <p:sp>
        <p:nvSpPr>
          <p:cNvPr id="756" name="Google Shape;756;p67"/>
          <p:cNvSpPr/>
          <p:nvPr/>
        </p:nvSpPr>
        <p:spPr>
          <a:xfrm>
            <a:off x="4340750" y="2999200"/>
            <a:ext cx="1140900" cy="355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3 - 2</a:t>
            </a:r>
            <a:endParaRPr b="1">
              <a:latin typeface="Lato"/>
              <a:ea typeface="Lato"/>
              <a:cs typeface="Lato"/>
              <a:sym typeface="Lato"/>
            </a:endParaRPr>
          </a:p>
        </p:txBody>
      </p:sp>
      <p:sp>
        <p:nvSpPr>
          <p:cNvPr id="757" name="Google Shape;757;p67"/>
          <p:cNvSpPr/>
          <p:nvPr/>
        </p:nvSpPr>
        <p:spPr>
          <a:xfrm>
            <a:off x="4340750" y="3432800"/>
            <a:ext cx="1140900" cy="131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3 - 3</a:t>
            </a:r>
            <a:endParaRPr b="1">
              <a:latin typeface="Lato"/>
              <a:ea typeface="Lato"/>
              <a:cs typeface="Lato"/>
              <a:sym typeface="Lato"/>
            </a:endParaRPr>
          </a:p>
        </p:txBody>
      </p:sp>
      <p:sp>
        <p:nvSpPr>
          <p:cNvPr id="758" name="Google Shape;758;p67"/>
          <p:cNvSpPr/>
          <p:nvPr/>
        </p:nvSpPr>
        <p:spPr>
          <a:xfrm>
            <a:off x="4340750" y="4823400"/>
            <a:ext cx="1140900" cy="102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759" name="Google Shape;759;p67"/>
          <p:cNvSpPr/>
          <p:nvPr/>
        </p:nvSpPr>
        <p:spPr>
          <a:xfrm>
            <a:off x="5607350" y="3432800"/>
            <a:ext cx="1140900" cy="6093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4 - 1</a:t>
            </a:r>
            <a:endParaRPr b="1">
              <a:latin typeface="Lato"/>
              <a:ea typeface="Lato"/>
              <a:cs typeface="Lato"/>
              <a:sym typeface="Lato"/>
            </a:endParaRPr>
          </a:p>
        </p:txBody>
      </p:sp>
      <p:sp>
        <p:nvSpPr>
          <p:cNvPr id="760" name="Google Shape;760;p67"/>
          <p:cNvSpPr/>
          <p:nvPr/>
        </p:nvSpPr>
        <p:spPr>
          <a:xfrm>
            <a:off x="5607350" y="4135700"/>
            <a:ext cx="1140900" cy="6093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4 - 2</a:t>
            </a:r>
            <a:endParaRPr b="1">
              <a:latin typeface="Lato"/>
              <a:ea typeface="Lato"/>
              <a:cs typeface="Lato"/>
              <a:sym typeface="Lato"/>
            </a:endParaRPr>
          </a:p>
        </p:txBody>
      </p:sp>
      <p:sp>
        <p:nvSpPr>
          <p:cNvPr id="761" name="Google Shape;761;p67"/>
          <p:cNvSpPr/>
          <p:nvPr/>
        </p:nvSpPr>
        <p:spPr>
          <a:xfrm>
            <a:off x="5607350" y="3068000"/>
            <a:ext cx="1140900" cy="2712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Lato"/>
                <a:ea typeface="Lato"/>
                <a:cs typeface="Lato"/>
                <a:sym typeface="Lato"/>
              </a:rPr>
              <a:t>Group 4 - 2</a:t>
            </a:r>
            <a:endParaRPr b="1">
              <a:latin typeface="Lato"/>
              <a:ea typeface="Lato"/>
              <a:cs typeface="Lato"/>
              <a:sym typeface="Lato"/>
            </a:endParaRPr>
          </a:p>
        </p:txBody>
      </p:sp>
      <p:sp>
        <p:nvSpPr>
          <p:cNvPr id="762" name="Google Shape;762;p67"/>
          <p:cNvSpPr/>
          <p:nvPr/>
        </p:nvSpPr>
        <p:spPr>
          <a:xfrm>
            <a:off x="5607350" y="4823400"/>
            <a:ext cx="1140900" cy="1029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6" name="Shape 766"/>
        <p:cNvGrpSpPr/>
        <p:nvPr/>
      </p:nvGrpSpPr>
      <p:grpSpPr>
        <a:xfrm>
          <a:off x="0" y="0"/>
          <a:ext cx="0" cy="0"/>
          <a:chOff x="0" y="0"/>
          <a:chExt cx="0" cy="0"/>
        </a:xfrm>
      </p:grpSpPr>
      <p:sp>
        <p:nvSpPr>
          <p:cNvPr id="767" name="Google Shape;767;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Example: n = 5, k = 89 (1 ≦k≦5!)</a:t>
            </a:r>
            <a:endParaRPr/>
          </a:p>
          <a:p>
            <a:pPr indent="0" lvl="0" marL="0" rtl="0" algn="l">
              <a:spcBef>
                <a:spcPts val="0"/>
              </a:spcBef>
              <a:spcAft>
                <a:spcPts val="0"/>
              </a:spcAft>
              <a:buNone/>
            </a:pPr>
            <a:r>
              <a:t/>
            </a:r>
            <a:endParaRPr/>
          </a:p>
        </p:txBody>
      </p:sp>
      <p:sp>
        <p:nvSpPr>
          <p:cNvPr id="768" name="Google Shape;768;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89th permutation belongs to</a:t>
            </a:r>
            <a:endParaRPr/>
          </a:p>
          <a:p>
            <a:pPr indent="-342900" lvl="0" marL="457200" rtl="0" algn="l">
              <a:spcBef>
                <a:spcPts val="1200"/>
              </a:spcBef>
              <a:spcAft>
                <a:spcPts val="0"/>
              </a:spcAft>
              <a:buSzPts val="1800"/>
              <a:buChar char="●"/>
            </a:pPr>
            <a:r>
              <a:rPr lang="en-CA"/>
              <a:t>Group 1 - </a:t>
            </a:r>
            <a:r>
              <a:rPr b="1" lang="en-CA"/>
              <a:t>4</a:t>
            </a:r>
            <a:endParaRPr b="1"/>
          </a:p>
          <a:p>
            <a:pPr indent="-342900" lvl="0" marL="457200" rtl="0" algn="l">
              <a:spcBef>
                <a:spcPts val="0"/>
              </a:spcBef>
              <a:spcAft>
                <a:spcPts val="0"/>
              </a:spcAft>
              <a:buSzPts val="1800"/>
              <a:buChar char="●"/>
            </a:pPr>
            <a:r>
              <a:rPr lang="en-CA"/>
              <a:t>Group 2 - </a:t>
            </a:r>
            <a:r>
              <a:rPr b="1" lang="en-CA"/>
              <a:t>3</a:t>
            </a:r>
            <a:endParaRPr b="1"/>
          </a:p>
          <a:p>
            <a:pPr indent="-342900" lvl="0" marL="457200" rtl="0" algn="l">
              <a:spcBef>
                <a:spcPts val="0"/>
              </a:spcBef>
              <a:spcAft>
                <a:spcPts val="0"/>
              </a:spcAft>
              <a:buSzPts val="1800"/>
              <a:buChar char="●"/>
            </a:pPr>
            <a:r>
              <a:rPr lang="en-CA"/>
              <a:t>Group 3 - </a:t>
            </a:r>
            <a:r>
              <a:rPr b="1" lang="en-CA"/>
              <a:t>3</a:t>
            </a:r>
            <a:endParaRPr b="1"/>
          </a:p>
          <a:p>
            <a:pPr indent="-342900" lvl="0" marL="457200" rtl="0" algn="l">
              <a:spcBef>
                <a:spcPts val="0"/>
              </a:spcBef>
              <a:spcAft>
                <a:spcPts val="0"/>
              </a:spcAft>
              <a:buSzPts val="1800"/>
              <a:buChar char="●"/>
            </a:pPr>
            <a:r>
              <a:rPr lang="en-CA"/>
              <a:t>Group 4 - </a:t>
            </a:r>
            <a:r>
              <a:rPr b="1" lang="en-CA"/>
              <a:t>1</a:t>
            </a:r>
            <a:endParaRPr b="1"/>
          </a:p>
        </p:txBody>
      </p:sp>
      <p:sp>
        <p:nvSpPr>
          <p:cNvPr id="769" name="Google Shape;769;p68"/>
          <p:cNvSpPr/>
          <p:nvPr/>
        </p:nvSpPr>
        <p:spPr>
          <a:xfrm>
            <a:off x="2695050" y="3410225"/>
            <a:ext cx="751500" cy="535200"/>
          </a:xfrm>
          <a:prstGeom prst="rect">
            <a:avLst/>
          </a:prstGeom>
          <a:solidFill>
            <a:schemeClr val="accent4"/>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300"/>
              <a:t>1</a:t>
            </a:r>
            <a:endParaRPr b="1" sz="2300"/>
          </a:p>
        </p:txBody>
      </p:sp>
      <p:sp>
        <p:nvSpPr>
          <p:cNvPr id="770" name="Google Shape;770;p68"/>
          <p:cNvSpPr/>
          <p:nvPr/>
        </p:nvSpPr>
        <p:spPr>
          <a:xfrm>
            <a:off x="3446550" y="3410225"/>
            <a:ext cx="751500" cy="535200"/>
          </a:xfrm>
          <a:prstGeom prst="rect">
            <a:avLst/>
          </a:prstGeom>
          <a:solidFill>
            <a:schemeClr val="accent4"/>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300"/>
              <a:t>2</a:t>
            </a:r>
            <a:endParaRPr b="1" sz="2300"/>
          </a:p>
        </p:txBody>
      </p:sp>
      <p:sp>
        <p:nvSpPr>
          <p:cNvPr id="771" name="Google Shape;771;p68"/>
          <p:cNvSpPr/>
          <p:nvPr/>
        </p:nvSpPr>
        <p:spPr>
          <a:xfrm>
            <a:off x="4198050" y="3410225"/>
            <a:ext cx="751500" cy="535200"/>
          </a:xfrm>
          <a:prstGeom prst="rect">
            <a:avLst/>
          </a:prstGeom>
          <a:solidFill>
            <a:schemeClr val="accent4"/>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300"/>
              <a:t>3</a:t>
            </a:r>
            <a:endParaRPr b="1" sz="2300"/>
          </a:p>
        </p:txBody>
      </p:sp>
      <p:sp>
        <p:nvSpPr>
          <p:cNvPr id="772" name="Google Shape;772;p68"/>
          <p:cNvSpPr/>
          <p:nvPr/>
        </p:nvSpPr>
        <p:spPr>
          <a:xfrm>
            <a:off x="4949550" y="3410225"/>
            <a:ext cx="751500" cy="535200"/>
          </a:xfrm>
          <a:prstGeom prst="rect">
            <a:avLst/>
          </a:prstGeom>
          <a:solidFill>
            <a:schemeClr val="accent4"/>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300"/>
              <a:t>4</a:t>
            </a:r>
            <a:endParaRPr b="1" sz="2300"/>
          </a:p>
        </p:txBody>
      </p:sp>
      <p:sp>
        <p:nvSpPr>
          <p:cNvPr id="773" name="Google Shape;773;p68"/>
          <p:cNvSpPr/>
          <p:nvPr/>
        </p:nvSpPr>
        <p:spPr>
          <a:xfrm>
            <a:off x="5701050" y="3410225"/>
            <a:ext cx="751500" cy="535200"/>
          </a:xfrm>
          <a:prstGeom prst="rect">
            <a:avLst/>
          </a:prstGeom>
          <a:solidFill>
            <a:schemeClr val="accent4"/>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300"/>
              <a:t>5</a:t>
            </a:r>
            <a:endParaRPr b="1" sz="2300"/>
          </a:p>
        </p:txBody>
      </p:sp>
      <p:sp>
        <p:nvSpPr>
          <p:cNvPr id="774" name="Google Shape;774;p68"/>
          <p:cNvSpPr/>
          <p:nvPr/>
        </p:nvSpPr>
        <p:spPr>
          <a:xfrm>
            <a:off x="4949550" y="3410225"/>
            <a:ext cx="751500" cy="535200"/>
          </a:xfrm>
          <a:prstGeom prst="rect">
            <a:avLst/>
          </a:prstGeom>
          <a:solidFill>
            <a:srgbClr val="9E9E9E"/>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300"/>
              <a:t>0</a:t>
            </a:r>
            <a:endParaRPr b="1" sz="2300"/>
          </a:p>
        </p:txBody>
      </p:sp>
      <p:sp>
        <p:nvSpPr>
          <p:cNvPr id="775" name="Google Shape;775;p68"/>
          <p:cNvSpPr/>
          <p:nvPr/>
        </p:nvSpPr>
        <p:spPr>
          <a:xfrm>
            <a:off x="4198050" y="3410225"/>
            <a:ext cx="751500" cy="535200"/>
          </a:xfrm>
          <a:prstGeom prst="rect">
            <a:avLst/>
          </a:prstGeom>
          <a:solidFill>
            <a:srgbClr val="9E9E9E"/>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300"/>
              <a:t>0</a:t>
            </a:r>
            <a:endParaRPr b="1" sz="2300"/>
          </a:p>
        </p:txBody>
      </p:sp>
      <p:sp>
        <p:nvSpPr>
          <p:cNvPr id="776" name="Google Shape;776;p68"/>
          <p:cNvSpPr/>
          <p:nvPr/>
        </p:nvSpPr>
        <p:spPr>
          <a:xfrm>
            <a:off x="5701050" y="3410225"/>
            <a:ext cx="751500" cy="535200"/>
          </a:xfrm>
          <a:prstGeom prst="rect">
            <a:avLst/>
          </a:prstGeom>
          <a:solidFill>
            <a:srgbClr val="9E9E9E"/>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300"/>
              <a:t>0</a:t>
            </a:r>
            <a:endParaRPr b="1" sz="2300"/>
          </a:p>
        </p:txBody>
      </p:sp>
      <p:sp>
        <p:nvSpPr>
          <p:cNvPr id="777" name="Google Shape;777;p68"/>
          <p:cNvSpPr/>
          <p:nvPr/>
        </p:nvSpPr>
        <p:spPr>
          <a:xfrm>
            <a:off x="2695050" y="3410225"/>
            <a:ext cx="751500" cy="535200"/>
          </a:xfrm>
          <a:prstGeom prst="rect">
            <a:avLst/>
          </a:prstGeom>
          <a:solidFill>
            <a:srgbClr val="9E9E9E"/>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300"/>
              <a:t>0</a:t>
            </a:r>
            <a:endParaRPr b="1" sz="2300"/>
          </a:p>
        </p:txBody>
      </p:sp>
      <p:sp>
        <p:nvSpPr>
          <p:cNvPr id="778" name="Google Shape;778;p68"/>
          <p:cNvSpPr txBox="1"/>
          <p:nvPr/>
        </p:nvSpPr>
        <p:spPr>
          <a:xfrm>
            <a:off x="6899850" y="4150050"/>
            <a:ext cx="1518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2800">
                <a:latin typeface="Lato"/>
                <a:ea typeface="Lato"/>
                <a:cs typeface="Lato"/>
                <a:sym typeface="Lato"/>
              </a:rPr>
              <a:t>43512</a:t>
            </a:r>
            <a:endParaRPr b="1" sz="28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78"/>
                                        </p:tgtEl>
                                        <p:attrNameLst>
                                          <p:attrName>style.visibility</p:attrName>
                                        </p:attrNameLst>
                                      </p:cBhvr>
                                      <p:to>
                                        <p:strVal val="visible"/>
                                      </p:to>
                                    </p:set>
                                    <p:anim calcmode="lin" valueType="num">
                                      <p:cBhvr additive="base">
                                        <p:cTn dur="1000"/>
                                        <p:tgtEl>
                                          <p:spTgt spid="7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2" name="Shape 782"/>
        <p:cNvGrpSpPr/>
        <p:nvPr/>
      </p:nvGrpSpPr>
      <p:grpSpPr>
        <a:xfrm>
          <a:off x="0" y="0"/>
          <a:ext cx="0" cy="0"/>
          <a:chOff x="0" y="0"/>
          <a:chExt cx="0" cy="0"/>
        </a:xfrm>
      </p:grpSpPr>
      <p:sp>
        <p:nvSpPr>
          <p:cNvPr id="783" name="Google Shape;78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Still skeptical?</a:t>
            </a:r>
            <a:endParaRPr/>
          </a:p>
        </p:txBody>
      </p:sp>
      <p:pic>
        <p:nvPicPr>
          <p:cNvPr id="784" name="Google Shape;784;p69"/>
          <p:cNvPicPr preferRelativeResize="0"/>
          <p:nvPr/>
        </p:nvPicPr>
        <p:blipFill>
          <a:blip r:embed="rId3">
            <a:alphaModFix/>
          </a:blip>
          <a:stretch>
            <a:fillRect/>
          </a:stretch>
        </p:blipFill>
        <p:spPr>
          <a:xfrm rot="-5400000">
            <a:off x="2764344" y="-74945"/>
            <a:ext cx="3615301" cy="6427249"/>
          </a:xfrm>
          <a:prstGeom prst="rect">
            <a:avLst/>
          </a:prstGeom>
          <a:noFill/>
          <a:ln>
            <a:noFill/>
          </a:ln>
        </p:spPr>
      </p:pic>
      <p:sp>
        <p:nvSpPr>
          <p:cNvPr id="785" name="Google Shape;785;p69"/>
          <p:cNvSpPr/>
          <p:nvPr/>
        </p:nvSpPr>
        <p:spPr>
          <a:xfrm>
            <a:off x="6014850" y="2106725"/>
            <a:ext cx="246600" cy="951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6" name="Google Shape;786;p69"/>
          <p:cNvCxnSpPr/>
          <p:nvPr/>
        </p:nvCxnSpPr>
        <p:spPr>
          <a:xfrm flipH="1">
            <a:off x="6449250" y="1402125"/>
            <a:ext cx="2019900" cy="892500"/>
          </a:xfrm>
          <a:prstGeom prst="curvedConnector3">
            <a:avLst>
              <a:gd fmla="val 58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0" name="Shape 790"/>
        <p:cNvGrpSpPr/>
        <p:nvPr/>
      </p:nvGrpSpPr>
      <p:grpSpPr>
        <a:xfrm>
          <a:off x="0" y="0"/>
          <a:ext cx="0" cy="0"/>
          <a:chOff x="0" y="0"/>
          <a:chExt cx="0" cy="0"/>
        </a:xfrm>
      </p:grpSpPr>
      <p:sp>
        <p:nvSpPr>
          <p:cNvPr id="791" name="Google Shape;791;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int * recursion(int n, int k)</a:t>
            </a:r>
            <a:endParaRPr/>
          </a:p>
        </p:txBody>
      </p:sp>
      <p:pic>
        <p:nvPicPr>
          <p:cNvPr id="792" name="Google Shape;792;p70"/>
          <p:cNvPicPr preferRelativeResize="0"/>
          <p:nvPr/>
        </p:nvPicPr>
        <p:blipFill>
          <a:blip r:embed="rId3">
            <a:alphaModFix/>
          </a:blip>
          <a:stretch>
            <a:fillRect/>
          </a:stretch>
        </p:blipFill>
        <p:spPr>
          <a:xfrm>
            <a:off x="727650" y="1331025"/>
            <a:ext cx="5953125" cy="962025"/>
          </a:xfrm>
          <a:prstGeom prst="rect">
            <a:avLst/>
          </a:prstGeom>
          <a:noFill/>
          <a:ln>
            <a:noFill/>
          </a:ln>
        </p:spPr>
      </p:pic>
      <p:pic>
        <p:nvPicPr>
          <p:cNvPr id="793" name="Google Shape;793;p70"/>
          <p:cNvPicPr preferRelativeResize="0"/>
          <p:nvPr/>
        </p:nvPicPr>
        <p:blipFill>
          <a:blip r:embed="rId4">
            <a:alphaModFix/>
          </a:blip>
          <a:stretch>
            <a:fillRect/>
          </a:stretch>
        </p:blipFill>
        <p:spPr>
          <a:xfrm>
            <a:off x="717725" y="3074275"/>
            <a:ext cx="5372100" cy="981075"/>
          </a:xfrm>
          <a:prstGeom prst="rect">
            <a:avLst/>
          </a:prstGeom>
          <a:noFill/>
          <a:ln>
            <a:noFill/>
          </a:ln>
        </p:spPr>
      </p:pic>
      <p:sp>
        <p:nvSpPr>
          <p:cNvPr id="794" name="Google Shape;794;p70"/>
          <p:cNvSpPr txBox="1"/>
          <p:nvPr/>
        </p:nvSpPr>
        <p:spPr>
          <a:xfrm>
            <a:off x="717725" y="2293050"/>
            <a:ext cx="7688700" cy="6771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600">
                <a:latin typeface="Lato"/>
                <a:ea typeface="Lato"/>
                <a:cs typeface="Lato"/>
                <a:sym typeface="Lato"/>
              </a:rPr>
              <a:t>n</a:t>
            </a:r>
            <a:r>
              <a:rPr lang="en-CA" sz="1600">
                <a:latin typeface="Lato"/>
                <a:ea typeface="Lato"/>
                <a:cs typeface="Lato"/>
                <a:sym typeface="Lato"/>
              </a:rPr>
              <a:t>: the number of “numbers” left unselected</a:t>
            </a:r>
            <a:endParaRPr sz="1600">
              <a:latin typeface="Lato"/>
              <a:ea typeface="Lato"/>
              <a:cs typeface="Lato"/>
              <a:sym typeface="Lato"/>
            </a:endParaRPr>
          </a:p>
          <a:p>
            <a:pPr indent="0" lvl="0" marL="0" rtl="0" algn="l">
              <a:spcBef>
                <a:spcPts val="0"/>
              </a:spcBef>
              <a:spcAft>
                <a:spcPts val="0"/>
              </a:spcAft>
              <a:buNone/>
            </a:pPr>
            <a:r>
              <a:rPr b="1" lang="en-CA" sz="1600">
                <a:latin typeface="Lato"/>
                <a:ea typeface="Lato"/>
                <a:cs typeface="Lato"/>
                <a:sym typeface="Lato"/>
              </a:rPr>
              <a:t>k</a:t>
            </a:r>
            <a:r>
              <a:rPr lang="en-CA" sz="1600">
                <a:latin typeface="Lato"/>
                <a:ea typeface="Lato"/>
                <a:cs typeface="Lato"/>
                <a:sym typeface="Lato"/>
              </a:rPr>
              <a:t>: position starting from the smallest number in the current group</a:t>
            </a:r>
            <a:endParaRPr sz="1600">
              <a:latin typeface="Lato"/>
              <a:ea typeface="Lato"/>
              <a:cs typeface="Lato"/>
              <a:sym typeface="Lato"/>
            </a:endParaRPr>
          </a:p>
        </p:txBody>
      </p:sp>
      <p:cxnSp>
        <p:nvCxnSpPr>
          <p:cNvPr id="795" name="Google Shape;795;p70"/>
          <p:cNvCxnSpPr/>
          <p:nvPr/>
        </p:nvCxnSpPr>
        <p:spPr>
          <a:xfrm rot="8100000">
            <a:off x="6538255" y="1631722"/>
            <a:ext cx="360624" cy="360624"/>
          </a:xfrm>
          <a:prstGeom prst="straightConnector1">
            <a:avLst/>
          </a:prstGeom>
          <a:noFill/>
          <a:ln cap="flat" cmpd="sng" w="28575">
            <a:solidFill>
              <a:schemeClr val="dk2"/>
            </a:solidFill>
            <a:prstDash val="solid"/>
            <a:round/>
            <a:headEnd len="med" w="med" type="none"/>
            <a:tailEnd len="med" w="med" type="triangle"/>
          </a:ln>
        </p:spPr>
      </p:cxnSp>
      <p:sp>
        <p:nvSpPr>
          <p:cNvPr id="796" name="Google Shape;796;p70"/>
          <p:cNvSpPr txBox="1"/>
          <p:nvPr/>
        </p:nvSpPr>
        <p:spPr>
          <a:xfrm>
            <a:off x="7053650" y="1611938"/>
            <a:ext cx="19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Always 0 (Why ?)</a:t>
            </a:r>
            <a:endParaRPr>
              <a:latin typeface="Lato"/>
              <a:ea typeface="Lato"/>
              <a:cs typeface="Lato"/>
              <a:sym typeface="Lato"/>
            </a:endParaRPr>
          </a:p>
        </p:txBody>
      </p:sp>
      <p:sp>
        <p:nvSpPr>
          <p:cNvPr id="797" name="Google Shape;797;p70"/>
          <p:cNvSpPr txBox="1"/>
          <p:nvPr/>
        </p:nvSpPr>
        <p:spPr>
          <a:xfrm>
            <a:off x="717725" y="4055350"/>
            <a:ext cx="76887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r</a:t>
            </a:r>
            <a:r>
              <a:rPr b="1" lang="en-CA">
                <a:latin typeface="Lato"/>
                <a:ea typeface="Lato"/>
                <a:cs typeface="Lato"/>
                <a:sym typeface="Lato"/>
              </a:rPr>
              <a:t>ank</a:t>
            </a:r>
            <a:r>
              <a:rPr lang="en-CA">
                <a:latin typeface="Lato"/>
                <a:ea typeface="Lato"/>
                <a:cs typeface="Lato"/>
                <a:sym typeface="Lato"/>
              </a:rPr>
              <a:t>: position in the next smaller group</a:t>
            </a:r>
            <a:endParaRPr>
              <a:latin typeface="Lato"/>
              <a:ea typeface="Lato"/>
              <a:cs typeface="Lato"/>
              <a:sym typeface="Lato"/>
            </a:endParaRPr>
          </a:p>
          <a:p>
            <a:pPr indent="0" lvl="0" marL="0" rtl="0" algn="l">
              <a:spcBef>
                <a:spcPts val="0"/>
              </a:spcBef>
              <a:spcAft>
                <a:spcPts val="0"/>
              </a:spcAft>
              <a:buNone/>
            </a:pPr>
            <a:r>
              <a:rPr b="1" lang="en-CA">
                <a:latin typeface="Lato"/>
                <a:ea typeface="Lato"/>
                <a:cs typeface="Lato"/>
                <a:sym typeface="Lato"/>
              </a:rPr>
              <a:t>g</a:t>
            </a:r>
            <a:r>
              <a:rPr b="1" lang="en-CA">
                <a:latin typeface="Lato"/>
                <a:ea typeface="Lato"/>
                <a:cs typeface="Lato"/>
                <a:sym typeface="Lato"/>
              </a:rPr>
              <a:t>roup</a:t>
            </a:r>
            <a:r>
              <a:rPr lang="en-CA">
                <a:latin typeface="Lato"/>
                <a:ea typeface="Lato"/>
                <a:cs typeface="Lato"/>
                <a:sym typeface="Lato"/>
              </a:rPr>
              <a:t>: the current group</a:t>
            </a:r>
            <a:endParaRPr>
              <a:latin typeface="Lato"/>
              <a:ea typeface="Lato"/>
              <a:cs typeface="Lato"/>
              <a:sym typeface="Lato"/>
            </a:endParaRPr>
          </a:p>
        </p:txBody>
      </p:sp>
      <p:cxnSp>
        <p:nvCxnSpPr>
          <p:cNvPr id="798" name="Google Shape;798;p70"/>
          <p:cNvCxnSpPr/>
          <p:nvPr/>
        </p:nvCxnSpPr>
        <p:spPr>
          <a:xfrm rot="8100000">
            <a:off x="5912905" y="3674947"/>
            <a:ext cx="360624" cy="360624"/>
          </a:xfrm>
          <a:prstGeom prst="straightConnector1">
            <a:avLst/>
          </a:prstGeom>
          <a:noFill/>
          <a:ln cap="flat" cmpd="sng" w="28575">
            <a:solidFill>
              <a:schemeClr val="dk2"/>
            </a:solidFill>
            <a:prstDash val="solid"/>
            <a:round/>
            <a:headEnd len="med" w="med" type="none"/>
            <a:tailEnd len="med" w="med" type="triangle"/>
          </a:ln>
        </p:spPr>
      </p:cxnSp>
      <p:sp>
        <p:nvSpPr>
          <p:cNvPr id="799" name="Google Shape;799;p70"/>
          <p:cNvSpPr/>
          <p:nvPr/>
        </p:nvSpPr>
        <p:spPr>
          <a:xfrm>
            <a:off x="5765625" y="3655150"/>
            <a:ext cx="72600" cy="400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0"/>
          <p:cNvSpPr txBox="1"/>
          <p:nvPr/>
        </p:nvSpPr>
        <p:spPr>
          <a:xfrm>
            <a:off x="6348225" y="3251050"/>
            <a:ext cx="249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When the permutation you are looking for is the last member of a group</a:t>
            </a:r>
            <a:endParaRPr>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4" name="Shape 804"/>
        <p:cNvGrpSpPr/>
        <p:nvPr/>
      </p:nvGrpSpPr>
      <p:grpSpPr>
        <a:xfrm>
          <a:off x="0" y="0"/>
          <a:ext cx="0" cy="0"/>
          <a:chOff x="0" y="0"/>
          <a:chExt cx="0" cy="0"/>
        </a:xfrm>
      </p:grpSpPr>
      <p:sp>
        <p:nvSpPr>
          <p:cNvPr id="805" name="Google Shape;805;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int * recursion(int n, int k)</a:t>
            </a:r>
            <a:endParaRPr/>
          </a:p>
        </p:txBody>
      </p:sp>
      <p:pic>
        <p:nvPicPr>
          <p:cNvPr id="806" name="Google Shape;806;p71"/>
          <p:cNvPicPr preferRelativeResize="0"/>
          <p:nvPr/>
        </p:nvPicPr>
        <p:blipFill>
          <a:blip r:embed="rId3">
            <a:alphaModFix/>
          </a:blip>
          <a:stretch>
            <a:fillRect/>
          </a:stretch>
        </p:blipFill>
        <p:spPr>
          <a:xfrm>
            <a:off x="727650" y="1331025"/>
            <a:ext cx="5667375" cy="1752600"/>
          </a:xfrm>
          <a:prstGeom prst="rect">
            <a:avLst/>
          </a:prstGeom>
          <a:noFill/>
          <a:ln>
            <a:noFill/>
          </a:ln>
        </p:spPr>
      </p:pic>
      <p:sp>
        <p:nvSpPr>
          <p:cNvPr id="807" name="Google Shape;807;p71"/>
          <p:cNvSpPr txBox="1"/>
          <p:nvPr/>
        </p:nvSpPr>
        <p:spPr>
          <a:xfrm>
            <a:off x="727650" y="3083625"/>
            <a:ext cx="7688700" cy="1662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600">
                <a:latin typeface="Lato"/>
                <a:ea typeface="Lato"/>
                <a:cs typeface="Lato"/>
                <a:sym typeface="Lato"/>
              </a:rPr>
              <a:t>r</a:t>
            </a:r>
            <a:r>
              <a:rPr lang="en-CA" sz="1600">
                <a:latin typeface="Lato"/>
                <a:ea typeface="Lato"/>
                <a:cs typeface="Lato"/>
                <a:sym typeface="Lato"/>
              </a:rPr>
              <a:t>ecursion function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Calls itself after selecting one number (</a:t>
            </a:r>
            <a:r>
              <a:rPr b="1" lang="en-CA" sz="1600">
                <a:latin typeface="Lato"/>
                <a:ea typeface="Lato"/>
                <a:cs typeface="Lato"/>
                <a:sym typeface="Lato"/>
              </a:rPr>
              <a:t>group</a:t>
            </a:r>
            <a:r>
              <a:rPr lang="en-CA" sz="1600">
                <a:latin typeface="Lato"/>
                <a:ea typeface="Lato"/>
                <a:cs typeface="Lato"/>
                <a:sym typeface="Lato"/>
              </a:rPr>
              <a:t>) and updating the position in the next group (</a:t>
            </a:r>
            <a:r>
              <a:rPr b="1" lang="en-CA" sz="1600">
                <a:latin typeface="Lato"/>
                <a:ea typeface="Lato"/>
                <a:cs typeface="Lato"/>
                <a:sym typeface="Lato"/>
              </a:rPr>
              <a:t>rank</a:t>
            </a:r>
            <a:r>
              <a:rPr lang="en-CA" sz="1600">
                <a:latin typeface="Lato"/>
                <a:ea typeface="Lato"/>
                <a:cs typeface="Lato"/>
                <a:sym typeface="Lato"/>
              </a:rPr>
              <a:t>)</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Stores the returned int array in a pointer </a:t>
            </a:r>
            <a:r>
              <a:rPr b="1" lang="en-CA" sz="1600">
                <a:latin typeface="Lato"/>
                <a:ea typeface="Lato"/>
                <a:cs typeface="Lato"/>
                <a:sym typeface="Lato"/>
              </a:rPr>
              <a:t>str</a:t>
            </a:r>
            <a:endParaRPr b="1"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Copies the returned int array in a </a:t>
            </a:r>
            <a:r>
              <a:rPr b="1" lang="en-CA" sz="1600">
                <a:latin typeface="Lato"/>
                <a:ea typeface="Lato"/>
                <a:cs typeface="Lato"/>
                <a:sym typeface="Lato"/>
              </a:rPr>
              <a:t>bigger </a:t>
            </a:r>
            <a:r>
              <a:rPr lang="en-CA" sz="1600">
                <a:latin typeface="Lato"/>
                <a:ea typeface="Lato"/>
                <a:cs typeface="Lato"/>
                <a:sym typeface="Lato"/>
              </a:rPr>
              <a:t>int array </a:t>
            </a:r>
            <a:r>
              <a:rPr b="1" lang="en-CA" sz="1600">
                <a:latin typeface="Lato"/>
                <a:ea typeface="Lato"/>
                <a:cs typeface="Lato"/>
                <a:sym typeface="Lato"/>
              </a:rPr>
              <a:t>new_str</a:t>
            </a:r>
            <a:endParaRPr b="1"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Adds one value (</a:t>
            </a:r>
            <a:r>
              <a:rPr b="1" lang="en-CA" sz="1600">
                <a:latin typeface="Lato"/>
                <a:ea typeface="Lato"/>
                <a:cs typeface="Lato"/>
                <a:sym typeface="Lato"/>
              </a:rPr>
              <a:t>current group</a:t>
            </a:r>
            <a:r>
              <a:rPr lang="en-CA" sz="1600">
                <a:latin typeface="Lato"/>
                <a:ea typeface="Lato"/>
                <a:cs typeface="Lato"/>
                <a:sym typeface="Lato"/>
              </a:rPr>
              <a:t>) at the end of </a:t>
            </a:r>
            <a:r>
              <a:rPr b="1" lang="en-CA" sz="1600">
                <a:latin typeface="Lato"/>
                <a:ea typeface="Lato"/>
                <a:cs typeface="Lato"/>
                <a:sym typeface="Lato"/>
              </a:rPr>
              <a:t>new_str</a:t>
            </a:r>
            <a:endParaRPr b="1" sz="16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idx="1" type="body"/>
          </p:nvPr>
        </p:nvSpPr>
        <p:spPr>
          <a:xfrm>
            <a:off x="727650" y="1804300"/>
            <a:ext cx="2667600" cy="29172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CA" sz="2300"/>
              <a:t>Loops</a:t>
            </a:r>
            <a:endParaRPr sz="2300"/>
          </a:p>
          <a:p>
            <a:pPr indent="-374650" lvl="0" marL="457200" rtl="0" algn="l">
              <a:spcBef>
                <a:spcPts val="0"/>
              </a:spcBef>
              <a:spcAft>
                <a:spcPts val="0"/>
              </a:spcAft>
              <a:buSzPts val="2300"/>
              <a:buChar char="●"/>
            </a:pPr>
            <a:r>
              <a:rPr lang="en-CA" sz="2300"/>
              <a:t>Array</a:t>
            </a:r>
            <a:endParaRPr sz="2300"/>
          </a:p>
          <a:p>
            <a:pPr indent="-374650" lvl="0" marL="457200" rtl="0" algn="l">
              <a:spcBef>
                <a:spcPts val="0"/>
              </a:spcBef>
              <a:spcAft>
                <a:spcPts val="0"/>
              </a:spcAft>
              <a:buSzPts val="2300"/>
              <a:buChar char="●"/>
            </a:pPr>
            <a:r>
              <a:rPr lang="en-CA" sz="2300"/>
              <a:t>Pointers</a:t>
            </a:r>
            <a:endParaRPr sz="2300"/>
          </a:p>
          <a:p>
            <a:pPr indent="-374650" lvl="0" marL="457200" rtl="0" algn="l">
              <a:spcBef>
                <a:spcPts val="0"/>
              </a:spcBef>
              <a:spcAft>
                <a:spcPts val="0"/>
              </a:spcAft>
              <a:buSzPts val="2300"/>
              <a:buChar char="●"/>
            </a:pPr>
            <a:r>
              <a:rPr lang="en-CA" sz="2300"/>
              <a:t>Functions</a:t>
            </a:r>
            <a:endParaRPr sz="2300"/>
          </a:p>
          <a:p>
            <a:pPr indent="-374650" lvl="0" marL="457200" rtl="0" algn="l">
              <a:spcBef>
                <a:spcPts val="0"/>
              </a:spcBef>
              <a:spcAft>
                <a:spcPts val="0"/>
              </a:spcAft>
              <a:buSzPts val="2300"/>
              <a:buChar char="●"/>
            </a:pPr>
            <a:r>
              <a:rPr lang="en-CA" sz="2300"/>
              <a:t>Sudoku Project</a:t>
            </a:r>
            <a:endParaRPr sz="2300"/>
          </a:p>
        </p:txBody>
      </p:sp>
      <p:sp>
        <p:nvSpPr>
          <p:cNvPr id="177" name="Google Shape;17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2820"/>
              <a:t>Day 1 Content</a:t>
            </a:r>
            <a:endParaRPr sz="2820"/>
          </a:p>
        </p:txBody>
      </p:sp>
      <p:pic>
        <p:nvPicPr>
          <p:cNvPr id="178" name="Google Shape;178;p18"/>
          <p:cNvPicPr preferRelativeResize="0"/>
          <p:nvPr/>
        </p:nvPicPr>
        <p:blipFill>
          <a:blip r:embed="rId3">
            <a:alphaModFix/>
          </a:blip>
          <a:stretch>
            <a:fillRect/>
          </a:stretch>
        </p:blipFill>
        <p:spPr>
          <a:xfrm>
            <a:off x="6012375" y="1765955"/>
            <a:ext cx="2355725" cy="27611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1" name="Shape 811"/>
        <p:cNvGrpSpPr/>
        <p:nvPr/>
      </p:nvGrpSpPr>
      <p:grpSpPr>
        <a:xfrm>
          <a:off x="0" y="0"/>
          <a:ext cx="0" cy="0"/>
          <a:chOff x="0" y="0"/>
          <a:chExt cx="0" cy="0"/>
        </a:xfrm>
      </p:grpSpPr>
      <p:sp>
        <p:nvSpPr>
          <p:cNvPr id="812" name="Google Shape;81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char * getPermutation(int n, int k)</a:t>
            </a:r>
            <a:endParaRPr/>
          </a:p>
        </p:txBody>
      </p:sp>
      <p:pic>
        <p:nvPicPr>
          <p:cNvPr id="813" name="Google Shape;813;p72"/>
          <p:cNvPicPr preferRelativeResize="0"/>
          <p:nvPr/>
        </p:nvPicPr>
        <p:blipFill>
          <a:blip r:embed="rId3">
            <a:alphaModFix/>
          </a:blip>
          <a:stretch>
            <a:fillRect/>
          </a:stretch>
        </p:blipFill>
        <p:spPr>
          <a:xfrm>
            <a:off x="729450" y="1422825"/>
            <a:ext cx="6953250" cy="390525"/>
          </a:xfrm>
          <a:prstGeom prst="rect">
            <a:avLst/>
          </a:prstGeom>
          <a:noFill/>
          <a:ln>
            <a:noFill/>
          </a:ln>
        </p:spPr>
      </p:pic>
      <p:pic>
        <p:nvPicPr>
          <p:cNvPr id="814" name="Google Shape;814;p72"/>
          <p:cNvPicPr preferRelativeResize="0"/>
          <p:nvPr/>
        </p:nvPicPr>
        <p:blipFill rotWithShape="1">
          <a:blip r:embed="rId4">
            <a:alphaModFix/>
          </a:blip>
          <a:srcRect b="0" l="348" r="0" t="0"/>
          <a:stretch/>
        </p:blipFill>
        <p:spPr>
          <a:xfrm>
            <a:off x="741613" y="1977750"/>
            <a:ext cx="6928925" cy="2495550"/>
          </a:xfrm>
          <a:prstGeom prst="rect">
            <a:avLst/>
          </a:prstGeom>
          <a:noFill/>
          <a:ln>
            <a:noFill/>
          </a:ln>
        </p:spPr>
      </p:pic>
      <p:sp>
        <p:nvSpPr>
          <p:cNvPr id="815" name="Google Shape;815;p72"/>
          <p:cNvSpPr txBox="1"/>
          <p:nvPr/>
        </p:nvSpPr>
        <p:spPr>
          <a:xfrm>
            <a:off x="727650" y="4473300"/>
            <a:ext cx="676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600">
                <a:latin typeface="Lato"/>
                <a:ea typeface="Lato"/>
                <a:cs typeface="Lato"/>
                <a:sym typeface="Lato"/>
              </a:rPr>
              <a:t>n</a:t>
            </a:r>
            <a:r>
              <a:rPr lang="en-CA" sz="1600">
                <a:latin typeface="Lato"/>
                <a:ea typeface="Lato"/>
                <a:cs typeface="Lato"/>
                <a:sym typeface="Lato"/>
              </a:rPr>
              <a:t>umbers is an int array that contains all the number from 1 to n (size n)</a:t>
            </a:r>
            <a:endParaRPr sz="1600">
              <a:latin typeface="Lato"/>
              <a:ea typeface="Lato"/>
              <a:cs typeface="Lato"/>
              <a:sym typeface="Lato"/>
            </a:endParaRPr>
          </a:p>
        </p:txBody>
      </p:sp>
      <p:cxnSp>
        <p:nvCxnSpPr>
          <p:cNvPr id="816" name="Google Shape;816;p72"/>
          <p:cNvCxnSpPr/>
          <p:nvPr/>
        </p:nvCxnSpPr>
        <p:spPr>
          <a:xfrm rot="8100000">
            <a:off x="5234780" y="1370688"/>
            <a:ext cx="360624" cy="360624"/>
          </a:xfrm>
          <a:prstGeom prst="straightConnector1">
            <a:avLst/>
          </a:prstGeom>
          <a:noFill/>
          <a:ln cap="flat" cmpd="sng" w="28575">
            <a:solidFill>
              <a:schemeClr val="dk2"/>
            </a:solidFill>
            <a:prstDash val="solid"/>
            <a:round/>
            <a:headEnd len="med" w="med" type="none"/>
            <a:tailEnd len="med" w="med" type="triangle"/>
          </a:ln>
        </p:spPr>
      </p:cxnSp>
      <p:sp>
        <p:nvSpPr>
          <p:cNvPr id="817" name="Google Shape;817;p72"/>
          <p:cNvSpPr txBox="1"/>
          <p:nvPr/>
        </p:nvSpPr>
        <p:spPr>
          <a:xfrm>
            <a:off x="5780000" y="1350900"/>
            <a:ext cx="32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Calling</a:t>
            </a:r>
            <a:r>
              <a:rPr b="1" lang="en-CA">
                <a:latin typeface="Lato"/>
                <a:ea typeface="Lato"/>
                <a:cs typeface="Lato"/>
                <a:sym typeface="Lato"/>
              </a:rPr>
              <a:t> the recursion function</a:t>
            </a:r>
            <a:endParaRPr b="1">
              <a:latin typeface="Lato"/>
              <a:ea typeface="Lato"/>
              <a:cs typeface="Lato"/>
              <a:sym typeface="Lato"/>
            </a:endParaRPr>
          </a:p>
        </p:txBody>
      </p:sp>
      <p:cxnSp>
        <p:nvCxnSpPr>
          <p:cNvPr id="818" name="Google Shape;818;p72"/>
          <p:cNvCxnSpPr/>
          <p:nvPr/>
        </p:nvCxnSpPr>
        <p:spPr>
          <a:xfrm rot="8100000">
            <a:off x="5563330" y="2083488"/>
            <a:ext cx="360624" cy="360624"/>
          </a:xfrm>
          <a:prstGeom prst="straightConnector1">
            <a:avLst/>
          </a:prstGeom>
          <a:noFill/>
          <a:ln cap="flat" cmpd="sng" w="28575">
            <a:solidFill>
              <a:schemeClr val="dk2"/>
            </a:solidFill>
            <a:prstDash val="solid"/>
            <a:round/>
            <a:headEnd len="med" w="med" type="none"/>
            <a:tailEnd len="med" w="med" type="triangle"/>
          </a:ln>
        </p:spPr>
      </p:cxnSp>
      <p:sp>
        <p:nvSpPr>
          <p:cNvPr id="819" name="Google Shape;819;p72"/>
          <p:cNvSpPr txBox="1"/>
          <p:nvPr/>
        </p:nvSpPr>
        <p:spPr>
          <a:xfrm>
            <a:off x="6132275" y="2063700"/>
            <a:ext cx="275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o</a:t>
            </a:r>
            <a:r>
              <a:rPr b="1" lang="en-CA">
                <a:latin typeface="Lato"/>
                <a:ea typeface="Lato"/>
                <a:cs typeface="Lato"/>
                <a:sym typeface="Lato"/>
              </a:rPr>
              <a:t>rders </a:t>
            </a:r>
            <a:r>
              <a:rPr lang="en-CA">
                <a:latin typeface="Lato"/>
                <a:ea typeface="Lato"/>
                <a:cs typeface="Lato"/>
                <a:sym typeface="Lato"/>
              </a:rPr>
              <a:t>tells you in which group the </a:t>
            </a:r>
            <a:r>
              <a:rPr b="1" lang="en-CA">
                <a:latin typeface="Lato"/>
                <a:ea typeface="Lato"/>
                <a:cs typeface="Lato"/>
                <a:sym typeface="Lato"/>
              </a:rPr>
              <a:t>n</a:t>
            </a:r>
            <a:r>
              <a:rPr lang="en-CA">
                <a:latin typeface="Lato"/>
                <a:ea typeface="Lato"/>
                <a:cs typeface="Lato"/>
                <a:sym typeface="Lato"/>
              </a:rPr>
              <a:t>th </a:t>
            </a:r>
            <a:r>
              <a:rPr b="1" lang="en-CA">
                <a:latin typeface="Lato"/>
                <a:ea typeface="Lato"/>
                <a:cs typeface="Lato"/>
                <a:sym typeface="Lato"/>
              </a:rPr>
              <a:t>least</a:t>
            </a:r>
            <a:r>
              <a:rPr lang="en-CA">
                <a:latin typeface="Lato"/>
                <a:ea typeface="Lato"/>
                <a:cs typeface="Lato"/>
                <a:sym typeface="Lato"/>
              </a:rPr>
              <a:t> significant digit belongs to</a:t>
            </a:r>
            <a:endParaRPr>
              <a:latin typeface="Lato"/>
              <a:ea typeface="Lato"/>
              <a:cs typeface="Lato"/>
              <a:sym typeface="Lato"/>
            </a:endParaRPr>
          </a:p>
        </p:txBody>
      </p:sp>
      <p:cxnSp>
        <p:nvCxnSpPr>
          <p:cNvPr id="820" name="Google Shape;820;p72"/>
          <p:cNvCxnSpPr/>
          <p:nvPr/>
        </p:nvCxnSpPr>
        <p:spPr>
          <a:xfrm>
            <a:off x="4629150" y="2623425"/>
            <a:ext cx="786900" cy="516600"/>
          </a:xfrm>
          <a:prstGeom prst="bentConnector3">
            <a:avLst>
              <a:gd fmla="val 50000" name="adj1"/>
            </a:avLst>
          </a:prstGeom>
          <a:noFill/>
          <a:ln cap="flat" cmpd="sng" w="28575">
            <a:solidFill>
              <a:schemeClr val="dk2"/>
            </a:solidFill>
            <a:prstDash val="solid"/>
            <a:round/>
            <a:headEnd len="med" w="med" type="triangle"/>
            <a:tailEnd len="med" w="med" type="none"/>
          </a:ln>
        </p:spPr>
      </p:cxnSp>
      <p:sp>
        <p:nvSpPr>
          <p:cNvPr id="821" name="Google Shape;821;p72"/>
          <p:cNvSpPr txBox="1"/>
          <p:nvPr/>
        </p:nvSpPr>
        <p:spPr>
          <a:xfrm>
            <a:off x="5488650" y="2835525"/>
            <a:ext cx="340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Increment idx until you reach the counter-th unused number</a:t>
            </a:r>
            <a:endParaRPr>
              <a:latin typeface="Lato"/>
              <a:ea typeface="Lato"/>
              <a:cs typeface="Lato"/>
              <a:sym typeface="Lato"/>
            </a:endParaRPr>
          </a:p>
        </p:txBody>
      </p:sp>
      <p:cxnSp>
        <p:nvCxnSpPr>
          <p:cNvPr id="822" name="Google Shape;822;p72"/>
          <p:cNvCxnSpPr/>
          <p:nvPr/>
        </p:nvCxnSpPr>
        <p:spPr>
          <a:xfrm rot="8100000">
            <a:off x="5744780" y="3781888"/>
            <a:ext cx="360624" cy="360624"/>
          </a:xfrm>
          <a:prstGeom prst="straightConnector1">
            <a:avLst/>
          </a:prstGeom>
          <a:noFill/>
          <a:ln cap="flat" cmpd="sng" w="28575">
            <a:solidFill>
              <a:schemeClr val="dk2"/>
            </a:solidFill>
            <a:prstDash val="solid"/>
            <a:round/>
            <a:headEnd len="med" w="med" type="none"/>
            <a:tailEnd len="med" w="med" type="triangle"/>
          </a:ln>
        </p:spPr>
      </p:cxnSp>
      <p:sp>
        <p:nvSpPr>
          <p:cNvPr id="823" name="Google Shape;823;p72"/>
          <p:cNvSpPr txBox="1"/>
          <p:nvPr/>
        </p:nvSpPr>
        <p:spPr>
          <a:xfrm>
            <a:off x="6203500" y="3762100"/>
            <a:ext cx="27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Store the corresponding number</a:t>
            </a:r>
            <a:endParaRPr>
              <a:latin typeface="Lato"/>
              <a:ea typeface="Lato"/>
              <a:cs typeface="Lato"/>
              <a:sym typeface="Lato"/>
            </a:endParaRPr>
          </a:p>
        </p:txBody>
      </p:sp>
      <p:cxnSp>
        <p:nvCxnSpPr>
          <p:cNvPr id="824" name="Google Shape;824;p72"/>
          <p:cNvCxnSpPr/>
          <p:nvPr/>
        </p:nvCxnSpPr>
        <p:spPr>
          <a:xfrm rot="8100000">
            <a:off x="5744780" y="3988888"/>
            <a:ext cx="360624" cy="360624"/>
          </a:xfrm>
          <a:prstGeom prst="straightConnector1">
            <a:avLst/>
          </a:prstGeom>
          <a:noFill/>
          <a:ln cap="flat" cmpd="sng" w="28575">
            <a:solidFill>
              <a:schemeClr val="dk2"/>
            </a:solidFill>
            <a:prstDash val="solid"/>
            <a:round/>
            <a:headEnd len="med" w="med" type="none"/>
            <a:tailEnd len="med" w="med" type="triangle"/>
          </a:ln>
        </p:spPr>
      </p:cxnSp>
      <p:sp>
        <p:nvSpPr>
          <p:cNvPr id="825" name="Google Shape;825;p72"/>
          <p:cNvSpPr txBox="1"/>
          <p:nvPr/>
        </p:nvSpPr>
        <p:spPr>
          <a:xfrm>
            <a:off x="6203500" y="3969100"/>
            <a:ext cx="273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Mark as used</a:t>
            </a:r>
            <a:endParaRPr>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Scan for S</a:t>
            </a:r>
            <a:r>
              <a:rPr lang="en-CA"/>
              <a:t>udoku</a:t>
            </a:r>
            <a:r>
              <a:rPr lang="en-CA"/>
              <a:t> Skeleton</a:t>
            </a:r>
            <a:endParaRPr/>
          </a:p>
        </p:txBody>
      </p:sp>
      <p:pic>
        <p:nvPicPr>
          <p:cNvPr id="831" name="Google Shape;831;p73"/>
          <p:cNvPicPr preferRelativeResize="0"/>
          <p:nvPr/>
        </p:nvPicPr>
        <p:blipFill>
          <a:blip r:embed="rId3">
            <a:alphaModFix/>
          </a:blip>
          <a:stretch>
            <a:fillRect/>
          </a:stretch>
        </p:blipFill>
        <p:spPr>
          <a:xfrm>
            <a:off x="2730525" y="1726175"/>
            <a:ext cx="3169700" cy="31558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Sudoku</a:t>
            </a:r>
            <a:endParaRPr/>
          </a:p>
        </p:txBody>
      </p:sp>
      <p:sp>
        <p:nvSpPr>
          <p:cNvPr id="837" name="Google Shape;837;p74"/>
          <p:cNvSpPr txBox="1"/>
          <p:nvPr>
            <p:ph idx="1" type="body"/>
          </p:nvPr>
        </p:nvSpPr>
        <p:spPr>
          <a:xfrm>
            <a:off x="6062225" y="1422825"/>
            <a:ext cx="2355900" cy="3052200"/>
          </a:xfrm>
          <a:prstGeom prst="rect">
            <a:avLst/>
          </a:prstGeom>
          <a:solidFill>
            <a:schemeClr val="accent6"/>
          </a:solid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CA"/>
              <a:t>Each </a:t>
            </a:r>
            <a:r>
              <a:rPr b="1" lang="en-CA"/>
              <a:t>row</a:t>
            </a:r>
            <a:r>
              <a:rPr lang="en-CA"/>
              <a:t>, </a:t>
            </a:r>
            <a:r>
              <a:rPr b="1" lang="en-CA"/>
              <a:t>column</a:t>
            </a:r>
            <a:r>
              <a:rPr lang="en-CA"/>
              <a:t>, and </a:t>
            </a:r>
            <a:r>
              <a:rPr b="1" lang="en-CA"/>
              <a:t>3x3 subgrids</a:t>
            </a:r>
            <a:r>
              <a:rPr lang="en-CA"/>
              <a:t> must contain all the numbers from 1 to 9 without any repetition</a:t>
            </a:r>
            <a:endParaRPr/>
          </a:p>
          <a:p>
            <a:pPr indent="0" lvl="0" marL="0" rtl="0" algn="l">
              <a:spcBef>
                <a:spcPts val="1200"/>
              </a:spcBef>
              <a:spcAft>
                <a:spcPts val="0"/>
              </a:spcAft>
              <a:buNone/>
            </a:pPr>
            <a:r>
              <a:rPr lang="en-CA"/>
              <a:t>Based on the numbers that are already there, you fill in the whole grid</a:t>
            </a:r>
            <a:endParaRPr/>
          </a:p>
          <a:p>
            <a:pPr indent="0" lvl="0" marL="0" rtl="0" algn="l">
              <a:spcBef>
                <a:spcPts val="1200"/>
              </a:spcBef>
              <a:spcAft>
                <a:spcPts val="1200"/>
              </a:spcAft>
              <a:buNone/>
            </a:pPr>
            <a:r>
              <a:t/>
            </a:r>
            <a:endParaRPr/>
          </a:p>
        </p:txBody>
      </p:sp>
      <p:pic>
        <p:nvPicPr>
          <p:cNvPr id="838" name="Google Shape;838;p74"/>
          <p:cNvPicPr preferRelativeResize="0"/>
          <p:nvPr/>
        </p:nvPicPr>
        <p:blipFill>
          <a:blip r:embed="rId3">
            <a:alphaModFix/>
          </a:blip>
          <a:stretch>
            <a:fillRect/>
          </a:stretch>
        </p:blipFill>
        <p:spPr>
          <a:xfrm>
            <a:off x="729450" y="1422825"/>
            <a:ext cx="5332774" cy="3452450"/>
          </a:xfrm>
          <a:prstGeom prst="rect">
            <a:avLst/>
          </a:prstGeom>
          <a:noFill/>
          <a:ln>
            <a:noFill/>
          </a:ln>
        </p:spPr>
      </p:pic>
      <p:sp>
        <p:nvSpPr>
          <p:cNvPr id="839" name="Google Shape;839;p74"/>
          <p:cNvSpPr txBox="1"/>
          <p:nvPr/>
        </p:nvSpPr>
        <p:spPr>
          <a:xfrm>
            <a:off x="6062225" y="4475075"/>
            <a:ext cx="19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CA" u="sng">
                <a:solidFill>
                  <a:schemeClr val="hlink"/>
                </a:solidFill>
                <a:latin typeface="Lato"/>
                <a:ea typeface="Lato"/>
                <a:cs typeface="Lato"/>
                <a:sym typeface="Lato"/>
                <a:hlinkClick r:id="rId4"/>
              </a:rPr>
              <a:t>New York Times</a:t>
            </a:r>
            <a:endParaRPr i="1">
              <a:solidFill>
                <a:srgbClr val="595959"/>
              </a:solidFill>
              <a:latin typeface="Lato"/>
              <a:ea typeface="Lato"/>
              <a:cs typeface="Lato"/>
              <a:sym typeface="Lato"/>
            </a:endParaRPr>
          </a:p>
        </p:txBody>
      </p:sp>
      <p:pic>
        <p:nvPicPr>
          <p:cNvPr id="840" name="Google Shape;840;p74"/>
          <p:cNvPicPr preferRelativeResize="0"/>
          <p:nvPr/>
        </p:nvPicPr>
        <p:blipFill>
          <a:blip r:embed="rId5">
            <a:alphaModFix/>
          </a:blip>
          <a:stretch>
            <a:fillRect/>
          </a:stretch>
        </p:blipFill>
        <p:spPr>
          <a:xfrm>
            <a:off x="775525" y="1450525"/>
            <a:ext cx="3397050" cy="3397050"/>
          </a:xfrm>
          <a:prstGeom prst="rect">
            <a:avLst/>
          </a:prstGeom>
          <a:noFill/>
          <a:ln>
            <a:noFill/>
          </a:ln>
        </p:spPr>
      </p:pic>
      <p:pic>
        <p:nvPicPr>
          <p:cNvPr id="841" name="Google Shape;841;p74"/>
          <p:cNvPicPr preferRelativeResize="0"/>
          <p:nvPr/>
        </p:nvPicPr>
        <p:blipFill>
          <a:blip r:embed="rId6">
            <a:alphaModFix/>
          </a:blip>
          <a:stretch>
            <a:fillRect/>
          </a:stretch>
        </p:blipFill>
        <p:spPr>
          <a:xfrm>
            <a:off x="775525" y="1462450"/>
            <a:ext cx="3397049" cy="337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Flow</a:t>
            </a:r>
            <a:endParaRPr/>
          </a:p>
        </p:txBody>
      </p:sp>
      <p:sp>
        <p:nvSpPr>
          <p:cNvPr id="847" name="Google Shape;847;p75"/>
          <p:cNvSpPr/>
          <p:nvPr/>
        </p:nvSpPr>
        <p:spPr>
          <a:xfrm>
            <a:off x="727650" y="1989925"/>
            <a:ext cx="2095800" cy="2436000"/>
          </a:xfrm>
          <a:prstGeom prst="roundRect">
            <a:avLst>
              <a:gd fmla="val 74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5"/>
          <p:cNvSpPr/>
          <p:nvPr/>
        </p:nvSpPr>
        <p:spPr>
          <a:xfrm>
            <a:off x="3524097" y="1989925"/>
            <a:ext cx="2095800" cy="2436000"/>
          </a:xfrm>
          <a:prstGeom prst="roundRect">
            <a:avLst>
              <a:gd fmla="val 74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5"/>
          <p:cNvSpPr/>
          <p:nvPr/>
        </p:nvSpPr>
        <p:spPr>
          <a:xfrm>
            <a:off x="6320550" y="1989925"/>
            <a:ext cx="2095800" cy="996900"/>
          </a:xfrm>
          <a:prstGeom prst="roundRect">
            <a:avLst>
              <a:gd fmla="val 74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5"/>
          <p:cNvSpPr/>
          <p:nvPr/>
        </p:nvSpPr>
        <p:spPr>
          <a:xfrm>
            <a:off x="914850" y="2272769"/>
            <a:ext cx="1721400" cy="442500"/>
          </a:xfrm>
          <a:prstGeom prst="snip1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500">
                <a:solidFill>
                  <a:srgbClr val="434343"/>
                </a:solidFill>
                <a:latin typeface="Lato"/>
                <a:ea typeface="Lato"/>
                <a:cs typeface="Lato"/>
                <a:sym typeface="Lato"/>
              </a:rPr>
              <a:t>Empty Grid</a:t>
            </a:r>
            <a:endParaRPr b="1" sz="1500">
              <a:solidFill>
                <a:srgbClr val="434343"/>
              </a:solidFill>
              <a:latin typeface="Lato"/>
              <a:ea typeface="Lato"/>
              <a:cs typeface="Lato"/>
              <a:sym typeface="Lato"/>
            </a:endParaRPr>
          </a:p>
        </p:txBody>
      </p:sp>
      <p:sp>
        <p:nvSpPr>
          <p:cNvPr id="851" name="Google Shape;851;p75"/>
          <p:cNvSpPr/>
          <p:nvPr/>
        </p:nvSpPr>
        <p:spPr>
          <a:xfrm>
            <a:off x="914850" y="2986685"/>
            <a:ext cx="1721400" cy="442500"/>
          </a:xfrm>
          <a:prstGeom prst="snip1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500">
                <a:solidFill>
                  <a:srgbClr val="434343"/>
                </a:solidFill>
                <a:latin typeface="Lato"/>
                <a:ea typeface="Lato"/>
                <a:cs typeface="Lato"/>
                <a:sym typeface="Lato"/>
              </a:rPr>
              <a:t>Fill the </a:t>
            </a:r>
            <a:r>
              <a:rPr b="1" lang="en-CA" sz="1500">
                <a:solidFill>
                  <a:srgbClr val="434343"/>
                </a:solidFill>
                <a:latin typeface="Lato"/>
                <a:ea typeface="Lato"/>
                <a:cs typeface="Lato"/>
                <a:sym typeface="Lato"/>
              </a:rPr>
              <a:t>Grid</a:t>
            </a:r>
            <a:endParaRPr b="1" sz="1500">
              <a:solidFill>
                <a:srgbClr val="434343"/>
              </a:solidFill>
              <a:latin typeface="Lato"/>
              <a:ea typeface="Lato"/>
              <a:cs typeface="Lato"/>
              <a:sym typeface="Lato"/>
            </a:endParaRPr>
          </a:p>
        </p:txBody>
      </p:sp>
      <p:sp>
        <p:nvSpPr>
          <p:cNvPr id="852" name="Google Shape;852;p75"/>
          <p:cNvSpPr/>
          <p:nvPr/>
        </p:nvSpPr>
        <p:spPr>
          <a:xfrm>
            <a:off x="914850" y="3700622"/>
            <a:ext cx="1721400" cy="442500"/>
          </a:xfrm>
          <a:prstGeom prst="snip1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500">
                <a:solidFill>
                  <a:srgbClr val="434343"/>
                </a:solidFill>
                <a:latin typeface="Lato"/>
                <a:ea typeface="Lato"/>
                <a:cs typeface="Lato"/>
                <a:sym typeface="Lato"/>
              </a:rPr>
              <a:t>Remove Elements</a:t>
            </a:r>
            <a:endParaRPr b="1" sz="1500">
              <a:solidFill>
                <a:srgbClr val="434343"/>
              </a:solidFill>
              <a:latin typeface="Lato"/>
              <a:ea typeface="Lato"/>
              <a:cs typeface="Lato"/>
              <a:sym typeface="Lato"/>
            </a:endParaRPr>
          </a:p>
        </p:txBody>
      </p:sp>
      <p:sp>
        <p:nvSpPr>
          <p:cNvPr id="853" name="Google Shape;853;p75"/>
          <p:cNvSpPr/>
          <p:nvPr/>
        </p:nvSpPr>
        <p:spPr>
          <a:xfrm>
            <a:off x="3711371" y="2986676"/>
            <a:ext cx="1721400" cy="442500"/>
          </a:xfrm>
          <a:prstGeom prst="snip1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500">
                <a:solidFill>
                  <a:srgbClr val="434343"/>
                </a:solidFill>
                <a:latin typeface="Lato"/>
                <a:ea typeface="Lato"/>
                <a:cs typeface="Lato"/>
                <a:sym typeface="Lato"/>
              </a:rPr>
              <a:t>Check Legality</a:t>
            </a:r>
            <a:endParaRPr b="1" sz="1500">
              <a:solidFill>
                <a:srgbClr val="434343"/>
              </a:solidFill>
              <a:latin typeface="Lato"/>
              <a:ea typeface="Lato"/>
              <a:cs typeface="Lato"/>
              <a:sym typeface="Lato"/>
            </a:endParaRPr>
          </a:p>
        </p:txBody>
      </p:sp>
      <p:sp>
        <p:nvSpPr>
          <p:cNvPr id="854" name="Google Shape;854;p75"/>
          <p:cNvSpPr/>
          <p:nvPr/>
        </p:nvSpPr>
        <p:spPr>
          <a:xfrm>
            <a:off x="3711296" y="3700627"/>
            <a:ext cx="1721400" cy="442500"/>
          </a:xfrm>
          <a:prstGeom prst="snip1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500">
                <a:solidFill>
                  <a:srgbClr val="434343"/>
                </a:solidFill>
                <a:latin typeface="Lato"/>
                <a:ea typeface="Lato"/>
                <a:cs typeface="Lato"/>
                <a:sym typeface="Lato"/>
              </a:rPr>
              <a:t>Place the Move</a:t>
            </a:r>
            <a:endParaRPr b="1" sz="1500">
              <a:solidFill>
                <a:srgbClr val="434343"/>
              </a:solidFill>
              <a:latin typeface="Lato"/>
              <a:ea typeface="Lato"/>
              <a:cs typeface="Lato"/>
              <a:sym typeface="Lato"/>
            </a:endParaRPr>
          </a:p>
        </p:txBody>
      </p:sp>
      <p:sp>
        <p:nvSpPr>
          <p:cNvPr id="855" name="Google Shape;855;p75"/>
          <p:cNvSpPr/>
          <p:nvPr/>
        </p:nvSpPr>
        <p:spPr>
          <a:xfrm>
            <a:off x="6507743" y="2272761"/>
            <a:ext cx="1721400" cy="442500"/>
          </a:xfrm>
          <a:prstGeom prst="snip1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500">
                <a:solidFill>
                  <a:srgbClr val="434343"/>
                </a:solidFill>
                <a:latin typeface="Lato"/>
                <a:ea typeface="Lato"/>
                <a:cs typeface="Lato"/>
                <a:sym typeface="Lato"/>
              </a:rPr>
              <a:t>Check if the Grid is Full</a:t>
            </a:r>
            <a:endParaRPr b="1" sz="1500">
              <a:solidFill>
                <a:srgbClr val="434343"/>
              </a:solidFill>
              <a:latin typeface="Lato"/>
              <a:ea typeface="Lato"/>
              <a:cs typeface="Lato"/>
              <a:sym typeface="Lato"/>
            </a:endParaRPr>
          </a:p>
        </p:txBody>
      </p:sp>
      <p:cxnSp>
        <p:nvCxnSpPr>
          <p:cNvPr id="856" name="Google Shape;856;p75"/>
          <p:cNvCxnSpPr>
            <a:stCxn id="850" idx="1"/>
            <a:endCxn id="851" idx="3"/>
          </p:cNvCxnSpPr>
          <p:nvPr/>
        </p:nvCxnSpPr>
        <p:spPr>
          <a:xfrm>
            <a:off x="1775550" y="2715269"/>
            <a:ext cx="0" cy="271500"/>
          </a:xfrm>
          <a:prstGeom prst="straightConnector1">
            <a:avLst/>
          </a:prstGeom>
          <a:noFill/>
          <a:ln cap="flat" cmpd="sng" w="28575">
            <a:solidFill>
              <a:schemeClr val="dk2"/>
            </a:solidFill>
            <a:prstDash val="solid"/>
            <a:round/>
            <a:headEnd len="med" w="med" type="none"/>
            <a:tailEnd len="med" w="med" type="triangle"/>
          </a:ln>
        </p:spPr>
      </p:cxnSp>
      <p:cxnSp>
        <p:nvCxnSpPr>
          <p:cNvPr id="857" name="Google Shape;857;p75"/>
          <p:cNvCxnSpPr>
            <a:stCxn id="851" idx="1"/>
            <a:endCxn id="852" idx="3"/>
          </p:cNvCxnSpPr>
          <p:nvPr/>
        </p:nvCxnSpPr>
        <p:spPr>
          <a:xfrm>
            <a:off x="1775550" y="3429185"/>
            <a:ext cx="0" cy="271500"/>
          </a:xfrm>
          <a:prstGeom prst="straightConnector1">
            <a:avLst/>
          </a:prstGeom>
          <a:noFill/>
          <a:ln cap="flat" cmpd="sng" w="28575">
            <a:solidFill>
              <a:schemeClr val="dk2"/>
            </a:solidFill>
            <a:prstDash val="solid"/>
            <a:round/>
            <a:headEnd len="med" w="med" type="none"/>
            <a:tailEnd len="med" w="med" type="triangle"/>
          </a:ln>
        </p:spPr>
      </p:cxnSp>
      <p:cxnSp>
        <p:nvCxnSpPr>
          <p:cNvPr id="858" name="Google Shape;858;p75"/>
          <p:cNvCxnSpPr>
            <a:stCxn id="853" idx="1"/>
            <a:endCxn id="854" idx="3"/>
          </p:cNvCxnSpPr>
          <p:nvPr/>
        </p:nvCxnSpPr>
        <p:spPr>
          <a:xfrm>
            <a:off x="4572071" y="3429176"/>
            <a:ext cx="0" cy="271500"/>
          </a:xfrm>
          <a:prstGeom prst="straightConnector1">
            <a:avLst/>
          </a:prstGeom>
          <a:noFill/>
          <a:ln cap="flat" cmpd="sng" w="28575">
            <a:solidFill>
              <a:schemeClr val="dk2"/>
            </a:solidFill>
            <a:prstDash val="solid"/>
            <a:round/>
            <a:headEnd len="med" w="med" type="none"/>
            <a:tailEnd len="med" w="med" type="triangle"/>
          </a:ln>
        </p:spPr>
      </p:cxnSp>
      <p:cxnSp>
        <p:nvCxnSpPr>
          <p:cNvPr id="859" name="Google Shape;859;p75"/>
          <p:cNvCxnSpPr>
            <a:stCxn id="854" idx="0"/>
            <a:endCxn id="855" idx="1"/>
          </p:cNvCxnSpPr>
          <p:nvPr/>
        </p:nvCxnSpPr>
        <p:spPr>
          <a:xfrm flipH="1" rot="10800000">
            <a:off x="5432696" y="2715277"/>
            <a:ext cx="1935600" cy="1206600"/>
          </a:xfrm>
          <a:prstGeom prst="bentConnector2">
            <a:avLst/>
          </a:prstGeom>
          <a:noFill/>
          <a:ln cap="flat" cmpd="sng" w="28575">
            <a:solidFill>
              <a:schemeClr val="dk2"/>
            </a:solidFill>
            <a:prstDash val="solid"/>
            <a:round/>
            <a:headEnd len="med" w="med" type="none"/>
            <a:tailEnd len="med" w="med" type="triangle"/>
          </a:ln>
        </p:spPr>
      </p:cxnSp>
      <p:sp>
        <p:nvSpPr>
          <p:cNvPr id="860" name="Google Shape;860;p75"/>
          <p:cNvSpPr/>
          <p:nvPr/>
        </p:nvSpPr>
        <p:spPr>
          <a:xfrm>
            <a:off x="3711296" y="2272731"/>
            <a:ext cx="1721400" cy="442500"/>
          </a:xfrm>
          <a:prstGeom prst="snip1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500">
                <a:solidFill>
                  <a:srgbClr val="434343"/>
                </a:solidFill>
                <a:latin typeface="Lato"/>
                <a:ea typeface="Lato"/>
                <a:cs typeface="Lato"/>
                <a:sym typeface="Lato"/>
              </a:rPr>
              <a:t>Get User Input</a:t>
            </a:r>
            <a:endParaRPr b="1" sz="1500">
              <a:solidFill>
                <a:srgbClr val="434343"/>
              </a:solidFill>
              <a:latin typeface="Lato"/>
              <a:ea typeface="Lato"/>
              <a:cs typeface="Lato"/>
              <a:sym typeface="Lato"/>
            </a:endParaRPr>
          </a:p>
        </p:txBody>
      </p:sp>
      <p:cxnSp>
        <p:nvCxnSpPr>
          <p:cNvPr id="861" name="Google Shape;861;p75"/>
          <p:cNvCxnSpPr>
            <a:stCxn id="847" idx="0"/>
            <a:endCxn id="848" idx="0"/>
          </p:cNvCxnSpPr>
          <p:nvPr/>
        </p:nvCxnSpPr>
        <p:spPr>
          <a:xfrm flipH="1" rot="-5400000">
            <a:off x="3173400" y="592075"/>
            <a:ext cx="600" cy="2796300"/>
          </a:xfrm>
          <a:prstGeom prst="curvedConnector3">
            <a:avLst>
              <a:gd fmla="val -39687500" name="adj1"/>
            </a:avLst>
          </a:prstGeom>
          <a:noFill/>
          <a:ln cap="flat" cmpd="sng" w="38100">
            <a:solidFill>
              <a:schemeClr val="dk1"/>
            </a:solidFill>
            <a:prstDash val="solid"/>
            <a:round/>
            <a:headEnd len="med" w="med" type="none"/>
            <a:tailEnd len="med" w="med" type="triangle"/>
          </a:ln>
        </p:spPr>
      </p:cxnSp>
      <p:cxnSp>
        <p:nvCxnSpPr>
          <p:cNvPr id="862" name="Google Shape;862;p75"/>
          <p:cNvCxnSpPr/>
          <p:nvPr/>
        </p:nvCxnSpPr>
        <p:spPr>
          <a:xfrm flipH="1" rot="-5400000">
            <a:off x="5969925" y="602825"/>
            <a:ext cx="600" cy="2796300"/>
          </a:xfrm>
          <a:prstGeom prst="curvedConnector3">
            <a:avLst>
              <a:gd fmla="val -39687500" name="adj1"/>
            </a:avLst>
          </a:prstGeom>
          <a:noFill/>
          <a:ln cap="flat" cmpd="sng" w="38100">
            <a:solidFill>
              <a:schemeClr val="dk1"/>
            </a:solidFill>
            <a:prstDash val="solid"/>
            <a:round/>
            <a:headEnd len="med" w="med" type="none"/>
            <a:tailEnd len="med" w="med" type="triangle"/>
          </a:ln>
        </p:spPr>
      </p:cxnSp>
      <p:cxnSp>
        <p:nvCxnSpPr>
          <p:cNvPr id="863" name="Google Shape;863;p75"/>
          <p:cNvCxnSpPr>
            <a:stCxn id="853" idx="2"/>
            <a:endCxn id="860" idx="2"/>
          </p:cNvCxnSpPr>
          <p:nvPr/>
        </p:nvCxnSpPr>
        <p:spPr>
          <a:xfrm flipH="1" rot="10800000">
            <a:off x="3711371" y="2493926"/>
            <a:ext cx="600" cy="714000"/>
          </a:xfrm>
          <a:prstGeom prst="bentConnector3">
            <a:avLst>
              <a:gd fmla="val -61599381" name="adj1"/>
            </a:avLst>
          </a:prstGeom>
          <a:noFill/>
          <a:ln cap="flat" cmpd="sng" w="28575">
            <a:solidFill>
              <a:schemeClr val="dk2"/>
            </a:solidFill>
            <a:prstDash val="solid"/>
            <a:round/>
            <a:headEnd len="med" w="med" type="none"/>
            <a:tailEnd len="med" w="med" type="triangle"/>
          </a:ln>
        </p:spPr>
      </p:cxnSp>
      <p:cxnSp>
        <p:nvCxnSpPr>
          <p:cNvPr id="864" name="Google Shape;864;p75"/>
          <p:cNvCxnSpPr>
            <a:stCxn id="860" idx="1"/>
            <a:endCxn id="853" idx="3"/>
          </p:cNvCxnSpPr>
          <p:nvPr/>
        </p:nvCxnSpPr>
        <p:spPr>
          <a:xfrm>
            <a:off x="4571996" y="2715231"/>
            <a:ext cx="0" cy="271500"/>
          </a:xfrm>
          <a:prstGeom prst="straightConnector1">
            <a:avLst/>
          </a:prstGeom>
          <a:noFill/>
          <a:ln cap="flat" cmpd="sng" w="28575">
            <a:solidFill>
              <a:schemeClr val="dk2"/>
            </a:solidFill>
            <a:prstDash val="solid"/>
            <a:round/>
            <a:headEnd len="med" w="med" type="none"/>
            <a:tailEnd len="med" w="med" type="triangle"/>
          </a:ln>
        </p:spPr>
      </p:cxnSp>
      <p:cxnSp>
        <p:nvCxnSpPr>
          <p:cNvPr id="865" name="Google Shape;865;p75"/>
          <p:cNvCxnSpPr>
            <a:stCxn id="855" idx="2"/>
            <a:endCxn id="860" idx="0"/>
          </p:cNvCxnSpPr>
          <p:nvPr/>
        </p:nvCxnSpPr>
        <p:spPr>
          <a:xfrm rot="10800000">
            <a:off x="5432843" y="2494011"/>
            <a:ext cx="1074900" cy="0"/>
          </a:xfrm>
          <a:prstGeom prst="straightConnector1">
            <a:avLst/>
          </a:prstGeom>
          <a:noFill/>
          <a:ln cap="flat" cmpd="sng" w="28575">
            <a:solidFill>
              <a:schemeClr val="dk2"/>
            </a:solidFill>
            <a:prstDash val="solid"/>
            <a:round/>
            <a:headEnd len="med" w="med" type="none"/>
            <a:tailEnd len="med" w="med" type="triangle"/>
          </a:ln>
        </p:spPr>
      </p:cxnSp>
      <p:sp>
        <p:nvSpPr>
          <p:cNvPr id="866" name="Google Shape;866;p75"/>
          <p:cNvSpPr/>
          <p:nvPr/>
        </p:nvSpPr>
        <p:spPr>
          <a:xfrm>
            <a:off x="848400" y="4586600"/>
            <a:ext cx="1854300" cy="34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chemeClr val="lt1"/>
                </a:solidFill>
              </a:rPr>
              <a:t>Generation Stage</a:t>
            </a:r>
            <a:endParaRPr b="1">
              <a:solidFill>
                <a:schemeClr val="lt1"/>
              </a:solidFill>
            </a:endParaRPr>
          </a:p>
        </p:txBody>
      </p:sp>
      <p:sp>
        <p:nvSpPr>
          <p:cNvPr id="867" name="Google Shape;867;p75"/>
          <p:cNvSpPr/>
          <p:nvPr/>
        </p:nvSpPr>
        <p:spPr>
          <a:xfrm>
            <a:off x="3644850" y="4586600"/>
            <a:ext cx="1854300" cy="34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chemeClr val="lt1"/>
                </a:solidFill>
              </a:rPr>
              <a:t>Play </a:t>
            </a:r>
            <a:r>
              <a:rPr b="1" lang="en-CA">
                <a:solidFill>
                  <a:schemeClr val="lt1"/>
                </a:solidFill>
              </a:rPr>
              <a:t>Stage</a:t>
            </a:r>
            <a:endParaRPr b="1">
              <a:solidFill>
                <a:schemeClr val="lt1"/>
              </a:solidFill>
            </a:endParaRPr>
          </a:p>
        </p:txBody>
      </p:sp>
      <p:sp>
        <p:nvSpPr>
          <p:cNvPr id="868" name="Google Shape;868;p75"/>
          <p:cNvSpPr/>
          <p:nvPr/>
        </p:nvSpPr>
        <p:spPr>
          <a:xfrm>
            <a:off x="6441300" y="4586600"/>
            <a:ext cx="1854300" cy="34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CA">
                <a:solidFill>
                  <a:schemeClr val="lt1"/>
                </a:solidFill>
              </a:rPr>
              <a:t>Finish </a:t>
            </a:r>
            <a:r>
              <a:rPr b="1" lang="en-CA">
                <a:solidFill>
                  <a:schemeClr val="lt1"/>
                </a:solidFill>
              </a:rPr>
              <a:t>Stage</a:t>
            </a:r>
            <a:endParaRPr b="1">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Header and Implementation</a:t>
            </a:r>
            <a:endParaRPr/>
          </a:p>
        </p:txBody>
      </p:sp>
      <p:sp>
        <p:nvSpPr>
          <p:cNvPr id="874" name="Google Shape;874;p76"/>
          <p:cNvSpPr txBox="1"/>
          <p:nvPr>
            <p:ph idx="1" type="body"/>
          </p:nvPr>
        </p:nvSpPr>
        <p:spPr>
          <a:xfrm>
            <a:off x="4133200" y="2745000"/>
            <a:ext cx="4284900" cy="2008200"/>
          </a:xfrm>
          <a:prstGeom prst="rect">
            <a:avLst/>
          </a:prstGeom>
          <a:solidFill>
            <a:schemeClr val="accent6"/>
          </a:solidFill>
          <a:ln>
            <a:noFill/>
          </a:ln>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CA"/>
              <a:t>Header files usually use this format (↑) to prevent multiple inclusion</a:t>
            </a:r>
            <a:endParaRPr/>
          </a:p>
          <a:p>
            <a:pPr indent="0" lvl="0" marL="0" rtl="0" algn="l">
              <a:spcBef>
                <a:spcPts val="1200"/>
              </a:spcBef>
              <a:spcAft>
                <a:spcPts val="0"/>
              </a:spcAft>
              <a:buNone/>
            </a:pPr>
            <a:r>
              <a:rPr lang="en-CA"/>
              <a:t>#ifndef means “</a:t>
            </a:r>
            <a:r>
              <a:rPr b="1" lang="en-CA"/>
              <a:t>Define only if it has not defined yet</a:t>
            </a:r>
            <a:r>
              <a:rPr lang="en-CA"/>
              <a:t>”</a:t>
            </a:r>
            <a:endParaRPr/>
          </a:p>
          <a:p>
            <a:pPr indent="0" lvl="0" marL="0" rtl="0" algn="l">
              <a:spcBef>
                <a:spcPts val="1200"/>
              </a:spcBef>
              <a:spcAft>
                <a:spcPts val="0"/>
              </a:spcAft>
              <a:buNone/>
            </a:pPr>
            <a:r>
              <a:rPr lang="en-CA"/>
              <a:t>Hides implementation but still shows the functionality</a:t>
            </a:r>
            <a:endParaRPr/>
          </a:p>
          <a:p>
            <a:pPr indent="0" lvl="0" marL="0" rtl="0" algn="l">
              <a:spcBef>
                <a:spcPts val="1200"/>
              </a:spcBef>
              <a:spcAft>
                <a:spcPts val="1200"/>
              </a:spcAft>
              <a:buNone/>
            </a:pPr>
            <a:r>
              <a:rPr lang="en-CA"/>
              <a:t>Can be included in multiple files</a:t>
            </a:r>
            <a:endParaRPr/>
          </a:p>
        </p:txBody>
      </p:sp>
      <p:sp>
        <p:nvSpPr>
          <p:cNvPr id="875" name="Google Shape;875;p76"/>
          <p:cNvSpPr/>
          <p:nvPr/>
        </p:nvSpPr>
        <p:spPr>
          <a:xfrm>
            <a:off x="2346600" y="2744975"/>
            <a:ext cx="1319700" cy="2008200"/>
          </a:xfrm>
          <a:prstGeom prst="snip1Rect">
            <a:avLst>
              <a:gd fmla="val 10677"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900"/>
              <a:t>Implementation</a:t>
            </a:r>
            <a:endParaRPr b="1" sz="1900"/>
          </a:p>
          <a:p>
            <a:pPr indent="0" lvl="0" marL="0" rtl="0" algn="ctr">
              <a:spcBef>
                <a:spcPts val="0"/>
              </a:spcBef>
              <a:spcAft>
                <a:spcPts val="0"/>
              </a:spcAft>
              <a:buNone/>
            </a:pPr>
            <a:r>
              <a:rPr b="1" lang="en-CA" sz="1900"/>
              <a:t>(.c)</a:t>
            </a:r>
            <a:endParaRPr b="1" sz="1900"/>
          </a:p>
        </p:txBody>
      </p:sp>
      <p:sp>
        <p:nvSpPr>
          <p:cNvPr id="876" name="Google Shape;876;p76"/>
          <p:cNvSpPr/>
          <p:nvPr/>
        </p:nvSpPr>
        <p:spPr>
          <a:xfrm>
            <a:off x="729450" y="2744975"/>
            <a:ext cx="1319700" cy="2008200"/>
          </a:xfrm>
          <a:prstGeom prst="snip1Rect">
            <a:avLst>
              <a:gd fmla="val 10677"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900"/>
              <a:t>Header</a:t>
            </a:r>
            <a:endParaRPr b="1" sz="1900"/>
          </a:p>
          <a:p>
            <a:pPr indent="0" lvl="0" marL="0" rtl="0" algn="ctr">
              <a:spcBef>
                <a:spcPts val="0"/>
              </a:spcBef>
              <a:spcAft>
                <a:spcPts val="0"/>
              </a:spcAft>
              <a:buNone/>
            </a:pPr>
            <a:r>
              <a:rPr b="1" lang="en-CA" sz="1900"/>
              <a:t>(.h)</a:t>
            </a:r>
            <a:endParaRPr b="1" sz="1900"/>
          </a:p>
        </p:txBody>
      </p:sp>
      <p:pic>
        <p:nvPicPr>
          <p:cNvPr id="877" name="Google Shape;877;p76"/>
          <p:cNvPicPr preferRelativeResize="0"/>
          <p:nvPr/>
        </p:nvPicPr>
        <p:blipFill>
          <a:blip r:embed="rId3">
            <a:alphaModFix/>
          </a:blip>
          <a:stretch>
            <a:fillRect/>
          </a:stretch>
        </p:blipFill>
        <p:spPr>
          <a:xfrm>
            <a:off x="2895100" y="1874325"/>
            <a:ext cx="2969386" cy="642025"/>
          </a:xfrm>
          <a:prstGeom prst="rect">
            <a:avLst/>
          </a:prstGeom>
          <a:noFill/>
          <a:ln>
            <a:noFill/>
          </a:ln>
        </p:spPr>
      </p:pic>
      <p:pic>
        <p:nvPicPr>
          <p:cNvPr id="878" name="Google Shape;878;p76"/>
          <p:cNvPicPr preferRelativeResize="0"/>
          <p:nvPr/>
        </p:nvPicPr>
        <p:blipFill>
          <a:blip r:embed="rId4">
            <a:alphaModFix/>
          </a:blip>
          <a:stretch>
            <a:fillRect/>
          </a:stretch>
        </p:blipFill>
        <p:spPr>
          <a:xfrm>
            <a:off x="1085200" y="1422813"/>
            <a:ext cx="3048000" cy="257175"/>
          </a:xfrm>
          <a:prstGeom prst="rect">
            <a:avLst/>
          </a:prstGeom>
          <a:noFill/>
          <a:ln>
            <a:noFill/>
          </a:ln>
        </p:spPr>
      </p:pic>
      <p:cxnSp>
        <p:nvCxnSpPr>
          <p:cNvPr id="879" name="Google Shape;879;p76"/>
          <p:cNvCxnSpPr>
            <a:stCxn id="877" idx="1"/>
          </p:cNvCxnSpPr>
          <p:nvPr/>
        </p:nvCxnSpPr>
        <p:spPr>
          <a:xfrm flipH="1">
            <a:off x="2641900" y="2195338"/>
            <a:ext cx="253200" cy="511800"/>
          </a:xfrm>
          <a:prstGeom prst="curvedConnector2">
            <a:avLst/>
          </a:prstGeom>
          <a:noFill/>
          <a:ln cap="flat" cmpd="sng" w="28575">
            <a:solidFill>
              <a:schemeClr val="dk2"/>
            </a:solidFill>
            <a:prstDash val="solid"/>
            <a:round/>
            <a:headEnd len="med" w="med" type="none"/>
            <a:tailEnd len="med" w="med" type="triangle"/>
          </a:ln>
        </p:spPr>
      </p:cxnSp>
      <p:cxnSp>
        <p:nvCxnSpPr>
          <p:cNvPr id="880" name="Google Shape;880;p76"/>
          <p:cNvCxnSpPr>
            <a:stCxn id="878" idx="2"/>
            <a:endCxn id="876" idx="3"/>
          </p:cNvCxnSpPr>
          <p:nvPr/>
        </p:nvCxnSpPr>
        <p:spPr>
          <a:xfrm rot="5400000">
            <a:off x="1466800" y="1602588"/>
            <a:ext cx="1065000" cy="1219800"/>
          </a:xfrm>
          <a:prstGeom prst="curvedConnector3">
            <a:avLst>
              <a:gd fmla="val 49999" name="adj1"/>
            </a:avLst>
          </a:prstGeom>
          <a:noFill/>
          <a:ln cap="flat" cmpd="sng" w="28575">
            <a:solidFill>
              <a:schemeClr val="dk2"/>
            </a:solidFill>
            <a:prstDash val="solid"/>
            <a:round/>
            <a:headEnd len="med" w="med" type="none"/>
            <a:tailEnd len="med" w="med" type="triangle"/>
          </a:ln>
        </p:spPr>
      </p:cxnSp>
      <p:pic>
        <p:nvPicPr>
          <p:cNvPr id="881" name="Google Shape;881;p76"/>
          <p:cNvPicPr preferRelativeResize="0"/>
          <p:nvPr/>
        </p:nvPicPr>
        <p:blipFill>
          <a:blip r:embed="rId5">
            <a:alphaModFix/>
          </a:blip>
          <a:stretch>
            <a:fillRect/>
          </a:stretch>
        </p:blipFill>
        <p:spPr>
          <a:xfrm>
            <a:off x="6008610" y="1422825"/>
            <a:ext cx="2409491" cy="1327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000FF"/>
                </a:solidFill>
              </a:rPr>
              <a:t>int </a:t>
            </a:r>
            <a:r>
              <a:rPr lang="en-CA">
                <a:solidFill>
                  <a:srgbClr val="FF9900"/>
                </a:solidFill>
              </a:rPr>
              <a:t>generatedGrid[9][9]</a:t>
            </a:r>
            <a:r>
              <a:rPr lang="en-CA">
                <a:solidFill>
                  <a:srgbClr val="0000FF"/>
                </a:solidFill>
              </a:rPr>
              <a:t>;</a:t>
            </a:r>
            <a:endParaRPr/>
          </a:p>
        </p:txBody>
      </p:sp>
      <p:sp>
        <p:nvSpPr>
          <p:cNvPr id="887" name="Google Shape;887;p77"/>
          <p:cNvSpPr txBox="1"/>
          <p:nvPr>
            <p:ph idx="1" type="body"/>
          </p:nvPr>
        </p:nvSpPr>
        <p:spPr>
          <a:xfrm>
            <a:off x="4347450" y="1371025"/>
            <a:ext cx="4068900" cy="34077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CA"/>
              <a:t>A 2D array</a:t>
            </a:r>
            <a:endParaRPr/>
          </a:p>
          <a:p>
            <a:pPr indent="-334327" lvl="0" marL="457200" rtl="0" algn="l">
              <a:spcBef>
                <a:spcPts val="0"/>
              </a:spcBef>
              <a:spcAft>
                <a:spcPts val="0"/>
              </a:spcAft>
              <a:buSzPct val="100000"/>
              <a:buChar char="●"/>
            </a:pPr>
            <a:r>
              <a:rPr lang="en-CA"/>
              <a:t>First, we will fill this 2D array with random numbers following the sudoku rules (→ </a:t>
            </a:r>
            <a:r>
              <a:rPr b="1" lang="en-CA"/>
              <a:t>linearFill</a:t>
            </a:r>
            <a:r>
              <a:rPr lang="en-CA"/>
              <a:t>)</a:t>
            </a:r>
            <a:endParaRPr/>
          </a:p>
          <a:p>
            <a:pPr indent="-334327" lvl="0" marL="457200" rtl="0" algn="l">
              <a:spcBef>
                <a:spcPts val="0"/>
              </a:spcBef>
              <a:spcAft>
                <a:spcPts val="0"/>
              </a:spcAft>
              <a:buSzPct val="100000"/>
              <a:buChar char="●"/>
            </a:pPr>
            <a:r>
              <a:rPr lang="en-CA"/>
              <a:t>Then, we remove some of the numbers to create a </a:t>
            </a:r>
            <a:r>
              <a:rPr lang="en-CA"/>
              <a:t>puzzle</a:t>
            </a:r>
            <a:r>
              <a:rPr lang="en-CA"/>
              <a:t> (→ </a:t>
            </a:r>
            <a:r>
              <a:rPr b="1" lang="en-CA"/>
              <a:t>removeKDigits</a:t>
            </a:r>
            <a:r>
              <a:rPr lang="en-CA"/>
              <a:t>)</a:t>
            </a:r>
            <a:endParaRPr/>
          </a:p>
          <a:p>
            <a:pPr indent="-334327" lvl="0" marL="457200" rtl="0" algn="l">
              <a:spcBef>
                <a:spcPts val="0"/>
              </a:spcBef>
              <a:spcAft>
                <a:spcPts val="0"/>
              </a:spcAft>
              <a:buSzPct val="100000"/>
              <a:buChar char="●"/>
            </a:pPr>
            <a:r>
              <a:rPr lang="en-CA"/>
              <a:t>We will print this 2D array on the console (→ </a:t>
            </a:r>
            <a:r>
              <a:rPr b="1" lang="en-CA"/>
              <a:t>printSudokuGrid</a:t>
            </a:r>
            <a:r>
              <a:rPr lang="en-CA"/>
              <a:t>)</a:t>
            </a:r>
            <a:endParaRPr/>
          </a:p>
          <a:p>
            <a:pPr indent="-334327" lvl="0" marL="457200" rtl="0" algn="l">
              <a:spcBef>
                <a:spcPts val="0"/>
              </a:spcBef>
              <a:spcAft>
                <a:spcPts val="0"/>
              </a:spcAft>
              <a:buSzPct val="100000"/>
              <a:buChar char="●"/>
            </a:pPr>
            <a:r>
              <a:rPr lang="en-CA"/>
              <a:t>Then, we get the user input, check if the user input is valid, and update the 2D array (→ </a:t>
            </a:r>
            <a:r>
              <a:rPr b="1" lang="en-CA"/>
              <a:t>playing</a:t>
            </a:r>
            <a:r>
              <a:rPr lang="en-CA"/>
              <a:t>)</a:t>
            </a:r>
            <a:endParaRPr/>
          </a:p>
        </p:txBody>
      </p:sp>
      <p:sp>
        <p:nvSpPr>
          <p:cNvPr id="888" name="Google Shape;888;p77"/>
          <p:cNvSpPr/>
          <p:nvPr/>
        </p:nvSpPr>
        <p:spPr>
          <a:xfrm>
            <a:off x="7695250" y="147225"/>
            <a:ext cx="1087800" cy="11838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main</a:t>
            </a:r>
            <a:endParaRPr b="1" sz="1300"/>
          </a:p>
          <a:p>
            <a:pPr indent="0" lvl="0" marL="0" rtl="0" algn="l">
              <a:spcBef>
                <a:spcPts val="0"/>
              </a:spcBef>
              <a:spcAft>
                <a:spcPts val="0"/>
              </a:spcAft>
              <a:buNone/>
            </a:pPr>
            <a:r>
              <a:rPr b="1" lang="en-CA" sz="1300"/>
              <a:t>.c</a:t>
            </a:r>
            <a:endParaRPr b="1" sz="1300"/>
          </a:p>
        </p:txBody>
      </p:sp>
      <p:sp>
        <p:nvSpPr>
          <p:cNvPr id="889" name="Google Shape;889;p77"/>
          <p:cNvSpPr/>
          <p:nvPr/>
        </p:nvSpPr>
        <p:spPr>
          <a:xfrm>
            <a:off x="1083304" y="171259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890" name="Google Shape;890;p77"/>
          <p:cNvSpPr/>
          <p:nvPr/>
        </p:nvSpPr>
        <p:spPr>
          <a:xfrm>
            <a:off x="1438852" y="171259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891" name="Google Shape;891;p77"/>
          <p:cNvSpPr/>
          <p:nvPr/>
        </p:nvSpPr>
        <p:spPr>
          <a:xfrm>
            <a:off x="1794399" y="171259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892" name="Google Shape;892;p77"/>
          <p:cNvSpPr/>
          <p:nvPr/>
        </p:nvSpPr>
        <p:spPr>
          <a:xfrm>
            <a:off x="2149947" y="171259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893" name="Google Shape;893;p77"/>
          <p:cNvSpPr/>
          <p:nvPr/>
        </p:nvSpPr>
        <p:spPr>
          <a:xfrm>
            <a:off x="2505495" y="171259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894" name="Google Shape;894;p77"/>
          <p:cNvSpPr/>
          <p:nvPr/>
        </p:nvSpPr>
        <p:spPr>
          <a:xfrm>
            <a:off x="2861043" y="171259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895" name="Google Shape;895;p77"/>
          <p:cNvSpPr/>
          <p:nvPr/>
        </p:nvSpPr>
        <p:spPr>
          <a:xfrm>
            <a:off x="3216596" y="171259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896" name="Google Shape;896;p77"/>
          <p:cNvSpPr/>
          <p:nvPr/>
        </p:nvSpPr>
        <p:spPr>
          <a:xfrm>
            <a:off x="3572144" y="171259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897" name="Google Shape;897;p77"/>
          <p:cNvSpPr/>
          <p:nvPr/>
        </p:nvSpPr>
        <p:spPr>
          <a:xfrm>
            <a:off x="3927691" y="171259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898" name="Google Shape;898;p77"/>
          <p:cNvSpPr/>
          <p:nvPr/>
        </p:nvSpPr>
        <p:spPr>
          <a:xfrm>
            <a:off x="1083292" y="205415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899" name="Google Shape;899;p77"/>
          <p:cNvSpPr/>
          <p:nvPr/>
        </p:nvSpPr>
        <p:spPr>
          <a:xfrm>
            <a:off x="1438840" y="205415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00" name="Google Shape;900;p77"/>
          <p:cNvSpPr/>
          <p:nvPr/>
        </p:nvSpPr>
        <p:spPr>
          <a:xfrm>
            <a:off x="1794387" y="205415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01" name="Google Shape;901;p77"/>
          <p:cNvSpPr/>
          <p:nvPr/>
        </p:nvSpPr>
        <p:spPr>
          <a:xfrm>
            <a:off x="2149935" y="205415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02" name="Google Shape;902;p77"/>
          <p:cNvSpPr/>
          <p:nvPr/>
        </p:nvSpPr>
        <p:spPr>
          <a:xfrm>
            <a:off x="2505483" y="205415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03" name="Google Shape;903;p77"/>
          <p:cNvSpPr/>
          <p:nvPr/>
        </p:nvSpPr>
        <p:spPr>
          <a:xfrm>
            <a:off x="2861031" y="205415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04" name="Google Shape;904;p77"/>
          <p:cNvSpPr/>
          <p:nvPr/>
        </p:nvSpPr>
        <p:spPr>
          <a:xfrm>
            <a:off x="3216584" y="205415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05" name="Google Shape;905;p77"/>
          <p:cNvSpPr/>
          <p:nvPr/>
        </p:nvSpPr>
        <p:spPr>
          <a:xfrm>
            <a:off x="3572132" y="205415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06" name="Google Shape;906;p77"/>
          <p:cNvSpPr/>
          <p:nvPr/>
        </p:nvSpPr>
        <p:spPr>
          <a:xfrm>
            <a:off x="3927679" y="205415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07" name="Google Shape;907;p77"/>
          <p:cNvSpPr/>
          <p:nvPr/>
        </p:nvSpPr>
        <p:spPr>
          <a:xfrm>
            <a:off x="1083292" y="239572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08" name="Google Shape;908;p77"/>
          <p:cNvSpPr/>
          <p:nvPr/>
        </p:nvSpPr>
        <p:spPr>
          <a:xfrm>
            <a:off x="1438840" y="239572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09" name="Google Shape;909;p77"/>
          <p:cNvSpPr/>
          <p:nvPr/>
        </p:nvSpPr>
        <p:spPr>
          <a:xfrm>
            <a:off x="1794387" y="239572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10" name="Google Shape;910;p77"/>
          <p:cNvSpPr/>
          <p:nvPr/>
        </p:nvSpPr>
        <p:spPr>
          <a:xfrm>
            <a:off x="2149935" y="239572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11" name="Google Shape;911;p77"/>
          <p:cNvSpPr/>
          <p:nvPr/>
        </p:nvSpPr>
        <p:spPr>
          <a:xfrm>
            <a:off x="2505483" y="239572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12" name="Google Shape;912;p77"/>
          <p:cNvSpPr/>
          <p:nvPr/>
        </p:nvSpPr>
        <p:spPr>
          <a:xfrm>
            <a:off x="2861031" y="239572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13" name="Google Shape;913;p77"/>
          <p:cNvSpPr/>
          <p:nvPr/>
        </p:nvSpPr>
        <p:spPr>
          <a:xfrm>
            <a:off x="3216584" y="239572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14" name="Google Shape;914;p77"/>
          <p:cNvSpPr/>
          <p:nvPr/>
        </p:nvSpPr>
        <p:spPr>
          <a:xfrm>
            <a:off x="3572132" y="239572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15" name="Google Shape;915;p77"/>
          <p:cNvSpPr/>
          <p:nvPr/>
        </p:nvSpPr>
        <p:spPr>
          <a:xfrm>
            <a:off x="3927679" y="239572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16" name="Google Shape;916;p77"/>
          <p:cNvSpPr/>
          <p:nvPr/>
        </p:nvSpPr>
        <p:spPr>
          <a:xfrm>
            <a:off x="1083292" y="273728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17" name="Google Shape;917;p77"/>
          <p:cNvSpPr/>
          <p:nvPr/>
        </p:nvSpPr>
        <p:spPr>
          <a:xfrm>
            <a:off x="1438840" y="273728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18" name="Google Shape;918;p77"/>
          <p:cNvSpPr/>
          <p:nvPr/>
        </p:nvSpPr>
        <p:spPr>
          <a:xfrm>
            <a:off x="1794387" y="273728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19" name="Google Shape;919;p77"/>
          <p:cNvSpPr/>
          <p:nvPr/>
        </p:nvSpPr>
        <p:spPr>
          <a:xfrm>
            <a:off x="2149935" y="273728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20" name="Google Shape;920;p77"/>
          <p:cNvSpPr/>
          <p:nvPr/>
        </p:nvSpPr>
        <p:spPr>
          <a:xfrm>
            <a:off x="2505483" y="273728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21" name="Google Shape;921;p77"/>
          <p:cNvSpPr/>
          <p:nvPr/>
        </p:nvSpPr>
        <p:spPr>
          <a:xfrm>
            <a:off x="2861031" y="273728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22" name="Google Shape;922;p77"/>
          <p:cNvSpPr/>
          <p:nvPr/>
        </p:nvSpPr>
        <p:spPr>
          <a:xfrm>
            <a:off x="3216584" y="273728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23" name="Google Shape;923;p77"/>
          <p:cNvSpPr/>
          <p:nvPr/>
        </p:nvSpPr>
        <p:spPr>
          <a:xfrm>
            <a:off x="3572132" y="273728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24" name="Google Shape;924;p77"/>
          <p:cNvSpPr/>
          <p:nvPr/>
        </p:nvSpPr>
        <p:spPr>
          <a:xfrm>
            <a:off x="3927679" y="273728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25" name="Google Shape;925;p77"/>
          <p:cNvSpPr/>
          <p:nvPr/>
        </p:nvSpPr>
        <p:spPr>
          <a:xfrm>
            <a:off x="1083280" y="307885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26" name="Google Shape;926;p77"/>
          <p:cNvSpPr/>
          <p:nvPr/>
        </p:nvSpPr>
        <p:spPr>
          <a:xfrm>
            <a:off x="1438828" y="307885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27" name="Google Shape;927;p77"/>
          <p:cNvSpPr/>
          <p:nvPr/>
        </p:nvSpPr>
        <p:spPr>
          <a:xfrm>
            <a:off x="1794375" y="307885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28" name="Google Shape;928;p77"/>
          <p:cNvSpPr/>
          <p:nvPr/>
        </p:nvSpPr>
        <p:spPr>
          <a:xfrm>
            <a:off x="2149923" y="307885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29" name="Google Shape;929;p77"/>
          <p:cNvSpPr/>
          <p:nvPr/>
        </p:nvSpPr>
        <p:spPr>
          <a:xfrm>
            <a:off x="2505471" y="307885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30" name="Google Shape;930;p77"/>
          <p:cNvSpPr/>
          <p:nvPr/>
        </p:nvSpPr>
        <p:spPr>
          <a:xfrm>
            <a:off x="2861019" y="307885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31" name="Google Shape;931;p77"/>
          <p:cNvSpPr/>
          <p:nvPr/>
        </p:nvSpPr>
        <p:spPr>
          <a:xfrm>
            <a:off x="3216572" y="307885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32" name="Google Shape;932;p77"/>
          <p:cNvSpPr/>
          <p:nvPr/>
        </p:nvSpPr>
        <p:spPr>
          <a:xfrm>
            <a:off x="3572120" y="307885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33" name="Google Shape;933;p77"/>
          <p:cNvSpPr/>
          <p:nvPr/>
        </p:nvSpPr>
        <p:spPr>
          <a:xfrm>
            <a:off x="3927667" y="307885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34" name="Google Shape;934;p77"/>
          <p:cNvSpPr/>
          <p:nvPr/>
        </p:nvSpPr>
        <p:spPr>
          <a:xfrm>
            <a:off x="1083280" y="342041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35" name="Google Shape;935;p77"/>
          <p:cNvSpPr/>
          <p:nvPr/>
        </p:nvSpPr>
        <p:spPr>
          <a:xfrm>
            <a:off x="1438828" y="342041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36" name="Google Shape;936;p77"/>
          <p:cNvSpPr/>
          <p:nvPr/>
        </p:nvSpPr>
        <p:spPr>
          <a:xfrm>
            <a:off x="1794375" y="342041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37" name="Google Shape;937;p77"/>
          <p:cNvSpPr/>
          <p:nvPr/>
        </p:nvSpPr>
        <p:spPr>
          <a:xfrm>
            <a:off x="2149923" y="342041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38" name="Google Shape;938;p77"/>
          <p:cNvSpPr/>
          <p:nvPr/>
        </p:nvSpPr>
        <p:spPr>
          <a:xfrm>
            <a:off x="2505471" y="342041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39" name="Google Shape;939;p77"/>
          <p:cNvSpPr/>
          <p:nvPr/>
        </p:nvSpPr>
        <p:spPr>
          <a:xfrm>
            <a:off x="2861019" y="342041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40" name="Google Shape;940;p77"/>
          <p:cNvSpPr/>
          <p:nvPr/>
        </p:nvSpPr>
        <p:spPr>
          <a:xfrm>
            <a:off x="3216572" y="342041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41" name="Google Shape;941;p77"/>
          <p:cNvSpPr/>
          <p:nvPr/>
        </p:nvSpPr>
        <p:spPr>
          <a:xfrm>
            <a:off x="3572120" y="342041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42" name="Google Shape;942;p77"/>
          <p:cNvSpPr/>
          <p:nvPr/>
        </p:nvSpPr>
        <p:spPr>
          <a:xfrm>
            <a:off x="3927667" y="342041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43" name="Google Shape;943;p77"/>
          <p:cNvSpPr/>
          <p:nvPr/>
        </p:nvSpPr>
        <p:spPr>
          <a:xfrm>
            <a:off x="1083268" y="376198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44" name="Google Shape;944;p77"/>
          <p:cNvSpPr/>
          <p:nvPr/>
        </p:nvSpPr>
        <p:spPr>
          <a:xfrm>
            <a:off x="1438815" y="376198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45" name="Google Shape;945;p77"/>
          <p:cNvSpPr/>
          <p:nvPr/>
        </p:nvSpPr>
        <p:spPr>
          <a:xfrm>
            <a:off x="1794363" y="376198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46" name="Google Shape;946;p77"/>
          <p:cNvSpPr/>
          <p:nvPr/>
        </p:nvSpPr>
        <p:spPr>
          <a:xfrm>
            <a:off x="2149911" y="376198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47" name="Google Shape;947;p77"/>
          <p:cNvSpPr/>
          <p:nvPr/>
        </p:nvSpPr>
        <p:spPr>
          <a:xfrm>
            <a:off x="2505459" y="376198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48" name="Google Shape;948;p77"/>
          <p:cNvSpPr/>
          <p:nvPr/>
        </p:nvSpPr>
        <p:spPr>
          <a:xfrm>
            <a:off x="2861007" y="376198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49" name="Google Shape;949;p77"/>
          <p:cNvSpPr/>
          <p:nvPr/>
        </p:nvSpPr>
        <p:spPr>
          <a:xfrm>
            <a:off x="3216560" y="376198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50" name="Google Shape;950;p77"/>
          <p:cNvSpPr/>
          <p:nvPr/>
        </p:nvSpPr>
        <p:spPr>
          <a:xfrm>
            <a:off x="3572108" y="376198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51" name="Google Shape;951;p77"/>
          <p:cNvSpPr/>
          <p:nvPr/>
        </p:nvSpPr>
        <p:spPr>
          <a:xfrm>
            <a:off x="3927655" y="376198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52" name="Google Shape;952;p77"/>
          <p:cNvSpPr/>
          <p:nvPr/>
        </p:nvSpPr>
        <p:spPr>
          <a:xfrm>
            <a:off x="1083256" y="410354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53" name="Google Shape;953;p77"/>
          <p:cNvSpPr/>
          <p:nvPr/>
        </p:nvSpPr>
        <p:spPr>
          <a:xfrm>
            <a:off x="1438803" y="410354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54" name="Google Shape;954;p77"/>
          <p:cNvSpPr/>
          <p:nvPr/>
        </p:nvSpPr>
        <p:spPr>
          <a:xfrm>
            <a:off x="1794351" y="410354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55" name="Google Shape;955;p77"/>
          <p:cNvSpPr/>
          <p:nvPr/>
        </p:nvSpPr>
        <p:spPr>
          <a:xfrm>
            <a:off x="2149899" y="410354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56" name="Google Shape;956;p77"/>
          <p:cNvSpPr/>
          <p:nvPr/>
        </p:nvSpPr>
        <p:spPr>
          <a:xfrm>
            <a:off x="2505447" y="410354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57" name="Google Shape;957;p77"/>
          <p:cNvSpPr/>
          <p:nvPr/>
        </p:nvSpPr>
        <p:spPr>
          <a:xfrm>
            <a:off x="2860994" y="410354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58" name="Google Shape;958;p77"/>
          <p:cNvSpPr/>
          <p:nvPr/>
        </p:nvSpPr>
        <p:spPr>
          <a:xfrm>
            <a:off x="3216548" y="410354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59" name="Google Shape;959;p77"/>
          <p:cNvSpPr/>
          <p:nvPr/>
        </p:nvSpPr>
        <p:spPr>
          <a:xfrm>
            <a:off x="3572096" y="410354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60" name="Google Shape;960;p77"/>
          <p:cNvSpPr/>
          <p:nvPr/>
        </p:nvSpPr>
        <p:spPr>
          <a:xfrm>
            <a:off x="3927643" y="4103545"/>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61" name="Google Shape;961;p77"/>
          <p:cNvSpPr/>
          <p:nvPr/>
        </p:nvSpPr>
        <p:spPr>
          <a:xfrm>
            <a:off x="1083256" y="444511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62" name="Google Shape;962;p77"/>
          <p:cNvSpPr/>
          <p:nvPr/>
        </p:nvSpPr>
        <p:spPr>
          <a:xfrm>
            <a:off x="1438803" y="444511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63" name="Google Shape;963;p77"/>
          <p:cNvSpPr/>
          <p:nvPr/>
        </p:nvSpPr>
        <p:spPr>
          <a:xfrm>
            <a:off x="1794351" y="444511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64" name="Google Shape;964;p77"/>
          <p:cNvSpPr/>
          <p:nvPr/>
        </p:nvSpPr>
        <p:spPr>
          <a:xfrm>
            <a:off x="2149899" y="444511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65" name="Google Shape;965;p77"/>
          <p:cNvSpPr/>
          <p:nvPr/>
        </p:nvSpPr>
        <p:spPr>
          <a:xfrm>
            <a:off x="2505447" y="444511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66" name="Google Shape;966;p77"/>
          <p:cNvSpPr/>
          <p:nvPr/>
        </p:nvSpPr>
        <p:spPr>
          <a:xfrm>
            <a:off x="2860994" y="444511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67" name="Google Shape;967;p77"/>
          <p:cNvSpPr/>
          <p:nvPr/>
        </p:nvSpPr>
        <p:spPr>
          <a:xfrm>
            <a:off x="3216548" y="444511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68" name="Google Shape;968;p77"/>
          <p:cNvSpPr/>
          <p:nvPr/>
        </p:nvSpPr>
        <p:spPr>
          <a:xfrm>
            <a:off x="3572096" y="444511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69" name="Google Shape;969;p77"/>
          <p:cNvSpPr/>
          <p:nvPr/>
        </p:nvSpPr>
        <p:spPr>
          <a:xfrm>
            <a:off x="3927643" y="4445110"/>
            <a:ext cx="355500" cy="341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970" name="Google Shape;970;p77"/>
          <p:cNvSpPr/>
          <p:nvPr/>
        </p:nvSpPr>
        <p:spPr>
          <a:xfrm>
            <a:off x="1083244" y="137102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0</a:t>
            </a:r>
            <a:endParaRPr b="1" sz="1600">
              <a:latin typeface="Lato"/>
              <a:ea typeface="Lato"/>
              <a:cs typeface="Lato"/>
              <a:sym typeface="Lato"/>
            </a:endParaRPr>
          </a:p>
        </p:txBody>
      </p:sp>
      <p:sp>
        <p:nvSpPr>
          <p:cNvPr id="971" name="Google Shape;971;p77"/>
          <p:cNvSpPr/>
          <p:nvPr/>
        </p:nvSpPr>
        <p:spPr>
          <a:xfrm>
            <a:off x="1438791" y="137102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a:t>
            </a:r>
            <a:endParaRPr b="1" sz="1600">
              <a:latin typeface="Lato"/>
              <a:ea typeface="Lato"/>
              <a:cs typeface="Lato"/>
              <a:sym typeface="Lato"/>
            </a:endParaRPr>
          </a:p>
        </p:txBody>
      </p:sp>
      <p:sp>
        <p:nvSpPr>
          <p:cNvPr id="972" name="Google Shape;972;p77"/>
          <p:cNvSpPr/>
          <p:nvPr/>
        </p:nvSpPr>
        <p:spPr>
          <a:xfrm>
            <a:off x="1794339" y="137102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2</a:t>
            </a:r>
            <a:endParaRPr b="1" sz="1600">
              <a:latin typeface="Lato"/>
              <a:ea typeface="Lato"/>
              <a:cs typeface="Lato"/>
              <a:sym typeface="Lato"/>
            </a:endParaRPr>
          </a:p>
        </p:txBody>
      </p:sp>
      <p:sp>
        <p:nvSpPr>
          <p:cNvPr id="973" name="Google Shape;973;p77"/>
          <p:cNvSpPr/>
          <p:nvPr/>
        </p:nvSpPr>
        <p:spPr>
          <a:xfrm>
            <a:off x="2149887" y="137102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3</a:t>
            </a:r>
            <a:endParaRPr b="1" sz="1600">
              <a:latin typeface="Lato"/>
              <a:ea typeface="Lato"/>
              <a:cs typeface="Lato"/>
              <a:sym typeface="Lato"/>
            </a:endParaRPr>
          </a:p>
        </p:txBody>
      </p:sp>
      <p:sp>
        <p:nvSpPr>
          <p:cNvPr id="974" name="Google Shape;974;p77"/>
          <p:cNvSpPr/>
          <p:nvPr/>
        </p:nvSpPr>
        <p:spPr>
          <a:xfrm>
            <a:off x="2505435" y="137102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4</a:t>
            </a:r>
            <a:endParaRPr b="1" sz="1600">
              <a:latin typeface="Lato"/>
              <a:ea typeface="Lato"/>
              <a:cs typeface="Lato"/>
              <a:sym typeface="Lato"/>
            </a:endParaRPr>
          </a:p>
        </p:txBody>
      </p:sp>
      <p:sp>
        <p:nvSpPr>
          <p:cNvPr id="975" name="Google Shape;975;p77"/>
          <p:cNvSpPr/>
          <p:nvPr/>
        </p:nvSpPr>
        <p:spPr>
          <a:xfrm>
            <a:off x="2860982" y="137102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5</a:t>
            </a:r>
            <a:endParaRPr b="1" sz="1600">
              <a:latin typeface="Lato"/>
              <a:ea typeface="Lato"/>
              <a:cs typeface="Lato"/>
              <a:sym typeface="Lato"/>
            </a:endParaRPr>
          </a:p>
        </p:txBody>
      </p:sp>
      <p:sp>
        <p:nvSpPr>
          <p:cNvPr id="976" name="Google Shape;976;p77"/>
          <p:cNvSpPr/>
          <p:nvPr/>
        </p:nvSpPr>
        <p:spPr>
          <a:xfrm>
            <a:off x="3216536" y="137102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6</a:t>
            </a:r>
            <a:endParaRPr b="1" sz="1600">
              <a:latin typeface="Lato"/>
              <a:ea typeface="Lato"/>
              <a:cs typeface="Lato"/>
              <a:sym typeface="Lato"/>
            </a:endParaRPr>
          </a:p>
        </p:txBody>
      </p:sp>
      <p:sp>
        <p:nvSpPr>
          <p:cNvPr id="977" name="Google Shape;977;p77"/>
          <p:cNvSpPr/>
          <p:nvPr/>
        </p:nvSpPr>
        <p:spPr>
          <a:xfrm>
            <a:off x="3572083" y="137102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7</a:t>
            </a:r>
            <a:endParaRPr b="1" sz="1600">
              <a:latin typeface="Lato"/>
              <a:ea typeface="Lato"/>
              <a:cs typeface="Lato"/>
              <a:sym typeface="Lato"/>
            </a:endParaRPr>
          </a:p>
        </p:txBody>
      </p:sp>
      <p:sp>
        <p:nvSpPr>
          <p:cNvPr id="978" name="Google Shape;978;p77"/>
          <p:cNvSpPr/>
          <p:nvPr/>
        </p:nvSpPr>
        <p:spPr>
          <a:xfrm>
            <a:off x="3927631" y="137102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8</a:t>
            </a:r>
            <a:endParaRPr b="1" sz="1600">
              <a:latin typeface="Lato"/>
              <a:ea typeface="Lato"/>
              <a:cs typeface="Lato"/>
              <a:sym typeface="Lato"/>
            </a:endParaRPr>
          </a:p>
        </p:txBody>
      </p:sp>
      <p:sp>
        <p:nvSpPr>
          <p:cNvPr id="979" name="Google Shape;979;p77"/>
          <p:cNvSpPr/>
          <p:nvPr/>
        </p:nvSpPr>
        <p:spPr>
          <a:xfrm>
            <a:off x="727698" y="1712590"/>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0</a:t>
            </a:r>
            <a:endParaRPr b="1" sz="1600">
              <a:latin typeface="Lato"/>
              <a:ea typeface="Lato"/>
              <a:cs typeface="Lato"/>
              <a:sym typeface="Lato"/>
            </a:endParaRPr>
          </a:p>
        </p:txBody>
      </p:sp>
      <p:sp>
        <p:nvSpPr>
          <p:cNvPr id="980" name="Google Shape;980;p77"/>
          <p:cNvSpPr/>
          <p:nvPr/>
        </p:nvSpPr>
        <p:spPr>
          <a:xfrm>
            <a:off x="727686" y="205415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a:t>
            </a:r>
            <a:endParaRPr b="1" sz="1600">
              <a:latin typeface="Lato"/>
              <a:ea typeface="Lato"/>
              <a:cs typeface="Lato"/>
              <a:sym typeface="Lato"/>
            </a:endParaRPr>
          </a:p>
        </p:txBody>
      </p:sp>
      <p:sp>
        <p:nvSpPr>
          <p:cNvPr id="981" name="Google Shape;981;p77"/>
          <p:cNvSpPr/>
          <p:nvPr/>
        </p:nvSpPr>
        <p:spPr>
          <a:xfrm>
            <a:off x="727686" y="2395720"/>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2</a:t>
            </a:r>
            <a:endParaRPr b="1" sz="1600">
              <a:latin typeface="Lato"/>
              <a:ea typeface="Lato"/>
              <a:cs typeface="Lato"/>
              <a:sym typeface="Lato"/>
            </a:endParaRPr>
          </a:p>
        </p:txBody>
      </p:sp>
      <p:sp>
        <p:nvSpPr>
          <p:cNvPr id="982" name="Google Shape;982;p77"/>
          <p:cNvSpPr/>
          <p:nvPr/>
        </p:nvSpPr>
        <p:spPr>
          <a:xfrm>
            <a:off x="727686" y="273728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3</a:t>
            </a:r>
            <a:endParaRPr b="1" sz="1600">
              <a:latin typeface="Lato"/>
              <a:ea typeface="Lato"/>
              <a:cs typeface="Lato"/>
              <a:sym typeface="Lato"/>
            </a:endParaRPr>
          </a:p>
        </p:txBody>
      </p:sp>
      <p:sp>
        <p:nvSpPr>
          <p:cNvPr id="983" name="Google Shape;983;p77"/>
          <p:cNvSpPr/>
          <p:nvPr/>
        </p:nvSpPr>
        <p:spPr>
          <a:xfrm>
            <a:off x="727674" y="3078850"/>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4</a:t>
            </a:r>
            <a:endParaRPr b="1" sz="1600">
              <a:latin typeface="Lato"/>
              <a:ea typeface="Lato"/>
              <a:cs typeface="Lato"/>
              <a:sym typeface="Lato"/>
            </a:endParaRPr>
          </a:p>
        </p:txBody>
      </p:sp>
      <p:sp>
        <p:nvSpPr>
          <p:cNvPr id="984" name="Google Shape;984;p77"/>
          <p:cNvSpPr/>
          <p:nvPr/>
        </p:nvSpPr>
        <p:spPr>
          <a:xfrm>
            <a:off x="727674" y="342041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5</a:t>
            </a:r>
            <a:endParaRPr b="1" sz="1600">
              <a:latin typeface="Lato"/>
              <a:ea typeface="Lato"/>
              <a:cs typeface="Lato"/>
              <a:sym typeface="Lato"/>
            </a:endParaRPr>
          </a:p>
        </p:txBody>
      </p:sp>
      <p:sp>
        <p:nvSpPr>
          <p:cNvPr id="985" name="Google Shape;985;p77"/>
          <p:cNvSpPr/>
          <p:nvPr/>
        </p:nvSpPr>
        <p:spPr>
          <a:xfrm>
            <a:off x="727662" y="3761980"/>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6</a:t>
            </a:r>
            <a:endParaRPr b="1" sz="1600">
              <a:latin typeface="Lato"/>
              <a:ea typeface="Lato"/>
              <a:cs typeface="Lato"/>
              <a:sym typeface="Lato"/>
            </a:endParaRPr>
          </a:p>
        </p:txBody>
      </p:sp>
      <p:sp>
        <p:nvSpPr>
          <p:cNvPr id="986" name="Google Shape;986;p77"/>
          <p:cNvSpPr/>
          <p:nvPr/>
        </p:nvSpPr>
        <p:spPr>
          <a:xfrm>
            <a:off x="727650" y="4103545"/>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7</a:t>
            </a:r>
            <a:endParaRPr b="1" sz="1600">
              <a:latin typeface="Lato"/>
              <a:ea typeface="Lato"/>
              <a:cs typeface="Lato"/>
              <a:sym typeface="Lato"/>
            </a:endParaRPr>
          </a:p>
        </p:txBody>
      </p:sp>
      <p:sp>
        <p:nvSpPr>
          <p:cNvPr id="987" name="Google Shape;987;p77"/>
          <p:cNvSpPr/>
          <p:nvPr/>
        </p:nvSpPr>
        <p:spPr>
          <a:xfrm>
            <a:off x="727650" y="4445110"/>
            <a:ext cx="355500" cy="34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8</a:t>
            </a:r>
            <a:endParaRPr b="1" sz="1600">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000FF"/>
                </a:solidFill>
              </a:rPr>
              <a:t>void</a:t>
            </a:r>
            <a:r>
              <a:rPr lang="en-CA"/>
              <a:t> linearFill(</a:t>
            </a:r>
            <a:r>
              <a:rPr lang="en-CA">
                <a:solidFill>
                  <a:srgbClr val="0000FF"/>
                </a:solidFill>
              </a:rPr>
              <a:t>int</a:t>
            </a:r>
            <a:r>
              <a:rPr lang="en-CA"/>
              <a:t> </a:t>
            </a:r>
            <a:r>
              <a:rPr lang="en-CA">
                <a:solidFill>
                  <a:srgbClr val="FF9900"/>
                </a:solidFill>
              </a:rPr>
              <a:t>grid[9][9]</a:t>
            </a:r>
            <a:r>
              <a:rPr lang="en-CA"/>
              <a:t>)	</a:t>
            </a:r>
            <a:endParaRPr/>
          </a:p>
        </p:txBody>
      </p:sp>
      <p:sp>
        <p:nvSpPr>
          <p:cNvPr id="993" name="Google Shape;993;p78"/>
          <p:cNvSpPr txBox="1"/>
          <p:nvPr>
            <p:ph idx="1" type="body"/>
          </p:nvPr>
        </p:nvSpPr>
        <p:spPr>
          <a:xfrm>
            <a:off x="4349300" y="1422750"/>
            <a:ext cx="4433700" cy="34077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CA"/>
              <a:t>We will use a 2D array </a:t>
            </a:r>
            <a:r>
              <a:rPr b="1" lang="en-CA">
                <a:solidFill>
                  <a:srgbClr val="0000FF"/>
                </a:solidFill>
              </a:rPr>
              <a:t>int </a:t>
            </a:r>
            <a:r>
              <a:rPr b="1" lang="en-CA">
                <a:solidFill>
                  <a:srgbClr val="FF9900"/>
                </a:solidFill>
              </a:rPr>
              <a:t>availableNum[81][9] </a:t>
            </a:r>
            <a:r>
              <a:rPr lang="en-CA">
                <a:solidFill>
                  <a:srgbClr val="1A1A1A"/>
                </a:solidFill>
              </a:rPr>
              <a:t>to keep track of which number works and which number does not</a:t>
            </a:r>
            <a:endParaRPr>
              <a:solidFill>
                <a:srgbClr val="1A1A1A"/>
              </a:solidFill>
            </a:endParaRPr>
          </a:p>
          <a:p>
            <a:pPr indent="-317182" lvl="0" marL="457200" rtl="0" algn="l">
              <a:spcBef>
                <a:spcPts val="0"/>
              </a:spcBef>
              <a:spcAft>
                <a:spcPts val="0"/>
              </a:spcAft>
              <a:buClr>
                <a:srgbClr val="1A1A1A"/>
              </a:buClr>
              <a:buSzPct val="100000"/>
              <a:buChar char="●"/>
            </a:pPr>
            <a:r>
              <a:rPr lang="en-CA">
                <a:solidFill>
                  <a:srgbClr val="1A1A1A"/>
                </a:solidFill>
              </a:rPr>
              <a:t>Each row represents a cell in the grid</a:t>
            </a:r>
            <a:endParaRPr>
              <a:solidFill>
                <a:srgbClr val="1A1A1A"/>
              </a:solidFill>
            </a:endParaRPr>
          </a:p>
          <a:p>
            <a:pPr indent="-317182" lvl="0" marL="457200" rtl="0" algn="l">
              <a:spcBef>
                <a:spcPts val="0"/>
              </a:spcBef>
              <a:spcAft>
                <a:spcPts val="0"/>
              </a:spcAft>
              <a:buClr>
                <a:srgbClr val="1A1A1A"/>
              </a:buClr>
              <a:buSzPct val="100000"/>
              <a:buChar char="●"/>
            </a:pPr>
            <a:r>
              <a:rPr lang="en-CA">
                <a:solidFill>
                  <a:srgbClr val="1A1A1A"/>
                </a:solidFill>
              </a:rPr>
              <a:t>Starting from </a:t>
            </a:r>
            <a:r>
              <a:rPr b="1" lang="en-CA">
                <a:solidFill>
                  <a:srgbClr val="1A1A1A"/>
                </a:solidFill>
              </a:rPr>
              <a:t>top left, </a:t>
            </a:r>
            <a:r>
              <a:rPr lang="en-CA">
                <a:solidFill>
                  <a:srgbClr val="1A1A1A"/>
                </a:solidFill>
              </a:rPr>
              <a:t>for each cell, we select a random number and see if it is valid to place that number in that cell</a:t>
            </a:r>
            <a:endParaRPr>
              <a:solidFill>
                <a:srgbClr val="1A1A1A"/>
              </a:solidFill>
            </a:endParaRPr>
          </a:p>
          <a:p>
            <a:pPr indent="-317182" lvl="0" marL="457200" rtl="0" algn="l">
              <a:spcBef>
                <a:spcPts val="0"/>
              </a:spcBef>
              <a:spcAft>
                <a:spcPts val="0"/>
              </a:spcAft>
              <a:buClr>
                <a:srgbClr val="1A1A1A"/>
              </a:buClr>
              <a:buSzPct val="100000"/>
              <a:buChar char="●"/>
            </a:pPr>
            <a:r>
              <a:rPr lang="en-CA">
                <a:solidFill>
                  <a:srgbClr val="1A1A1A"/>
                </a:solidFill>
              </a:rPr>
              <a:t>If it is, </a:t>
            </a:r>
            <a:r>
              <a:rPr lang="en-CA">
                <a:solidFill>
                  <a:srgbClr val="1A1A1A"/>
                </a:solidFill>
              </a:rPr>
              <a:t>update</a:t>
            </a:r>
            <a:r>
              <a:rPr lang="en-CA">
                <a:solidFill>
                  <a:srgbClr val="1A1A1A"/>
                </a:solidFill>
              </a:rPr>
              <a:t> </a:t>
            </a:r>
            <a:r>
              <a:rPr b="1" lang="en-CA">
                <a:solidFill>
                  <a:srgbClr val="0000FF"/>
                </a:solidFill>
              </a:rPr>
              <a:t>int </a:t>
            </a:r>
            <a:r>
              <a:rPr b="1" lang="en-CA">
                <a:solidFill>
                  <a:srgbClr val="FF9900"/>
                </a:solidFill>
              </a:rPr>
              <a:t>grid[9][9]</a:t>
            </a:r>
            <a:r>
              <a:rPr lang="en-CA">
                <a:solidFill>
                  <a:srgbClr val="1A1A1A"/>
                </a:solidFill>
              </a:rPr>
              <a:t>, mark that </a:t>
            </a:r>
            <a:r>
              <a:rPr lang="en-CA">
                <a:solidFill>
                  <a:srgbClr val="1A1A1A"/>
                </a:solidFill>
              </a:rPr>
              <a:t>number</a:t>
            </a:r>
            <a:r>
              <a:rPr lang="en-CA">
                <a:solidFill>
                  <a:srgbClr val="1A1A1A"/>
                </a:solidFill>
              </a:rPr>
              <a:t> as used in </a:t>
            </a:r>
            <a:r>
              <a:rPr b="1" lang="en-CA">
                <a:solidFill>
                  <a:srgbClr val="FF9900"/>
                </a:solidFill>
              </a:rPr>
              <a:t>availableNum</a:t>
            </a:r>
            <a:r>
              <a:rPr lang="en-CA">
                <a:solidFill>
                  <a:srgbClr val="1A1A1A"/>
                </a:solidFill>
              </a:rPr>
              <a:t>, </a:t>
            </a:r>
            <a:r>
              <a:rPr lang="en-CA">
                <a:solidFill>
                  <a:srgbClr val="1A1A1A"/>
                </a:solidFill>
              </a:rPr>
              <a:t>and go to the next cell</a:t>
            </a:r>
            <a:endParaRPr>
              <a:solidFill>
                <a:srgbClr val="1A1A1A"/>
              </a:solidFill>
            </a:endParaRPr>
          </a:p>
          <a:p>
            <a:pPr indent="-317182" lvl="0" marL="457200" rtl="0" algn="l">
              <a:spcBef>
                <a:spcPts val="0"/>
              </a:spcBef>
              <a:spcAft>
                <a:spcPts val="0"/>
              </a:spcAft>
              <a:buClr>
                <a:srgbClr val="1A1A1A"/>
              </a:buClr>
              <a:buSzPct val="100000"/>
              <a:buChar char="●"/>
            </a:pPr>
            <a:r>
              <a:rPr lang="en-CA">
                <a:solidFill>
                  <a:srgbClr val="1A1A1A"/>
                </a:solidFill>
              </a:rPr>
              <a:t>If it is NOT, try another number until you find a number that it works</a:t>
            </a:r>
            <a:endParaRPr>
              <a:solidFill>
                <a:srgbClr val="1A1A1A"/>
              </a:solidFill>
            </a:endParaRPr>
          </a:p>
          <a:p>
            <a:pPr indent="-317182" lvl="0" marL="457200" rtl="0" algn="l">
              <a:spcBef>
                <a:spcPts val="0"/>
              </a:spcBef>
              <a:spcAft>
                <a:spcPts val="0"/>
              </a:spcAft>
              <a:buClr>
                <a:srgbClr val="1A1A1A"/>
              </a:buClr>
              <a:buSzPct val="100000"/>
              <a:buChar char="●"/>
            </a:pPr>
            <a:r>
              <a:rPr lang="en-CA">
                <a:solidFill>
                  <a:srgbClr val="1A1A1A"/>
                </a:solidFill>
              </a:rPr>
              <a:t>If none of the number works, go back to the previous cell, select other available number, and restart with that number</a:t>
            </a:r>
            <a:endParaRPr>
              <a:solidFill>
                <a:srgbClr val="1A1A1A"/>
              </a:solidFill>
            </a:endParaRPr>
          </a:p>
        </p:txBody>
      </p:sp>
      <p:pic>
        <p:nvPicPr>
          <p:cNvPr id="994" name="Google Shape;994;p78"/>
          <p:cNvPicPr preferRelativeResize="0"/>
          <p:nvPr/>
        </p:nvPicPr>
        <p:blipFill>
          <a:blip r:embed="rId3">
            <a:alphaModFix/>
          </a:blip>
          <a:stretch>
            <a:fillRect/>
          </a:stretch>
        </p:blipFill>
        <p:spPr>
          <a:xfrm>
            <a:off x="729451" y="1422826"/>
            <a:ext cx="3619850" cy="3407550"/>
          </a:xfrm>
          <a:prstGeom prst="rect">
            <a:avLst/>
          </a:prstGeom>
          <a:noFill/>
          <a:ln>
            <a:noFill/>
          </a:ln>
        </p:spPr>
      </p:pic>
      <p:sp>
        <p:nvSpPr>
          <p:cNvPr id="995" name="Google Shape;995;p78"/>
          <p:cNvSpPr/>
          <p:nvPr/>
        </p:nvSpPr>
        <p:spPr>
          <a:xfrm>
            <a:off x="7695250" y="147225"/>
            <a:ext cx="1087800" cy="11838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sudoku</a:t>
            </a:r>
            <a:endParaRPr b="1" sz="1300"/>
          </a:p>
          <a:p>
            <a:pPr indent="0" lvl="0" marL="0" rtl="0" algn="l">
              <a:spcBef>
                <a:spcPts val="0"/>
              </a:spcBef>
              <a:spcAft>
                <a:spcPts val="0"/>
              </a:spcAft>
              <a:buNone/>
            </a:pPr>
            <a:r>
              <a:rPr b="1" lang="en-CA" sz="1300"/>
              <a:t>Generator</a:t>
            </a:r>
            <a:endParaRPr b="1" sz="1300"/>
          </a:p>
          <a:p>
            <a:pPr indent="0" lvl="0" marL="0" rtl="0" algn="l">
              <a:spcBef>
                <a:spcPts val="0"/>
              </a:spcBef>
              <a:spcAft>
                <a:spcPts val="0"/>
              </a:spcAft>
              <a:buNone/>
            </a:pPr>
            <a:r>
              <a:rPr b="1" lang="en-CA" sz="1300"/>
              <a:t>.c</a:t>
            </a:r>
            <a:endParaRPr b="1" sz="13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rgbClr val="0000FF"/>
                </a:solidFill>
              </a:rPr>
              <a:t>int </a:t>
            </a:r>
            <a:r>
              <a:rPr lang="en-CA">
                <a:solidFill>
                  <a:srgbClr val="FF9900"/>
                </a:solidFill>
              </a:rPr>
              <a:t>availableNum[81][9]</a:t>
            </a:r>
            <a:endParaRPr>
              <a:solidFill>
                <a:srgbClr val="FF9900"/>
              </a:solidFill>
            </a:endParaRPr>
          </a:p>
        </p:txBody>
      </p:sp>
      <p:sp>
        <p:nvSpPr>
          <p:cNvPr id="1001" name="Google Shape;1001;p79"/>
          <p:cNvSpPr/>
          <p:nvPr/>
        </p:nvSpPr>
        <p:spPr>
          <a:xfrm>
            <a:off x="7695250" y="147225"/>
            <a:ext cx="1087800" cy="11838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sudoku</a:t>
            </a:r>
            <a:endParaRPr b="1" sz="1300"/>
          </a:p>
          <a:p>
            <a:pPr indent="0" lvl="0" marL="0" rtl="0" algn="l">
              <a:spcBef>
                <a:spcPts val="0"/>
              </a:spcBef>
              <a:spcAft>
                <a:spcPts val="0"/>
              </a:spcAft>
              <a:buNone/>
            </a:pPr>
            <a:r>
              <a:rPr b="1" lang="en-CA" sz="1300"/>
              <a:t>Generator</a:t>
            </a:r>
            <a:endParaRPr b="1" sz="1300"/>
          </a:p>
          <a:p>
            <a:pPr indent="0" lvl="0" marL="0" rtl="0" algn="l">
              <a:spcBef>
                <a:spcPts val="0"/>
              </a:spcBef>
              <a:spcAft>
                <a:spcPts val="0"/>
              </a:spcAft>
              <a:buNone/>
            </a:pPr>
            <a:r>
              <a:rPr b="1" lang="en-CA" sz="1300"/>
              <a:t>.c</a:t>
            </a:r>
            <a:endParaRPr b="1" sz="1300"/>
          </a:p>
        </p:txBody>
      </p:sp>
      <p:sp>
        <p:nvSpPr>
          <p:cNvPr id="1002" name="Google Shape;1002;p79"/>
          <p:cNvSpPr/>
          <p:nvPr/>
        </p:nvSpPr>
        <p:spPr>
          <a:xfrm>
            <a:off x="1235005" y="1416625"/>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03" name="Google Shape;1003;p79"/>
          <p:cNvSpPr/>
          <p:nvPr/>
        </p:nvSpPr>
        <p:spPr>
          <a:xfrm>
            <a:off x="1590553" y="14166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2</a:t>
            </a:r>
            <a:endParaRPr b="1" sz="1600">
              <a:solidFill>
                <a:schemeClr val="lt1"/>
              </a:solidFill>
              <a:latin typeface="Lato"/>
              <a:ea typeface="Lato"/>
              <a:cs typeface="Lato"/>
              <a:sym typeface="Lato"/>
            </a:endParaRPr>
          </a:p>
        </p:txBody>
      </p:sp>
      <p:sp>
        <p:nvSpPr>
          <p:cNvPr id="1004" name="Google Shape;1004;p79"/>
          <p:cNvSpPr/>
          <p:nvPr/>
        </p:nvSpPr>
        <p:spPr>
          <a:xfrm>
            <a:off x="1946102" y="14166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3</a:t>
            </a:r>
            <a:endParaRPr b="1" sz="1600">
              <a:solidFill>
                <a:schemeClr val="lt1"/>
              </a:solidFill>
              <a:latin typeface="Lato"/>
              <a:ea typeface="Lato"/>
              <a:cs typeface="Lato"/>
              <a:sym typeface="Lato"/>
            </a:endParaRPr>
          </a:p>
        </p:txBody>
      </p:sp>
      <p:sp>
        <p:nvSpPr>
          <p:cNvPr id="1005" name="Google Shape;1005;p79"/>
          <p:cNvSpPr/>
          <p:nvPr/>
        </p:nvSpPr>
        <p:spPr>
          <a:xfrm>
            <a:off x="2301651" y="14166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4</a:t>
            </a:r>
            <a:endParaRPr b="1" sz="1600">
              <a:solidFill>
                <a:schemeClr val="lt1"/>
              </a:solidFill>
              <a:latin typeface="Lato"/>
              <a:ea typeface="Lato"/>
              <a:cs typeface="Lato"/>
              <a:sym typeface="Lato"/>
            </a:endParaRPr>
          </a:p>
        </p:txBody>
      </p:sp>
      <p:sp>
        <p:nvSpPr>
          <p:cNvPr id="1006" name="Google Shape;1006;p79"/>
          <p:cNvSpPr/>
          <p:nvPr/>
        </p:nvSpPr>
        <p:spPr>
          <a:xfrm>
            <a:off x="2657199" y="14166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5</a:t>
            </a:r>
            <a:endParaRPr b="1" sz="1600">
              <a:solidFill>
                <a:schemeClr val="lt1"/>
              </a:solidFill>
              <a:latin typeface="Lato"/>
              <a:ea typeface="Lato"/>
              <a:cs typeface="Lato"/>
              <a:sym typeface="Lato"/>
            </a:endParaRPr>
          </a:p>
        </p:txBody>
      </p:sp>
      <p:sp>
        <p:nvSpPr>
          <p:cNvPr id="1007" name="Google Shape;1007;p79"/>
          <p:cNvSpPr/>
          <p:nvPr/>
        </p:nvSpPr>
        <p:spPr>
          <a:xfrm>
            <a:off x="3012748" y="14166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6</a:t>
            </a:r>
            <a:endParaRPr b="1" sz="1600">
              <a:solidFill>
                <a:schemeClr val="lt1"/>
              </a:solidFill>
              <a:latin typeface="Lato"/>
              <a:ea typeface="Lato"/>
              <a:cs typeface="Lato"/>
              <a:sym typeface="Lato"/>
            </a:endParaRPr>
          </a:p>
        </p:txBody>
      </p:sp>
      <p:sp>
        <p:nvSpPr>
          <p:cNvPr id="1008" name="Google Shape;1008;p79"/>
          <p:cNvSpPr/>
          <p:nvPr/>
        </p:nvSpPr>
        <p:spPr>
          <a:xfrm>
            <a:off x="3368302" y="14166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7</a:t>
            </a:r>
            <a:endParaRPr b="1" sz="1600">
              <a:solidFill>
                <a:schemeClr val="lt1"/>
              </a:solidFill>
              <a:latin typeface="Lato"/>
              <a:ea typeface="Lato"/>
              <a:cs typeface="Lato"/>
              <a:sym typeface="Lato"/>
            </a:endParaRPr>
          </a:p>
        </p:txBody>
      </p:sp>
      <p:sp>
        <p:nvSpPr>
          <p:cNvPr id="1009" name="Google Shape;1009;p79"/>
          <p:cNvSpPr/>
          <p:nvPr/>
        </p:nvSpPr>
        <p:spPr>
          <a:xfrm>
            <a:off x="3723850" y="14166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8</a:t>
            </a:r>
            <a:endParaRPr b="1" sz="1600">
              <a:solidFill>
                <a:schemeClr val="lt1"/>
              </a:solidFill>
              <a:latin typeface="Lato"/>
              <a:ea typeface="Lato"/>
              <a:cs typeface="Lato"/>
              <a:sym typeface="Lato"/>
            </a:endParaRPr>
          </a:p>
        </p:txBody>
      </p:sp>
      <p:sp>
        <p:nvSpPr>
          <p:cNvPr id="1010" name="Google Shape;1010;p79"/>
          <p:cNvSpPr/>
          <p:nvPr/>
        </p:nvSpPr>
        <p:spPr>
          <a:xfrm>
            <a:off x="4079399" y="14166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9</a:t>
            </a:r>
            <a:endParaRPr b="1" sz="1600">
              <a:solidFill>
                <a:schemeClr val="lt1"/>
              </a:solidFill>
              <a:latin typeface="Lato"/>
              <a:ea typeface="Lato"/>
              <a:cs typeface="Lato"/>
              <a:sym typeface="Lato"/>
            </a:endParaRPr>
          </a:p>
        </p:txBody>
      </p:sp>
      <p:sp>
        <p:nvSpPr>
          <p:cNvPr id="1011" name="Google Shape;1011;p79"/>
          <p:cNvSpPr/>
          <p:nvPr/>
        </p:nvSpPr>
        <p:spPr>
          <a:xfrm>
            <a:off x="727719" y="1416625"/>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9</a:t>
            </a:r>
            <a:endParaRPr b="1" sz="1600">
              <a:latin typeface="Lato"/>
              <a:ea typeface="Lato"/>
              <a:cs typeface="Lato"/>
              <a:sym typeface="Lato"/>
            </a:endParaRPr>
          </a:p>
        </p:txBody>
      </p:sp>
      <p:sp>
        <p:nvSpPr>
          <p:cNvPr id="1012" name="Google Shape;1012;p79"/>
          <p:cNvSpPr/>
          <p:nvPr/>
        </p:nvSpPr>
        <p:spPr>
          <a:xfrm>
            <a:off x="727702" y="1647315"/>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10</a:t>
            </a:r>
            <a:endParaRPr b="1" sz="1600">
              <a:latin typeface="Lato"/>
              <a:ea typeface="Lato"/>
              <a:cs typeface="Lato"/>
              <a:sym typeface="Lato"/>
            </a:endParaRPr>
          </a:p>
        </p:txBody>
      </p:sp>
      <p:sp>
        <p:nvSpPr>
          <p:cNvPr id="1013" name="Google Shape;1013;p79"/>
          <p:cNvSpPr/>
          <p:nvPr/>
        </p:nvSpPr>
        <p:spPr>
          <a:xfrm>
            <a:off x="727702" y="1878006"/>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11</a:t>
            </a:r>
            <a:endParaRPr b="1" sz="1600">
              <a:latin typeface="Lato"/>
              <a:ea typeface="Lato"/>
              <a:cs typeface="Lato"/>
              <a:sym typeface="Lato"/>
            </a:endParaRPr>
          </a:p>
        </p:txBody>
      </p:sp>
      <p:sp>
        <p:nvSpPr>
          <p:cNvPr id="1014" name="Google Shape;1014;p79"/>
          <p:cNvSpPr/>
          <p:nvPr/>
        </p:nvSpPr>
        <p:spPr>
          <a:xfrm>
            <a:off x="727702" y="2108696"/>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12</a:t>
            </a:r>
            <a:endParaRPr b="1" sz="1600">
              <a:latin typeface="Lato"/>
              <a:ea typeface="Lato"/>
              <a:cs typeface="Lato"/>
              <a:sym typeface="Lato"/>
            </a:endParaRPr>
          </a:p>
        </p:txBody>
      </p:sp>
      <p:sp>
        <p:nvSpPr>
          <p:cNvPr id="1015" name="Google Shape;1015;p79"/>
          <p:cNvSpPr/>
          <p:nvPr/>
        </p:nvSpPr>
        <p:spPr>
          <a:xfrm>
            <a:off x="727685" y="2339387"/>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13</a:t>
            </a:r>
            <a:endParaRPr b="1" sz="1600">
              <a:latin typeface="Lato"/>
              <a:ea typeface="Lato"/>
              <a:cs typeface="Lato"/>
              <a:sym typeface="Lato"/>
            </a:endParaRPr>
          </a:p>
        </p:txBody>
      </p:sp>
      <p:sp>
        <p:nvSpPr>
          <p:cNvPr id="1016" name="Google Shape;1016;p79"/>
          <p:cNvSpPr/>
          <p:nvPr/>
        </p:nvSpPr>
        <p:spPr>
          <a:xfrm>
            <a:off x="727685" y="2570077"/>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14</a:t>
            </a:r>
            <a:endParaRPr b="1" sz="1600">
              <a:latin typeface="Lato"/>
              <a:ea typeface="Lato"/>
              <a:cs typeface="Lato"/>
              <a:sym typeface="Lato"/>
            </a:endParaRPr>
          </a:p>
        </p:txBody>
      </p:sp>
      <p:sp>
        <p:nvSpPr>
          <p:cNvPr id="1017" name="Google Shape;1017;p79"/>
          <p:cNvSpPr/>
          <p:nvPr/>
        </p:nvSpPr>
        <p:spPr>
          <a:xfrm>
            <a:off x="727668" y="2800768"/>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15</a:t>
            </a:r>
            <a:endParaRPr b="1" sz="1600">
              <a:latin typeface="Lato"/>
              <a:ea typeface="Lato"/>
              <a:cs typeface="Lato"/>
              <a:sym typeface="Lato"/>
            </a:endParaRPr>
          </a:p>
        </p:txBody>
      </p:sp>
      <p:sp>
        <p:nvSpPr>
          <p:cNvPr id="1018" name="Google Shape;1018;p79"/>
          <p:cNvSpPr/>
          <p:nvPr/>
        </p:nvSpPr>
        <p:spPr>
          <a:xfrm>
            <a:off x="727650" y="3031458"/>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16</a:t>
            </a:r>
            <a:endParaRPr b="1" sz="1600">
              <a:latin typeface="Lato"/>
              <a:ea typeface="Lato"/>
              <a:cs typeface="Lato"/>
              <a:sym typeface="Lato"/>
            </a:endParaRPr>
          </a:p>
        </p:txBody>
      </p:sp>
      <p:sp>
        <p:nvSpPr>
          <p:cNvPr id="1019" name="Google Shape;1019;p79"/>
          <p:cNvSpPr/>
          <p:nvPr/>
        </p:nvSpPr>
        <p:spPr>
          <a:xfrm>
            <a:off x="727650" y="3262149"/>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17</a:t>
            </a:r>
            <a:endParaRPr b="1" sz="1600">
              <a:latin typeface="Lato"/>
              <a:ea typeface="Lato"/>
              <a:cs typeface="Lato"/>
              <a:sym typeface="Lato"/>
            </a:endParaRPr>
          </a:p>
        </p:txBody>
      </p:sp>
      <p:sp>
        <p:nvSpPr>
          <p:cNvPr id="1020" name="Google Shape;1020;p79"/>
          <p:cNvSpPr/>
          <p:nvPr/>
        </p:nvSpPr>
        <p:spPr>
          <a:xfrm>
            <a:off x="727756" y="3492854"/>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18</a:t>
            </a:r>
            <a:endParaRPr b="1" sz="1600">
              <a:latin typeface="Lato"/>
              <a:ea typeface="Lato"/>
              <a:cs typeface="Lato"/>
              <a:sym typeface="Lato"/>
            </a:endParaRPr>
          </a:p>
        </p:txBody>
      </p:sp>
      <p:sp>
        <p:nvSpPr>
          <p:cNvPr id="1021" name="Google Shape;1021;p79"/>
          <p:cNvSpPr/>
          <p:nvPr/>
        </p:nvSpPr>
        <p:spPr>
          <a:xfrm>
            <a:off x="727739" y="3723545"/>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19</a:t>
            </a:r>
            <a:endParaRPr b="1" sz="1600">
              <a:latin typeface="Lato"/>
              <a:ea typeface="Lato"/>
              <a:cs typeface="Lato"/>
              <a:sym typeface="Lato"/>
            </a:endParaRPr>
          </a:p>
        </p:txBody>
      </p:sp>
      <p:sp>
        <p:nvSpPr>
          <p:cNvPr id="1022" name="Google Shape;1022;p79"/>
          <p:cNvSpPr/>
          <p:nvPr/>
        </p:nvSpPr>
        <p:spPr>
          <a:xfrm>
            <a:off x="727722" y="3954235"/>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20</a:t>
            </a:r>
            <a:endParaRPr b="1" sz="1600">
              <a:latin typeface="Lato"/>
              <a:ea typeface="Lato"/>
              <a:cs typeface="Lato"/>
              <a:sym typeface="Lato"/>
            </a:endParaRPr>
          </a:p>
        </p:txBody>
      </p:sp>
      <p:sp>
        <p:nvSpPr>
          <p:cNvPr id="1023" name="Google Shape;1023;p79"/>
          <p:cNvSpPr/>
          <p:nvPr/>
        </p:nvSpPr>
        <p:spPr>
          <a:xfrm>
            <a:off x="727722" y="4184926"/>
            <a:ext cx="507300" cy="23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21</a:t>
            </a:r>
            <a:endParaRPr b="1" sz="1600">
              <a:latin typeface="Lato"/>
              <a:ea typeface="Lato"/>
              <a:cs typeface="Lato"/>
              <a:sym typeface="Lato"/>
            </a:endParaRPr>
          </a:p>
        </p:txBody>
      </p:sp>
      <p:sp>
        <p:nvSpPr>
          <p:cNvPr id="1024" name="Google Shape;1024;p79"/>
          <p:cNvSpPr/>
          <p:nvPr/>
        </p:nvSpPr>
        <p:spPr>
          <a:xfrm>
            <a:off x="2641800" y="4501225"/>
            <a:ext cx="82800" cy="82800"/>
          </a:xfrm>
          <a:prstGeom prst="ellipse">
            <a:avLst/>
          </a:prstGeom>
          <a:solidFill>
            <a:srgbClr val="1A1A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9"/>
          <p:cNvSpPr/>
          <p:nvPr/>
        </p:nvSpPr>
        <p:spPr>
          <a:xfrm>
            <a:off x="2641800" y="4669625"/>
            <a:ext cx="82800" cy="82800"/>
          </a:xfrm>
          <a:prstGeom prst="ellipse">
            <a:avLst/>
          </a:prstGeom>
          <a:solidFill>
            <a:srgbClr val="1A1A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9"/>
          <p:cNvSpPr/>
          <p:nvPr/>
        </p:nvSpPr>
        <p:spPr>
          <a:xfrm>
            <a:off x="2641800" y="4838025"/>
            <a:ext cx="82800" cy="82800"/>
          </a:xfrm>
          <a:prstGeom prst="ellipse">
            <a:avLst/>
          </a:prstGeom>
          <a:solidFill>
            <a:srgbClr val="1A1A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9"/>
          <p:cNvSpPr txBox="1"/>
          <p:nvPr/>
        </p:nvSpPr>
        <p:spPr>
          <a:xfrm>
            <a:off x="4495550" y="1053875"/>
            <a:ext cx="30000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0"/>
          </a:p>
        </p:txBody>
      </p:sp>
      <p:sp>
        <p:nvSpPr>
          <p:cNvPr id="1028" name="Google Shape;1028;p79"/>
          <p:cNvSpPr/>
          <p:nvPr/>
        </p:nvSpPr>
        <p:spPr>
          <a:xfrm rot="8100494">
            <a:off x="3834107" y="1711431"/>
            <a:ext cx="1475803" cy="1475803"/>
          </a:xfrm>
          <a:prstGeom prst="diagStripe">
            <a:avLst>
              <a:gd fmla="val 84019" name="adj"/>
            </a:avLst>
          </a:prstGeom>
          <a:solidFill>
            <a:srgbClr val="FF0000"/>
          </a:solidFill>
          <a:ln cap="flat" cmpd="sng" w="1905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9"/>
          <p:cNvSpPr txBox="1"/>
          <p:nvPr/>
        </p:nvSpPr>
        <p:spPr>
          <a:xfrm>
            <a:off x="4790500" y="1562575"/>
            <a:ext cx="7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Row 1</a:t>
            </a:r>
            <a:endParaRPr b="1">
              <a:latin typeface="Lato"/>
              <a:ea typeface="Lato"/>
              <a:cs typeface="Lato"/>
              <a:sym typeface="Lato"/>
            </a:endParaRPr>
          </a:p>
        </p:txBody>
      </p:sp>
      <p:pic>
        <p:nvPicPr>
          <p:cNvPr id="1030" name="Google Shape;1030;p79"/>
          <p:cNvPicPr preferRelativeResize="0"/>
          <p:nvPr/>
        </p:nvPicPr>
        <p:blipFill rotWithShape="1">
          <a:blip r:embed="rId3">
            <a:alphaModFix/>
          </a:blip>
          <a:srcRect b="42703" l="0" r="0" t="0"/>
          <a:stretch/>
        </p:blipFill>
        <p:spPr>
          <a:xfrm>
            <a:off x="4561900" y="3509700"/>
            <a:ext cx="200600" cy="905925"/>
          </a:xfrm>
          <a:prstGeom prst="rect">
            <a:avLst/>
          </a:prstGeom>
          <a:noFill/>
          <a:ln>
            <a:noFill/>
          </a:ln>
        </p:spPr>
      </p:pic>
      <p:sp>
        <p:nvSpPr>
          <p:cNvPr id="1031" name="Google Shape;1031;p79"/>
          <p:cNvSpPr txBox="1"/>
          <p:nvPr/>
        </p:nvSpPr>
        <p:spPr>
          <a:xfrm>
            <a:off x="4790525" y="3723538"/>
            <a:ext cx="7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Row 2</a:t>
            </a:r>
            <a:endParaRPr b="1">
              <a:latin typeface="Lato"/>
              <a:ea typeface="Lato"/>
              <a:cs typeface="Lato"/>
              <a:sym typeface="Lato"/>
            </a:endParaRPr>
          </a:p>
        </p:txBody>
      </p:sp>
      <p:sp>
        <p:nvSpPr>
          <p:cNvPr id="1032" name="Google Shape;1032;p79"/>
          <p:cNvSpPr/>
          <p:nvPr/>
        </p:nvSpPr>
        <p:spPr>
          <a:xfrm>
            <a:off x="1235005" y="16473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1</a:t>
            </a:r>
            <a:endParaRPr b="1" sz="1600">
              <a:solidFill>
                <a:schemeClr val="lt1"/>
              </a:solidFill>
              <a:latin typeface="Lato"/>
              <a:ea typeface="Lato"/>
              <a:cs typeface="Lato"/>
              <a:sym typeface="Lato"/>
            </a:endParaRPr>
          </a:p>
        </p:txBody>
      </p:sp>
      <p:sp>
        <p:nvSpPr>
          <p:cNvPr id="1033" name="Google Shape;1033;p79"/>
          <p:cNvSpPr/>
          <p:nvPr/>
        </p:nvSpPr>
        <p:spPr>
          <a:xfrm>
            <a:off x="1590553" y="16473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2</a:t>
            </a:r>
            <a:endParaRPr b="1" sz="1600">
              <a:solidFill>
                <a:schemeClr val="lt1"/>
              </a:solidFill>
              <a:latin typeface="Lato"/>
              <a:ea typeface="Lato"/>
              <a:cs typeface="Lato"/>
              <a:sym typeface="Lato"/>
            </a:endParaRPr>
          </a:p>
        </p:txBody>
      </p:sp>
      <p:sp>
        <p:nvSpPr>
          <p:cNvPr id="1034" name="Google Shape;1034;p79"/>
          <p:cNvSpPr/>
          <p:nvPr/>
        </p:nvSpPr>
        <p:spPr>
          <a:xfrm>
            <a:off x="1946102" y="1647325"/>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35" name="Google Shape;1035;p79"/>
          <p:cNvSpPr/>
          <p:nvPr/>
        </p:nvSpPr>
        <p:spPr>
          <a:xfrm>
            <a:off x="2301651" y="1647325"/>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36" name="Google Shape;1036;p79"/>
          <p:cNvSpPr/>
          <p:nvPr/>
        </p:nvSpPr>
        <p:spPr>
          <a:xfrm>
            <a:off x="2657199" y="16473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5</a:t>
            </a:r>
            <a:endParaRPr b="1" sz="1600">
              <a:solidFill>
                <a:schemeClr val="lt1"/>
              </a:solidFill>
              <a:latin typeface="Lato"/>
              <a:ea typeface="Lato"/>
              <a:cs typeface="Lato"/>
              <a:sym typeface="Lato"/>
            </a:endParaRPr>
          </a:p>
        </p:txBody>
      </p:sp>
      <p:sp>
        <p:nvSpPr>
          <p:cNvPr id="1037" name="Google Shape;1037;p79"/>
          <p:cNvSpPr/>
          <p:nvPr/>
        </p:nvSpPr>
        <p:spPr>
          <a:xfrm>
            <a:off x="3012748" y="16473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6</a:t>
            </a:r>
            <a:endParaRPr b="1" sz="1600">
              <a:solidFill>
                <a:schemeClr val="lt1"/>
              </a:solidFill>
              <a:latin typeface="Lato"/>
              <a:ea typeface="Lato"/>
              <a:cs typeface="Lato"/>
              <a:sym typeface="Lato"/>
            </a:endParaRPr>
          </a:p>
        </p:txBody>
      </p:sp>
      <p:sp>
        <p:nvSpPr>
          <p:cNvPr id="1038" name="Google Shape;1038;p79"/>
          <p:cNvSpPr/>
          <p:nvPr/>
        </p:nvSpPr>
        <p:spPr>
          <a:xfrm>
            <a:off x="3368302" y="16473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7</a:t>
            </a:r>
            <a:endParaRPr b="1" sz="1600">
              <a:solidFill>
                <a:schemeClr val="lt1"/>
              </a:solidFill>
              <a:latin typeface="Lato"/>
              <a:ea typeface="Lato"/>
              <a:cs typeface="Lato"/>
              <a:sym typeface="Lato"/>
            </a:endParaRPr>
          </a:p>
        </p:txBody>
      </p:sp>
      <p:sp>
        <p:nvSpPr>
          <p:cNvPr id="1039" name="Google Shape;1039;p79"/>
          <p:cNvSpPr/>
          <p:nvPr/>
        </p:nvSpPr>
        <p:spPr>
          <a:xfrm>
            <a:off x="3723850" y="16473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8</a:t>
            </a:r>
            <a:endParaRPr b="1" sz="1600">
              <a:solidFill>
                <a:schemeClr val="lt1"/>
              </a:solidFill>
              <a:latin typeface="Lato"/>
              <a:ea typeface="Lato"/>
              <a:cs typeface="Lato"/>
              <a:sym typeface="Lato"/>
            </a:endParaRPr>
          </a:p>
        </p:txBody>
      </p:sp>
      <p:sp>
        <p:nvSpPr>
          <p:cNvPr id="1040" name="Google Shape;1040;p79"/>
          <p:cNvSpPr/>
          <p:nvPr/>
        </p:nvSpPr>
        <p:spPr>
          <a:xfrm>
            <a:off x="4079399" y="164732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9</a:t>
            </a:r>
            <a:endParaRPr b="1" sz="1600">
              <a:solidFill>
                <a:schemeClr val="lt1"/>
              </a:solidFill>
              <a:latin typeface="Lato"/>
              <a:ea typeface="Lato"/>
              <a:cs typeface="Lato"/>
              <a:sym typeface="Lato"/>
            </a:endParaRPr>
          </a:p>
        </p:txBody>
      </p:sp>
      <p:sp>
        <p:nvSpPr>
          <p:cNvPr id="1041" name="Google Shape;1041;p79"/>
          <p:cNvSpPr/>
          <p:nvPr/>
        </p:nvSpPr>
        <p:spPr>
          <a:xfrm>
            <a:off x="1235005" y="18780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1</a:t>
            </a:r>
            <a:endParaRPr b="1" sz="1600">
              <a:solidFill>
                <a:schemeClr val="lt1"/>
              </a:solidFill>
              <a:latin typeface="Lato"/>
              <a:ea typeface="Lato"/>
              <a:cs typeface="Lato"/>
              <a:sym typeface="Lato"/>
            </a:endParaRPr>
          </a:p>
        </p:txBody>
      </p:sp>
      <p:sp>
        <p:nvSpPr>
          <p:cNvPr id="1042" name="Google Shape;1042;p79"/>
          <p:cNvSpPr/>
          <p:nvPr/>
        </p:nvSpPr>
        <p:spPr>
          <a:xfrm>
            <a:off x="1590553" y="18780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43" name="Google Shape;1043;p79"/>
          <p:cNvSpPr/>
          <p:nvPr/>
        </p:nvSpPr>
        <p:spPr>
          <a:xfrm>
            <a:off x="1946102" y="18780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44" name="Google Shape;1044;p79"/>
          <p:cNvSpPr/>
          <p:nvPr/>
        </p:nvSpPr>
        <p:spPr>
          <a:xfrm>
            <a:off x="2301651" y="18780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4</a:t>
            </a:r>
            <a:endParaRPr b="1" sz="1600">
              <a:solidFill>
                <a:schemeClr val="lt1"/>
              </a:solidFill>
              <a:latin typeface="Lato"/>
              <a:ea typeface="Lato"/>
              <a:cs typeface="Lato"/>
              <a:sym typeface="Lato"/>
            </a:endParaRPr>
          </a:p>
        </p:txBody>
      </p:sp>
      <p:sp>
        <p:nvSpPr>
          <p:cNvPr id="1045" name="Google Shape;1045;p79"/>
          <p:cNvSpPr/>
          <p:nvPr/>
        </p:nvSpPr>
        <p:spPr>
          <a:xfrm>
            <a:off x="2657199" y="18780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5</a:t>
            </a:r>
            <a:endParaRPr b="1" sz="1600">
              <a:solidFill>
                <a:schemeClr val="lt1"/>
              </a:solidFill>
              <a:latin typeface="Lato"/>
              <a:ea typeface="Lato"/>
              <a:cs typeface="Lato"/>
              <a:sym typeface="Lato"/>
            </a:endParaRPr>
          </a:p>
        </p:txBody>
      </p:sp>
      <p:sp>
        <p:nvSpPr>
          <p:cNvPr id="1046" name="Google Shape;1046;p79"/>
          <p:cNvSpPr/>
          <p:nvPr/>
        </p:nvSpPr>
        <p:spPr>
          <a:xfrm>
            <a:off x="3012748" y="18780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6</a:t>
            </a:r>
            <a:endParaRPr b="1" sz="1600">
              <a:solidFill>
                <a:schemeClr val="lt1"/>
              </a:solidFill>
              <a:latin typeface="Lato"/>
              <a:ea typeface="Lato"/>
              <a:cs typeface="Lato"/>
              <a:sym typeface="Lato"/>
            </a:endParaRPr>
          </a:p>
        </p:txBody>
      </p:sp>
      <p:sp>
        <p:nvSpPr>
          <p:cNvPr id="1047" name="Google Shape;1047;p79"/>
          <p:cNvSpPr/>
          <p:nvPr/>
        </p:nvSpPr>
        <p:spPr>
          <a:xfrm>
            <a:off x="3368302" y="18780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7</a:t>
            </a:r>
            <a:endParaRPr b="1" sz="1600">
              <a:solidFill>
                <a:schemeClr val="lt1"/>
              </a:solidFill>
              <a:latin typeface="Lato"/>
              <a:ea typeface="Lato"/>
              <a:cs typeface="Lato"/>
              <a:sym typeface="Lato"/>
            </a:endParaRPr>
          </a:p>
        </p:txBody>
      </p:sp>
      <p:sp>
        <p:nvSpPr>
          <p:cNvPr id="1048" name="Google Shape;1048;p79"/>
          <p:cNvSpPr/>
          <p:nvPr/>
        </p:nvSpPr>
        <p:spPr>
          <a:xfrm>
            <a:off x="3723850" y="18780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8</a:t>
            </a:r>
            <a:endParaRPr b="1" sz="1600">
              <a:solidFill>
                <a:schemeClr val="lt1"/>
              </a:solidFill>
              <a:latin typeface="Lato"/>
              <a:ea typeface="Lato"/>
              <a:cs typeface="Lato"/>
              <a:sym typeface="Lato"/>
            </a:endParaRPr>
          </a:p>
        </p:txBody>
      </p:sp>
      <p:sp>
        <p:nvSpPr>
          <p:cNvPr id="1049" name="Google Shape;1049;p79"/>
          <p:cNvSpPr/>
          <p:nvPr/>
        </p:nvSpPr>
        <p:spPr>
          <a:xfrm>
            <a:off x="4079399" y="18780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50" name="Google Shape;1050;p79"/>
          <p:cNvSpPr/>
          <p:nvPr/>
        </p:nvSpPr>
        <p:spPr>
          <a:xfrm>
            <a:off x="1235005" y="21087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1</a:t>
            </a:r>
            <a:endParaRPr b="1" sz="1600">
              <a:solidFill>
                <a:schemeClr val="lt1"/>
              </a:solidFill>
              <a:latin typeface="Lato"/>
              <a:ea typeface="Lato"/>
              <a:cs typeface="Lato"/>
              <a:sym typeface="Lato"/>
            </a:endParaRPr>
          </a:p>
        </p:txBody>
      </p:sp>
      <p:sp>
        <p:nvSpPr>
          <p:cNvPr id="1051" name="Google Shape;1051;p79"/>
          <p:cNvSpPr/>
          <p:nvPr/>
        </p:nvSpPr>
        <p:spPr>
          <a:xfrm>
            <a:off x="1590553" y="21087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2</a:t>
            </a:r>
            <a:endParaRPr b="1" sz="1600">
              <a:solidFill>
                <a:schemeClr val="lt1"/>
              </a:solidFill>
              <a:latin typeface="Lato"/>
              <a:ea typeface="Lato"/>
              <a:cs typeface="Lato"/>
              <a:sym typeface="Lato"/>
            </a:endParaRPr>
          </a:p>
        </p:txBody>
      </p:sp>
      <p:sp>
        <p:nvSpPr>
          <p:cNvPr id="1052" name="Google Shape;1052;p79"/>
          <p:cNvSpPr/>
          <p:nvPr/>
        </p:nvSpPr>
        <p:spPr>
          <a:xfrm>
            <a:off x="1946102" y="21087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53" name="Google Shape;1053;p79"/>
          <p:cNvSpPr/>
          <p:nvPr/>
        </p:nvSpPr>
        <p:spPr>
          <a:xfrm>
            <a:off x="2301651" y="21087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4</a:t>
            </a:r>
            <a:endParaRPr b="1" sz="1600">
              <a:solidFill>
                <a:schemeClr val="lt1"/>
              </a:solidFill>
              <a:latin typeface="Lato"/>
              <a:ea typeface="Lato"/>
              <a:cs typeface="Lato"/>
              <a:sym typeface="Lato"/>
            </a:endParaRPr>
          </a:p>
        </p:txBody>
      </p:sp>
      <p:sp>
        <p:nvSpPr>
          <p:cNvPr id="1054" name="Google Shape;1054;p79"/>
          <p:cNvSpPr/>
          <p:nvPr/>
        </p:nvSpPr>
        <p:spPr>
          <a:xfrm>
            <a:off x="2657199" y="21087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55" name="Google Shape;1055;p79"/>
          <p:cNvSpPr/>
          <p:nvPr/>
        </p:nvSpPr>
        <p:spPr>
          <a:xfrm>
            <a:off x="3012748" y="21087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6</a:t>
            </a:r>
            <a:endParaRPr b="1" sz="1600">
              <a:solidFill>
                <a:schemeClr val="lt1"/>
              </a:solidFill>
              <a:latin typeface="Lato"/>
              <a:ea typeface="Lato"/>
              <a:cs typeface="Lato"/>
              <a:sym typeface="Lato"/>
            </a:endParaRPr>
          </a:p>
        </p:txBody>
      </p:sp>
      <p:sp>
        <p:nvSpPr>
          <p:cNvPr id="1056" name="Google Shape;1056;p79"/>
          <p:cNvSpPr/>
          <p:nvPr/>
        </p:nvSpPr>
        <p:spPr>
          <a:xfrm>
            <a:off x="3368302" y="21087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7</a:t>
            </a:r>
            <a:endParaRPr b="1" sz="1600">
              <a:solidFill>
                <a:schemeClr val="lt1"/>
              </a:solidFill>
              <a:latin typeface="Lato"/>
              <a:ea typeface="Lato"/>
              <a:cs typeface="Lato"/>
              <a:sym typeface="Lato"/>
            </a:endParaRPr>
          </a:p>
        </p:txBody>
      </p:sp>
      <p:sp>
        <p:nvSpPr>
          <p:cNvPr id="1057" name="Google Shape;1057;p79"/>
          <p:cNvSpPr/>
          <p:nvPr/>
        </p:nvSpPr>
        <p:spPr>
          <a:xfrm>
            <a:off x="3723850" y="21087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8</a:t>
            </a:r>
            <a:endParaRPr b="1" sz="1600">
              <a:solidFill>
                <a:schemeClr val="lt1"/>
              </a:solidFill>
              <a:latin typeface="Lato"/>
              <a:ea typeface="Lato"/>
              <a:cs typeface="Lato"/>
              <a:sym typeface="Lato"/>
            </a:endParaRPr>
          </a:p>
        </p:txBody>
      </p:sp>
      <p:sp>
        <p:nvSpPr>
          <p:cNvPr id="1058" name="Google Shape;1058;p79"/>
          <p:cNvSpPr/>
          <p:nvPr/>
        </p:nvSpPr>
        <p:spPr>
          <a:xfrm>
            <a:off x="4079399" y="21087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59" name="Google Shape;1059;p79"/>
          <p:cNvSpPr/>
          <p:nvPr/>
        </p:nvSpPr>
        <p:spPr>
          <a:xfrm>
            <a:off x="1235005" y="2339387"/>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1</a:t>
            </a:r>
            <a:endParaRPr b="1" sz="1600">
              <a:solidFill>
                <a:schemeClr val="lt1"/>
              </a:solidFill>
              <a:latin typeface="Lato"/>
              <a:ea typeface="Lato"/>
              <a:cs typeface="Lato"/>
              <a:sym typeface="Lato"/>
            </a:endParaRPr>
          </a:p>
        </p:txBody>
      </p:sp>
      <p:sp>
        <p:nvSpPr>
          <p:cNvPr id="1060" name="Google Shape;1060;p79"/>
          <p:cNvSpPr/>
          <p:nvPr/>
        </p:nvSpPr>
        <p:spPr>
          <a:xfrm>
            <a:off x="1590553" y="2339387"/>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2</a:t>
            </a:r>
            <a:endParaRPr b="1" sz="1600">
              <a:solidFill>
                <a:schemeClr val="lt1"/>
              </a:solidFill>
              <a:latin typeface="Lato"/>
              <a:ea typeface="Lato"/>
              <a:cs typeface="Lato"/>
              <a:sym typeface="Lato"/>
            </a:endParaRPr>
          </a:p>
        </p:txBody>
      </p:sp>
      <p:sp>
        <p:nvSpPr>
          <p:cNvPr id="1061" name="Google Shape;1061;p79"/>
          <p:cNvSpPr/>
          <p:nvPr/>
        </p:nvSpPr>
        <p:spPr>
          <a:xfrm>
            <a:off x="1946102" y="23393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62" name="Google Shape;1062;p79"/>
          <p:cNvSpPr/>
          <p:nvPr/>
        </p:nvSpPr>
        <p:spPr>
          <a:xfrm>
            <a:off x="2301651" y="2339387"/>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4</a:t>
            </a:r>
            <a:endParaRPr b="1" sz="1600">
              <a:solidFill>
                <a:schemeClr val="lt1"/>
              </a:solidFill>
              <a:latin typeface="Lato"/>
              <a:ea typeface="Lato"/>
              <a:cs typeface="Lato"/>
              <a:sym typeface="Lato"/>
            </a:endParaRPr>
          </a:p>
        </p:txBody>
      </p:sp>
      <p:sp>
        <p:nvSpPr>
          <p:cNvPr id="1063" name="Google Shape;1063;p79"/>
          <p:cNvSpPr/>
          <p:nvPr/>
        </p:nvSpPr>
        <p:spPr>
          <a:xfrm>
            <a:off x="2657199" y="23393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64" name="Google Shape;1064;p79"/>
          <p:cNvSpPr/>
          <p:nvPr/>
        </p:nvSpPr>
        <p:spPr>
          <a:xfrm>
            <a:off x="3012748" y="23393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65" name="Google Shape;1065;p79"/>
          <p:cNvSpPr/>
          <p:nvPr/>
        </p:nvSpPr>
        <p:spPr>
          <a:xfrm>
            <a:off x="3368302" y="23393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66" name="Google Shape;1066;p79"/>
          <p:cNvSpPr/>
          <p:nvPr/>
        </p:nvSpPr>
        <p:spPr>
          <a:xfrm>
            <a:off x="3723850" y="2339387"/>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8</a:t>
            </a:r>
            <a:endParaRPr b="1" sz="1600">
              <a:solidFill>
                <a:schemeClr val="lt1"/>
              </a:solidFill>
              <a:latin typeface="Lato"/>
              <a:ea typeface="Lato"/>
              <a:cs typeface="Lato"/>
              <a:sym typeface="Lato"/>
            </a:endParaRPr>
          </a:p>
        </p:txBody>
      </p:sp>
      <p:sp>
        <p:nvSpPr>
          <p:cNvPr id="1067" name="Google Shape;1067;p79"/>
          <p:cNvSpPr/>
          <p:nvPr/>
        </p:nvSpPr>
        <p:spPr>
          <a:xfrm>
            <a:off x="4079399" y="23393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68" name="Google Shape;1068;p79"/>
          <p:cNvSpPr/>
          <p:nvPr/>
        </p:nvSpPr>
        <p:spPr>
          <a:xfrm>
            <a:off x="1235005" y="2570087"/>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1</a:t>
            </a:r>
            <a:endParaRPr b="1" sz="1600">
              <a:solidFill>
                <a:schemeClr val="lt1"/>
              </a:solidFill>
              <a:latin typeface="Lato"/>
              <a:ea typeface="Lato"/>
              <a:cs typeface="Lato"/>
              <a:sym typeface="Lato"/>
            </a:endParaRPr>
          </a:p>
        </p:txBody>
      </p:sp>
      <p:sp>
        <p:nvSpPr>
          <p:cNvPr id="1069" name="Google Shape;1069;p79"/>
          <p:cNvSpPr/>
          <p:nvPr/>
        </p:nvSpPr>
        <p:spPr>
          <a:xfrm>
            <a:off x="1590553" y="2570087"/>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2</a:t>
            </a:r>
            <a:endParaRPr b="1" sz="1600">
              <a:solidFill>
                <a:schemeClr val="lt1"/>
              </a:solidFill>
              <a:latin typeface="Lato"/>
              <a:ea typeface="Lato"/>
              <a:cs typeface="Lato"/>
              <a:sym typeface="Lato"/>
            </a:endParaRPr>
          </a:p>
        </p:txBody>
      </p:sp>
      <p:sp>
        <p:nvSpPr>
          <p:cNvPr id="1070" name="Google Shape;1070;p79"/>
          <p:cNvSpPr/>
          <p:nvPr/>
        </p:nvSpPr>
        <p:spPr>
          <a:xfrm>
            <a:off x="1946102" y="25700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71" name="Google Shape;1071;p79"/>
          <p:cNvSpPr/>
          <p:nvPr/>
        </p:nvSpPr>
        <p:spPr>
          <a:xfrm>
            <a:off x="2301651" y="2570087"/>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4</a:t>
            </a:r>
            <a:endParaRPr b="1" sz="1600">
              <a:solidFill>
                <a:schemeClr val="lt1"/>
              </a:solidFill>
              <a:latin typeface="Lato"/>
              <a:ea typeface="Lato"/>
              <a:cs typeface="Lato"/>
              <a:sym typeface="Lato"/>
            </a:endParaRPr>
          </a:p>
        </p:txBody>
      </p:sp>
      <p:sp>
        <p:nvSpPr>
          <p:cNvPr id="1072" name="Google Shape;1072;p79"/>
          <p:cNvSpPr/>
          <p:nvPr/>
        </p:nvSpPr>
        <p:spPr>
          <a:xfrm>
            <a:off x="2657199" y="25700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73" name="Google Shape;1073;p79"/>
          <p:cNvSpPr/>
          <p:nvPr/>
        </p:nvSpPr>
        <p:spPr>
          <a:xfrm>
            <a:off x="3012748" y="2570087"/>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6</a:t>
            </a:r>
            <a:endParaRPr b="1" sz="1600">
              <a:solidFill>
                <a:schemeClr val="lt1"/>
              </a:solidFill>
              <a:latin typeface="Lato"/>
              <a:ea typeface="Lato"/>
              <a:cs typeface="Lato"/>
              <a:sym typeface="Lato"/>
            </a:endParaRPr>
          </a:p>
        </p:txBody>
      </p:sp>
      <p:sp>
        <p:nvSpPr>
          <p:cNvPr id="1074" name="Google Shape;1074;p79"/>
          <p:cNvSpPr/>
          <p:nvPr/>
        </p:nvSpPr>
        <p:spPr>
          <a:xfrm>
            <a:off x="3368302" y="25700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75" name="Google Shape;1075;p79"/>
          <p:cNvSpPr/>
          <p:nvPr/>
        </p:nvSpPr>
        <p:spPr>
          <a:xfrm>
            <a:off x="3723850" y="25700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76" name="Google Shape;1076;p79"/>
          <p:cNvSpPr/>
          <p:nvPr/>
        </p:nvSpPr>
        <p:spPr>
          <a:xfrm>
            <a:off x="4079399" y="25700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77" name="Google Shape;1077;p79"/>
          <p:cNvSpPr/>
          <p:nvPr/>
        </p:nvSpPr>
        <p:spPr>
          <a:xfrm>
            <a:off x="1235005" y="28007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78" name="Google Shape;1078;p79"/>
          <p:cNvSpPr/>
          <p:nvPr/>
        </p:nvSpPr>
        <p:spPr>
          <a:xfrm>
            <a:off x="1590553" y="2800787"/>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2</a:t>
            </a:r>
            <a:endParaRPr b="1" sz="1600">
              <a:solidFill>
                <a:schemeClr val="lt1"/>
              </a:solidFill>
              <a:latin typeface="Lato"/>
              <a:ea typeface="Lato"/>
              <a:cs typeface="Lato"/>
              <a:sym typeface="Lato"/>
            </a:endParaRPr>
          </a:p>
        </p:txBody>
      </p:sp>
      <p:sp>
        <p:nvSpPr>
          <p:cNvPr id="1079" name="Google Shape;1079;p79"/>
          <p:cNvSpPr/>
          <p:nvPr/>
        </p:nvSpPr>
        <p:spPr>
          <a:xfrm>
            <a:off x="1946102" y="28007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80" name="Google Shape;1080;p79"/>
          <p:cNvSpPr/>
          <p:nvPr/>
        </p:nvSpPr>
        <p:spPr>
          <a:xfrm>
            <a:off x="2301651" y="2800787"/>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4</a:t>
            </a:r>
            <a:endParaRPr b="1" sz="1600">
              <a:solidFill>
                <a:schemeClr val="lt1"/>
              </a:solidFill>
              <a:latin typeface="Lato"/>
              <a:ea typeface="Lato"/>
              <a:cs typeface="Lato"/>
              <a:sym typeface="Lato"/>
            </a:endParaRPr>
          </a:p>
        </p:txBody>
      </p:sp>
      <p:sp>
        <p:nvSpPr>
          <p:cNvPr id="1081" name="Google Shape;1081;p79"/>
          <p:cNvSpPr/>
          <p:nvPr/>
        </p:nvSpPr>
        <p:spPr>
          <a:xfrm>
            <a:off x="2657199" y="28007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82" name="Google Shape;1082;p79"/>
          <p:cNvSpPr/>
          <p:nvPr/>
        </p:nvSpPr>
        <p:spPr>
          <a:xfrm>
            <a:off x="3012748" y="2800787"/>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6</a:t>
            </a:r>
            <a:endParaRPr b="1" sz="1600">
              <a:solidFill>
                <a:schemeClr val="lt1"/>
              </a:solidFill>
              <a:latin typeface="Lato"/>
              <a:ea typeface="Lato"/>
              <a:cs typeface="Lato"/>
              <a:sym typeface="Lato"/>
            </a:endParaRPr>
          </a:p>
        </p:txBody>
      </p:sp>
      <p:sp>
        <p:nvSpPr>
          <p:cNvPr id="1083" name="Google Shape;1083;p79"/>
          <p:cNvSpPr/>
          <p:nvPr/>
        </p:nvSpPr>
        <p:spPr>
          <a:xfrm>
            <a:off x="3368302" y="28007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84" name="Google Shape;1084;p79"/>
          <p:cNvSpPr/>
          <p:nvPr/>
        </p:nvSpPr>
        <p:spPr>
          <a:xfrm>
            <a:off x="3723850" y="28007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85" name="Google Shape;1085;p79"/>
          <p:cNvSpPr/>
          <p:nvPr/>
        </p:nvSpPr>
        <p:spPr>
          <a:xfrm>
            <a:off x="4079399" y="2800787"/>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86" name="Google Shape;1086;p79"/>
          <p:cNvSpPr/>
          <p:nvPr/>
        </p:nvSpPr>
        <p:spPr>
          <a:xfrm>
            <a:off x="1235005" y="30314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87" name="Google Shape;1087;p79"/>
          <p:cNvSpPr/>
          <p:nvPr/>
        </p:nvSpPr>
        <p:spPr>
          <a:xfrm>
            <a:off x="1590553" y="3031475"/>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88" name="Google Shape;1088;p79"/>
          <p:cNvSpPr/>
          <p:nvPr/>
        </p:nvSpPr>
        <p:spPr>
          <a:xfrm>
            <a:off x="1946102" y="30314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89" name="Google Shape;1089;p79"/>
          <p:cNvSpPr/>
          <p:nvPr/>
        </p:nvSpPr>
        <p:spPr>
          <a:xfrm>
            <a:off x="2301651" y="3031462"/>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4</a:t>
            </a:r>
            <a:endParaRPr b="1" sz="1600">
              <a:solidFill>
                <a:schemeClr val="lt1"/>
              </a:solidFill>
              <a:latin typeface="Lato"/>
              <a:ea typeface="Lato"/>
              <a:cs typeface="Lato"/>
              <a:sym typeface="Lato"/>
            </a:endParaRPr>
          </a:p>
        </p:txBody>
      </p:sp>
      <p:sp>
        <p:nvSpPr>
          <p:cNvPr id="1090" name="Google Shape;1090;p79"/>
          <p:cNvSpPr/>
          <p:nvPr/>
        </p:nvSpPr>
        <p:spPr>
          <a:xfrm>
            <a:off x="2657199" y="30314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91" name="Google Shape;1091;p79"/>
          <p:cNvSpPr/>
          <p:nvPr/>
        </p:nvSpPr>
        <p:spPr>
          <a:xfrm>
            <a:off x="3012748" y="3031462"/>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6</a:t>
            </a:r>
            <a:endParaRPr b="1" sz="1600">
              <a:solidFill>
                <a:schemeClr val="lt1"/>
              </a:solidFill>
              <a:latin typeface="Lato"/>
              <a:ea typeface="Lato"/>
              <a:cs typeface="Lato"/>
              <a:sym typeface="Lato"/>
            </a:endParaRPr>
          </a:p>
        </p:txBody>
      </p:sp>
      <p:sp>
        <p:nvSpPr>
          <p:cNvPr id="1092" name="Google Shape;1092;p79"/>
          <p:cNvSpPr/>
          <p:nvPr/>
        </p:nvSpPr>
        <p:spPr>
          <a:xfrm>
            <a:off x="3368302" y="30314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93" name="Google Shape;1093;p79"/>
          <p:cNvSpPr/>
          <p:nvPr/>
        </p:nvSpPr>
        <p:spPr>
          <a:xfrm>
            <a:off x="3723850" y="30314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94" name="Google Shape;1094;p79"/>
          <p:cNvSpPr/>
          <p:nvPr/>
        </p:nvSpPr>
        <p:spPr>
          <a:xfrm>
            <a:off x="4079399" y="30314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95" name="Google Shape;1095;p79"/>
          <p:cNvSpPr/>
          <p:nvPr/>
        </p:nvSpPr>
        <p:spPr>
          <a:xfrm>
            <a:off x="1235005" y="32621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96" name="Google Shape;1096;p79"/>
          <p:cNvSpPr/>
          <p:nvPr/>
        </p:nvSpPr>
        <p:spPr>
          <a:xfrm>
            <a:off x="1590553" y="32621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97" name="Google Shape;1097;p79"/>
          <p:cNvSpPr/>
          <p:nvPr/>
        </p:nvSpPr>
        <p:spPr>
          <a:xfrm>
            <a:off x="1946102" y="32621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098" name="Google Shape;1098;p79"/>
          <p:cNvSpPr/>
          <p:nvPr/>
        </p:nvSpPr>
        <p:spPr>
          <a:xfrm>
            <a:off x="2301651" y="3262162"/>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4</a:t>
            </a:r>
            <a:endParaRPr b="1" sz="1600">
              <a:solidFill>
                <a:schemeClr val="lt1"/>
              </a:solidFill>
              <a:latin typeface="Lato"/>
              <a:ea typeface="Lato"/>
              <a:cs typeface="Lato"/>
              <a:sym typeface="Lato"/>
            </a:endParaRPr>
          </a:p>
        </p:txBody>
      </p:sp>
      <p:sp>
        <p:nvSpPr>
          <p:cNvPr id="1099" name="Google Shape;1099;p79"/>
          <p:cNvSpPr/>
          <p:nvPr/>
        </p:nvSpPr>
        <p:spPr>
          <a:xfrm>
            <a:off x="2657199" y="32621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00" name="Google Shape;1100;p79"/>
          <p:cNvSpPr/>
          <p:nvPr/>
        </p:nvSpPr>
        <p:spPr>
          <a:xfrm>
            <a:off x="3012748" y="32621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01" name="Google Shape;1101;p79"/>
          <p:cNvSpPr/>
          <p:nvPr/>
        </p:nvSpPr>
        <p:spPr>
          <a:xfrm>
            <a:off x="3368302" y="32621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02" name="Google Shape;1102;p79"/>
          <p:cNvSpPr/>
          <p:nvPr/>
        </p:nvSpPr>
        <p:spPr>
          <a:xfrm>
            <a:off x="3723850" y="32621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03" name="Google Shape;1103;p79"/>
          <p:cNvSpPr/>
          <p:nvPr/>
        </p:nvSpPr>
        <p:spPr>
          <a:xfrm>
            <a:off x="4079399" y="3262162"/>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04" name="Google Shape;1104;p79"/>
          <p:cNvSpPr/>
          <p:nvPr/>
        </p:nvSpPr>
        <p:spPr>
          <a:xfrm>
            <a:off x="1235005" y="349285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05" name="Google Shape;1105;p79"/>
          <p:cNvSpPr/>
          <p:nvPr/>
        </p:nvSpPr>
        <p:spPr>
          <a:xfrm>
            <a:off x="1590553" y="349285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2</a:t>
            </a:r>
            <a:endParaRPr b="1" sz="1600">
              <a:solidFill>
                <a:schemeClr val="lt1"/>
              </a:solidFill>
              <a:latin typeface="Lato"/>
              <a:ea typeface="Lato"/>
              <a:cs typeface="Lato"/>
              <a:sym typeface="Lato"/>
            </a:endParaRPr>
          </a:p>
        </p:txBody>
      </p:sp>
      <p:sp>
        <p:nvSpPr>
          <p:cNvPr id="1106" name="Google Shape;1106;p79"/>
          <p:cNvSpPr/>
          <p:nvPr/>
        </p:nvSpPr>
        <p:spPr>
          <a:xfrm>
            <a:off x="1946102" y="349285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07" name="Google Shape;1107;p79"/>
          <p:cNvSpPr/>
          <p:nvPr/>
        </p:nvSpPr>
        <p:spPr>
          <a:xfrm>
            <a:off x="2301651" y="349285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4</a:t>
            </a:r>
            <a:endParaRPr b="1" sz="1600">
              <a:solidFill>
                <a:schemeClr val="lt1"/>
              </a:solidFill>
              <a:latin typeface="Lato"/>
              <a:ea typeface="Lato"/>
              <a:cs typeface="Lato"/>
              <a:sym typeface="Lato"/>
            </a:endParaRPr>
          </a:p>
        </p:txBody>
      </p:sp>
      <p:sp>
        <p:nvSpPr>
          <p:cNvPr id="1108" name="Google Shape;1108;p79"/>
          <p:cNvSpPr/>
          <p:nvPr/>
        </p:nvSpPr>
        <p:spPr>
          <a:xfrm>
            <a:off x="2657199" y="349285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5</a:t>
            </a:r>
            <a:endParaRPr b="1" sz="1600">
              <a:solidFill>
                <a:schemeClr val="lt1"/>
              </a:solidFill>
              <a:latin typeface="Lato"/>
              <a:ea typeface="Lato"/>
              <a:cs typeface="Lato"/>
              <a:sym typeface="Lato"/>
            </a:endParaRPr>
          </a:p>
        </p:txBody>
      </p:sp>
      <p:sp>
        <p:nvSpPr>
          <p:cNvPr id="1109" name="Google Shape;1109;p79"/>
          <p:cNvSpPr/>
          <p:nvPr/>
        </p:nvSpPr>
        <p:spPr>
          <a:xfrm>
            <a:off x="3012748" y="349285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6</a:t>
            </a:r>
            <a:endParaRPr b="1" sz="1600">
              <a:solidFill>
                <a:schemeClr val="lt1"/>
              </a:solidFill>
              <a:latin typeface="Lato"/>
              <a:ea typeface="Lato"/>
              <a:cs typeface="Lato"/>
              <a:sym typeface="Lato"/>
            </a:endParaRPr>
          </a:p>
        </p:txBody>
      </p:sp>
      <p:sp>
        <p:nvSpPr>
          <p:cNvPr id="1110" name="Google Shape;1110;p79"/>
          <p:cNvSpPr/>
          <p:nvPr/>
        </p:nvSpPr>
        <p:spPr>
          <a:xfrm>
            <a:off x="3368302" y="349285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7</a:t>
            </a:r>
            <a:endParaRPr b="1" sz="1600">
              <a:solidFill>
                <a:schemeClr val="lt1"/>
              </a:solidFill>
              <a:latin typeface="Lato"/>
              <a:ea typeface="Lato"/>
              <a:cs typeface="Lato"/>
              <a:sym typeface="Lato"/>
            </a:endParaRPr>
          </a:p>
        </p:txBody>
      </p:sp>
      <p:sp>
        <p:nvSpPr>
          <p:cNvPr id="1111" name="Google Shape;1111;p79"/>
          <p:cNvSpPr/>
          <p:nvPr/>
        </p:nvSpPr>
        <p:spPr>
          <a:xfrm>
            <a:off x="3723850" y="349285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8</a:t>
            </a:r>
            <a:endParaRPr b="1" sz="1600">
              <a:solidFill>
                <a:schemeClr val="lt1"/>
              </a:solidFill>
              <a:latin typeface="Lato"/>
              <a:ea typeface="Lato"/>
              <a:cs typeface="Lato"/>
              <a:sym typeface="Lato"/>
            </a:endParaRPr>
          </a:p>
        </p:txBody>
      </p:sp>
      <p:sp>
        <p:nvSpPr>
          <p:cNvPr id="1112" name="Google Shape;1112;p79"/>
          <p:cNvSpPr/>
          <p:nvPr/>
        </p:nvSpPr>
        <p:spPr>
          <a:xfrm>
            <a:off x="4079399" y="349285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9</a:t>
            </a:r>
            <a:endParaRPr b="1" sz="1600">
              <a:solidFill>
                <a:schemeClr val="lt1"/>
              </a:solidFill>
              <a:latin typeface="Lato"/>
              <a:ea typeface="Lato"/>
              <a:cs typeface="Lato"/>
              <a:sym typeface="Lato"/>
            </a:endParaRPr>
          </a:p>
        </p:txBody>
      </p:sp>
      <p:sp>
        <p:nvSpPr>
          <p:cNvPr id="1113" name="Google Shape;1113;p79"/>
          <p:cNvSpPr/>
          <p:nvPr/>
        </p:nvSpPr>
        <p:spPr>
          <a:xfrm>
            <a:off x="1235005" y="37224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1</a:t>
            </a:r>
            <a:endParaRPr b="1" sz="1600">
              <a:solidFill>
                <a:schemeClr val="lt1"/>
              </a:solidFill>
              <a:latin typeface="Lato"/>
              <a:ea typeface="Lato"/>
              <a:cs typeface="Lato"/>
              <a:sym typeface="Lato"/>
            </a:endParaRPr>
          </a:p>
        </p:txBody>
      </p:sp>
      <p:sp>
        <p:nvSpPr>
          <p:cNvPr id="1114" name="Google Shape;1114;p79"/>
          <p:cNvSpPr/>
          <p:nvPr/>
        </p:nvSpPr>
        <p:spPr>
          <a:xfrm>
            <a:off x="1590553" y="37224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2</a:t>
            </a:r>
            <a:endParaRPr b="1" sz="1600">
              <a:solidFill>
                <a:schemeClr val="lt1"/>
              </a:solidFill>
              <a:latin typeface="Lato"/>
              <a:ea typeface="Lato"/>
              <a:cs typeface="Lato"/>
              <a:sym typeface="Lato"/>
            </a:endParaRPr>
          </a:p>
        </p:txBody>
      </p:sp>
      <p:sp>
        <p:nvSpPr>
          <p:cNvPr id="1115" name="Google Shape;1115;p79"/>
          <p:cNvSpPr/>
          <p:nvPr/>
        </p:nvSpPr>
        <p:spPr>
          <a:xfrm>
            <a:off x="1946102" y="37224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3</a:t>
            </a:r>
            <a:endParaRPr b="1" sz="1600">
              <a:solidFill>
                <a:schemeClr val="lt1"/>
              </a:solidFill>
              <a:latin typeface="Lato"/>
              <a:ea typeface="Lato"/>
              <a:cs typeface="Lato"/>
              <a:sym typeface="Lato"/>
            </a:endParaRPr>
          </a:p>
        </p:txBody>
      </p:sp>
      <p:sp>
        <p:nvSpPr>
          <p:cNvPr id="1116" name="Google Shape;1116;p79"/>
          <p:cNvSpPr/>
          <p:nvPr/>
        </p:nvSpPr>
        <p:spPr>
          <a:xfrm>
            <a:off x="2301651" y="37224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17" name="Google Shape;1117;p79"/>
          <p:cNvSpPr/>
          <p:nvPr/>
        </p:nvSpPr>
        <p:spPr>
          <a:xfrm>
            <a:off x="2657199" y="37224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5</a:t>
            </a:r>
            <a:endParaRPr b="1" sz="1600">
              <a:solidFill>
                <a:schemeClr val="lt1"/>
              </a:solidFill>
              <a:latin typeface="Lato"/>
              <a:ea typeface="Lato"/>
              <a:cs typeface="Lato"/>
              <a:sym typeface="Lato"/>
            </a:endParaRPr>
          </a:p>
        </p:txBody>
      </p:sp>
      <p:sp>
        <p:nvSpPr>
          <p:cNvPr id="1118" name="Google Shape;1118;p79"/>
          <p:cNvSpPr/>
          <p:nvPr/>
        </p:nvSpPr>
        <p:spPr>
          <a:xfrm>
            <a:off x="3012748" y="37224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19" name="Google Shape;1119;p79"/>
          <p:cNvSpPr/>
          <p:nvPr/>
        </p:nvSpPr>
        <p:spPr>
          <a:xfrm>
            <a:off x="3368302" y="37224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7</a:t>
            </a:r>
            <a:endParaRPr b="1" sz="1600">
              <a:solidFill>
                <a:schemeClr val="lt1"/>
              </a:solidFill>
              <a:latin typeface="Lato"/>
              <a:ea typeface="Lato"/>
              <a:cs typeface="Lato"/>
              <a:sym typeface="Lato"/>
            </a:endParaRPr>
          </a:p>
        </p:txBody>
      </p:sp>
      <p:sp>
        <p:nvSpPr>
          <p:cNvPr id="1120" name="Google Shape;1120;p79"/>
          <p:cNvSpPr/>
          <p:nvPr/>
        </p:nvSpPr>
        <p:spPr>
          <a:xfrm>
            <a:off x="3723850" y="37224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8</a:t>
            </a:r>
            <a:endParaRPr b="1" sz="1600">
              <a:solidFill>
                <a:schemeClr val="lt1"/>
              </a:solidFill>
              <a:latin typeface="Lato"/>
              <a:ea typeface="Lato"/>
              <a:cs typeface="Lato"/>
              <a:sym typeface="Lato"/>
            </a:endParaRPr>
          </a:p>
        </p:txBody>
      </p:sp>
      <p:sp>
        <p:nvSpPr>
          <p:cNvPr id="1121" name="Google Shape;1121;p79"/>
          <p:cNvSpPr/>
          <p:nvPr/>
        </p:nvSpPr>
        <p:spPr>
          <a:xfrm>
            <a:off x="4079399" y="37224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22" name="Google Shape;1122;p79"/>
          <p:cNvSpPr/>
          <p:nvPr/>
        </p:nvSpPr>
        <p:spPr>
          <a:xfrm>
            <a:off x="1235005" y="39531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1</a:t>
            </a:r>
            <a:endParaRPr b="1" sz="1600">
              <a:solidFill>
                <a:schemeClr val="lt1"/>
              </a:solidFill>
              <a:latin typeface="Lato"/>
              <a:ea typeface="Lato"/>
              <a:cs typeface="Lato"/>
              <a:sym typeface="Lato"/>
            </a:endParaRPr>
          </a:p>
        </p:txBody>
      </p:sp>
      <p:sp>
        <p:nvSpPr>
          <p:cNvPr id="1123" name="Google Shape;1123;p79"/>
          <p:cNvSpPr/>
          <p:nvPr/>
        </p:nvSpPr>
        <p:spPr>
          <a:xfrm>
            <a:off x="1590553" y="39531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24" name="Google Shape;1124;p79"/>
          <p:cNvSpPr/>
          <p:nvPr/>
        </p:nvSpPr>
        <p:spPr>
          <a:xfrm>
            <a:off x="1946102" y="39531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3</a:t>
            </a:r>
            <a:endParaRPr b="1" sz="1600">
              <a:solidFill>
                <a:schemeClr val="lt1"/>
              </a:solidFill>
              <a:latin typeface="Lato"/>
              <a:ea typeface="Lato"/>
              <a:cs typeface="Lato"/>
              <a:sym typeface="Lato"/>
            </a:endParaRPr>
          </a:p>
        </p:txBody>
      </p:sp>
      <p:sp>
        <p:nvSpPr>
          <p:cNvPr id="1125" name="Google Shape;1125;p79"/>
          <p:cNvSpPr/>
          <p:nvPr/>
        </p:nvSpPr>
        <p:spPr>
          <a:xfrm>
            <a:off x="2301651" y="39531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4</a:t>
            </a:r>
            <a:endParaRPr b="1" sz="1600">
              <a:solidFill>
                <a:schemeClr val="lt1"/>
              </a:solidFill>
              <a:latin typeface="Lato"/>
              <a:ea typeface="Lato"/>
              <a:cs typeface="Lato"/>
              <a:sym typeface="Lato"/>
            </a:endParaRPr>
          </a:p>
        </p:txBody>
      </p:sp>
      <p:sp>
        <p:nvSpPr>
          <p:cNvPr id="1126" name="Google Shape;1126;p79"/>
          <p:cNvSpPr/>
          <p:nvPr/>
        </p:nvSpPr>
        <p:spPr>
          <a:xfrm>
            <a:off x="2657199" y="39531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27" name="Google Shape;1127;p79"/>
          <p:cNvSpPr/>
          <p:nvPr/>
        </p:nvSpPr>
        <p:spPr>
          <a:xfrm>
            <a:off x="3012748" y="39531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28" name="Google Shape;1128;p79"/>
          <p:cNvSpPr/>
          <p:nvPr/>
        </p:nvSpPr>
        <p:spPr>
          <a:xfrm>
            <a:off x="3368302" y="39531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7</a:t>
            </a:r>
            <a:endParaRPr b="1" sz="1600">
              <a:solidFill>
                <a:schemeClr val="lt1"/>
              </a:solidFill>
              <a:latin typeface="Lato"/>
              <a:ea typeface="Lato"/>
              <a:cs typeface="Lato"/>
              <a:sym typeface="Lato"/>
            </a:endParaRPr>
          </a:p>
        </p:txBody>
      </p:sp>
      <p:sp>
        <p:nvSpPr>
          <p:cNvPr id="1129" name="Google Shape;1129;p79"/>
          <p:cNvSpPr/>
          <p:nvPr/>
        </p:nvSpPr>
        <p:spPr>
          <a:xfrm>
            <a:off x="3723850" y="3953100"/>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30" name="Google Shape;1130;p79"/>
          <p:cNvSpPr/>
          <p:nvPr/>
        </p:nvSpPr>
        <p:spPr>
          <a:xfrm>
            <a:off x="4079399" y="3953100"/>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9</a:t>
            </a:r>
            <a:endParaRPr b="1" sz="1600">
              <a:solidFill>
                <a:schemeClr val="lt1"/>
              </a:solidFill>
              <a:latin typeface="Lato"/>
              <a:ea typeface="Lato"/>
              <a:cs typeface="Lato"/>
              <a:sym typeface="Lato"/>
            </a:endParaRPr>
          </a:p>
        </p:txBody>
      </p:sp>
      <p:sp>
        <p:nvSpPr>
          <p:cNvPr id="1131" name="Google Shape;1131;p79"/>
          <p:cNvSpPr/>
          <p:nvPr/>
        </p:nvSpPr>
        <p:spPr>
          <a:xfrm>
            <a:off x="1235005" y="418377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1</a:t>
            </a:r>
            <a:endParaRPr b="1" sz="1600">
              <a:solidFill>
                <a:schemeClr val="lt1"/>
              </a:solidFill>
              <a:latin typeface="Lato"/>
              <a:ea typeface="Lato"/>
              <a:cs typeface="Lato"/>
              <a:sym typeface="Lato"/>
            </a:endParaRPr>
          </a:p>
        </p:txBody>
      </p:sp>
      <p:sp>
        <p:nvSpPr>
          <p:cNvPr id="1132" name="Google Shape;1132;p79"/>
          <p:cNvSpPr/>
          <p:nvPr/>
        </p:nvSpPr>
        <p:spPr>
          <a:xfrm>
            <a:off x="1590553" y="418377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2</a:t>
            </a:r>
            <a:endParaRPr b="1" sz="1600">
              <a:solidFill>
                <a:schemeClr val="lt1"/>
              </a:solidFill>
              <a:latin typeface="Lato"/>
              <a:ea typeface="Lato"/>
              <a:cs typeface="Lato"/>
              <a:sym typeface="Lato"/>
            </a:endParaRPr>
          </a:p>
        </p:txBody>
      </p:sp>
      <p:sp>
        <p:nvSpPr>
          <p:cNvPr id="1133" name="Google Shape;1133;p79"/>
          <p:cNvSpPr/>
          <p:nvPr/>
        </p:nvSpPr>
        <p:spPr>
          <a:xfrm>
            <a:off x="1946102" y="418377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3</a:t>
            </a:r>
            <a:endParaRPr b="1" sz="1600">
              <a:solidFill>
                <a:schemeClr val="lt1"/>
              </a:solidFill>
              <a:latin typeface="Lato"/>
              <a:ea typeface="Lato"/>
              <a:cs typeface="Lato"/>
              <a:sym typeface="Lato"/>
            </a:endParaRPr>
          </a:p>
        </p:txBody>
      </p:sp>
      <p:sp>
        <p:nvSpPr>
          <p:cNvPr id="1134" name="Google Shape;1134;p79"/>
          <p:cNvSpPr/>
          <p:nvPr/>
        </p:nvSpPr>
        <p:spPr>
          <a:xfrm>
            <a:off x="2301651" y="418377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4</a:t>
            </a:r>
            <a:endParaRPr b="1" sz="1600">
              <a:solidFill>
                <a:schemeClr val="lt1"/>
              </a:solidFill>
              <a:latin typeface="Lato"/>
              <a:ea typeface="Lato"/>
              <a:cs typeface="Lato"/>
              <a:sym typeface="Lato"/>
            </a:endParaRPr>
          </a:p>
        </p:txBody>
      </p:sp>
      <p:sp>
        <p:nvSpPr>
          <p:cNvPr id="1135" name="Google Shape;1135;p79"/>
          <p:cNvSpPr/>
          <p:nvPr/>
        </p:nvSpPr>
        <p:spPr>
          <a:xfrm>
            <a:off x="2657199" y="4183775"/>
            <a:ext cx="355500" cy="23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5</a:t>
            </a:r>
            <a:endParaRPr b="1" sz="1600">
              <a:solidFill>
                <a:schemeClr val="lt1"/>
              </a:solidFill>
              <a:latin typeface="Lato"/>
              <a:ea typeface="Lato"/>
              <a:cs typeface="Lato"/>
              <a:sym typeface="Lato"/>
            </a:endParaRPr>
          </a:p>
        </p:txBody>
      </p:sp>
      <p:sp>
        <p:nvSpPr>
          <p:cNvPr id="1136" name="Google Shape;1136;p79"/>
          <p:cNvSpPr/>
          <p:nvPr/>
        </p:nvSpPr>
        <p:spPr>
          <a:xfrm>
            <a:off x="3012748" y="4183775"/>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37" name="Google Shape;1137;p79"/>
          <p:cNvSpPr/>
          <p:nvPr/>
        </p:nvSpPr>
        <p:spPr>
          <a:xfrm>
            <a:off x="3368302" y="4183775"/>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38" name="Google Shape;1138;p79"/>
          <p:cNvSpPr/>
          <p:nvPr/>
        </p:nvSpPr>
        <p:spPr>
          <a:xfrm>
            <a:off x="3723850" y="4183775"/>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39" name="Google Shape;1139;p79"/>
          <p:cNvSpPr/>
          <p:nvPr/>
        </p:nvSpPr>
        <p:spPr>
          <a:xfrm>
            <a:off x="4079399" y="4183775"/>
            <a:ext cx="355500" cy="2307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solidFill>
                  <a:schemeClr val="lt1"/>
                </a:solidFill>
                <a:latin typeface="Lato"/>
                <a:ea typeface="Lato"/>
                <a:cs typeface="Lato"/>
                <a:sym typeface="Lato"/>
              </a:rPr>
              <a:t>0</a:t>
            </a:r>
            <a:endParaRPr b="1" sz="1600">
              <a:solidFill>
                <a:schemeClr val="lt1"/>
              </a:solidFill>
              <a:latin typeface="Lato"/>
              <a:ea typeface="Lato"/>
              <a:cs typeface="Lato"/>
              <a:sym typeface="Lato"/>
            </a:endParaRPr>
          </a:p>
        </p:txBody>
      </p:sp>
      <p:sp>
        <p:nvSpPr>
          <p:cNvPr id="1140" name="Google Shape;1140;p79"/>
          <p:cNvSpPr/>
          <p:nvPr/>
        </p:nvSpPr>
        <p:spPr>
          <a:xfrm>
            <a:off x="6011481" y="2512874"/>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a:t>
            </a:r>
            <a:endParaRPr b="1" sz="1600">
              <a:latin typeface="Lato"/>
              <a:ea typeface="Lato"/>
              <a:cs typeface="Lato"/>
              <a:sym typeface="Lato"/>
            </a:endParaRPr>
          </a:p>
        </p:txBody>
      </p:sp>
      <p:sp>
        <p:nvSpPr>
          <p:cNvPr id="1141" name="Google Shape;1141;p79"/>
          <p:cNvSpPr/>
          <p:nvPr/>
        </p:nvSpPr>
        <p:spPr>
          <a:xfrm>
            <a:off x="6319418" y="2512874"/>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4</a:t>
            </a:r>
            <a:endParaRPr b="1" sz="1600">
              <a:latin typeface="Lato"/>
              <a:ea typeface="Lato"/>
              <a:cs typeface="Lato"/>
              <a:sym typeface="Lato"/>
            </a:endParaRPr>
          </a:p>
        </p:txBody>
      </p:sp>
      <p:sp>
        <p:nvSpPr>
          <p:cNvPr id="1142" name="Google Shape;1142;p79"/>
          <p:cNvSpPr/>
          <p:nvPr/>
        </p:nvSpPr>
        <p:spPr>
          <a:xfrm>
            <a:off x="6627354" y="2512874"/>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2</a:t>
            </a:r>
            <a:endParaRPr b="1" sz="1600">
              <a:latin typeface="Lato"/>
              <a:ea typeface="Lato"/>
              <a:cs typeface="Lato"/>
              <a:sym typeface="Lato"/>
            </a:endParaRPr>
          </a:p>
        </p:txBody>
      </p:sp>
      <p:sp>
        <p:nvSpPr>
          <p:cNvPr id="1143" name="Google Shape;1143;p79"/>
          <p:cNvSpPr/>
          <p:nvPr/>
        </p:nvSpPr>
        <p:spPr>
          <a:xfrm>
            <a:off x="6935290" y="2512874"/>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9</a:t>
            </a:r>
            <a:endParaRPr b="1" sz="1600">
              <a:latin typeface="Lato"/>
              <a:ea typeface="Lato"/>
              <a:cs typeface="Lato"/>
              <a:sym typeface="Lato"/>
            </a:endParaRPr>
          </a:p>
        </p:txBody>
      </p:sp>
      <p:sp>
        <p:nvSpPr>
          <p:cNvPr id="1144" name="Google Shape;1144;p79"/>
          <p:cNvSpPr/>
          <p:nvPr/>
        </p:nvSpPr>
        <p:spPr>
          <a:xfrm>
            <a:off x="7243227" y="2512874"/>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6</a:t>
            </a:r>
            <a:endParaRPr b="1" sz="1600">
              <a:latin typeface="Lato"/>
              <a:ea typeface="Lato"/>
              <a:cs typeface="Lato"/>
              <a:sym typeface="Lato"/>
            </a:endParaRPr>
          </a:p>
        </p:txBody>
      </p:sp>
      <p:sp>
        <p:nvSpPr>
          <p:cNvPr id="1145" name="Google Shape;1145;p79"/>
          <p:cNvSpPr/>
          <p:nvPr/>
        </p:nvSpPr>
        <p:spPr>
          <a:xfrm>
            <a:off x="7551163" y="2512874"/>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3</a:t>
            </a:r>
            <a:endParaRPr b="1" sz="1600">
              <a:latin typeface="Lato"/>
              <a:ea typeface="Lato"/>
              <a:cs typeface="Lato"/>
              <a:sym typeface="Lato"/>
            </a:endParaRPr>
          </a:p>
        </p:txBody>
      </p:sp>
      <p:sp>
        <p:nvSpPr>
          <p:cNvPr id="1146" name="Google Shape;1146;p79"/>
          <p:cNvSpPr/>
          <p:nvPr/>
        </p:nvSpPr>
        <p:spPr>
          <a:xfrm>
            <a:off x="7859104" y="2512874"/>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7</a:t>
            </a:r>
            <a:endParaRPr b="1" sz="1600">
              <a:latin typeface="Lato"/>
              <a:ea typeface="Lato"/>
              <a:cs typeface="Lato"/>
              <a:sym typeface="Lato"/>
            </a:endParaRPr>
          </a:p>
        </p:txBody>
      </p:sp>
      <p:sp>
        <p:nvSpPr>
          <p:cNvPr id="1147" name="Google Shape;1147;p79"/>
          <p:cNvSpPr/>
          <p:nvPr/>
        </p:nvSpPr>
        <p:spPr>
          <a:xfrm>
            <a:off x="8167041" y="2512874"/>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8</a:t>
            </a:r>
            <a:endParaRPr b="1" sz="1600">
              <a:latin typeface="Lato"/>
              <a:ea typeface="Lato"/>
              <a:cs typeface="Lato"/>
              <a:sym typeface="Lato"/>
            </a:endParaRPr>
          </a:p>
        </p:txBody>
      </p:sp>
      <p:sp>
        <p:nvSpPr>
          <p:cNvPr id="1148" name="Google Shape;1148;p79"/>
          <p:cNvSpPr/>
          <p:nvPr/>
        </p:nvSpPr>
        <p:spPr>
          <a:xfrm>
            <a:off x="8474977" y="2512874"/>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5</a:t>
            </a:r>
            <a:endParaRPr b="1" sz="1600">
              <a:latin typeface="Lato"/>
              <a:ea typeface="Lato"/>
              <a:cs typeface="Lato"/>
              <a:sym typeface="Lato"/>
            </a:endParaRPr>
          </a:p>
        </p:txBody>
      </p:sp>
      <p:sp>
        <p:nvSpPr>
          <p:cNvPr id="1149" name="Google Shape;1149;p79"/>
          <p:cNvSpPr/>
          <p:nvPr/>
        </p:nvSpPr>
        <p:spPr>
          <a:xfrm>
            <a:off x="6011471" y="2777976"/>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3</a:t>
            </a:r>
            <a:endParaRPr b="1" sz="1600">
              <a:latin typeface="Lato"/>
              <a:ea typeface="Lato"/>
              <a:cs typeface="Lato"/>
              <a:sym typeface="Lato"/>
            </a:endParaRPr>
          </a:p>
        </p:txBody>
      </p:sp>
      <p:sp>
        <p:nvSpPr>
          <p:cNvPr id="1150" name="Google Shape;1150;p79"/>
          <p:cNvSpPr/>
          <p:nvPr/>
        </p:nvSpPr>
        <p:spPr>
          <a:xfrm>
            <a:off x="6319407" y="2777976"/>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9</a:t>
            </a:r>
            <a:endParaRPr b="1" sz="1600">
              <a:latin typeface="Lato"/>
              <a:ea typeface="Lato"/>
              <a:cs typeface="Lato"/>
              <a:sym typeface="Lato"/>
            </a:endParaRPr>
          </a:p>
        </p:txBody>
      </p:sp>
      <p:sp>
        <p:nvSpPr>
          <p:cNvPr id="1151" name="Google Shape;1151;p79"/>
          <p:cNvSpPr/>
          <p:nvPr/>
        </p:nvSpPr>
        <p:spPr>
          <a:xfrm>
            <a:off x="6627344" y="2777976"/>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5</a:t>
            </a:r>
            <a:endParaRPr b="1" sz="1600">
              <a:latin typeface="Lato"/>
              <a:ea typeface="Lato"/>
              <a:cs typeface="Lato"/>
              <a:sym typeface="Lato"/>
            </a:endParaRPr>
          </a:p>
        </p:txBody>
      </p:sp>
      <p:sp>
        <p:nvSpPr>
          <p:cNvPr id="1152" name="Google Shape;1152;p79"/>
          <p:cNvSpPr/>
          <p:nvPr/>
        </p:nvSpPr>
        <p:spPr>
          <a:xfrm>
            <a:off x="6935280" y="2777976"/>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7</a:t>
            </a:r>
            <a:endParaRPr b="1" sz="1600">
              <a:latin typeface="Lato"/>
              <a:ea typeface="Lato"/>
              <a:cs typeface="Lato"/>
              <a:sym typeface="Lato"/>
            </a:endParaRPr>
          </a:p>
        </p:txBody>
      </p:sp>
      <p:sp>
        <p:nvSpPr>
          <p:cNvPr id="1153" name="Google Shape;1153;p79"/>
          <p:cNvSpPr/>
          <p:nvPr/>
        </p:nvSpPr>
        <p:spPr>
          <a:xfrm>
            <a:off x="7243216" y="2777976"/>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8</a:t>
            </a:r>
            <a:endParaRPr b="1" sz="1600">
              <a:latin typeface="Lato"/>
              <a:ea typeface="Lato"/>
              <a:cs typeface="Lato"/>
              <a:sym typeface="Lato"/>
            </a:endParaRPr>
          </a:p>
        </p:txBody>
      </p:sp>
      <p:sp>
        <p:nvSpPr>
          <p:cNvPr id="1154" name="Google Shape;1154;p79"/>
          <p:cNvSpPr/>
          <p:nvPr/>
        </p:nvSpPr>
        <p:spPr>
          <a:xfrm>
            <a:off x="7551153" y="2777976"/>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a:t>
            </a:r>
            <a:endParaRPr b="1" sz="1600">
              <a:latin typeface="Lato"/>
              <a:ea typeface="Lato"/>
              <a:cs typeface="Lato"/>
              <a:sym typeface="Lato"/>
            </a:endParaRPr>
          </a:p>
        </p:txBody>
      </p:sp>
      <p:sp>
        <p:nvSpPr>
          <p:cNvPr id="1155" name="Google Shape;1155;p79"/>
          <p:cNvSpPr/>
          <p:nvPr/>
        </p:nvSpPr>
        <p:spPr>
          <a:xfrm>
            <a:off x="7859094" y="2777976"/>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2</a:t>
            </a:r>
            <a:endParaRPr b="1" sz="1600">
              <a:latin typeface="Lato"/>
              <a:ea typeface="Lato"/>
              <a:cs typeface="Lato"/>
              <a:sym typeface="Lato"/>
            </a:endParaRPr>
          </a:p>
        </p:txBody>
      </p:sp>
      <p:sp>
        <p:nvSpPr>
          <p:cNvPr id="1156" name="Google Shape;1156;p79"/>
          <p:cNvSpPr/>
          <p:nvPr/>
        </p:nvSpPr>
        <p:spPr>
          <a:xfrm>
            <a:off x="8167030" y="2777976"/>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6</a:t>
            </a:r>
            <a:endParaRPr b="1" sz="1600">
              <a:latin typeface="Lato"/>
              <a:ea typeface="Lato"/>
              <a:cs typeface="Lato"/>
              <a:sym typeface="Lato"/>
            </a:endParaRPr>
          </a:p>
        </p:txBody>
      </p:sp>
      <p:sp>
        <p:nvSpPr>
          <p:cNvPr id="1157" name="Google Shape;1157;p79"/>
          <p:cNvSpPr/>
          <p:nvPr/>
        </p:nvSpPr>
        <p:spPr>
          <a:xfrm>
            <a:off x="8474967" y="2777976"/>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4</a:t>
            </a:r>
            <a:endParaRPr b="1" sz="1600">
              <a:latin typeface="Lato"/>
              <a:ea typeface="Lato"/>
              <a:cs typeface="Lato"/>
              <a:sym typeface="Lato"/>
            </a:endParaRPr>
          </a:p>
        </p:txBody>
      </p:sp>
      <p:sp>
        <p:nvSpPr>
          <p:cNvPr id="1158" name="Google Shape;1158;p79"/>
          <p:cNvSpPr/>
          <p:nvPr/>
        </p:nvSpPr>
        <p:spPr>
          <a:xfrm>
            <a:off x="6011471"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6</a:t>
            </a:r>
            <a:endParaRPr b="1" sz="1600">
              <a:latin typeface="Lato"/>
              <a:ea typeface="Lato"/>
              <a:cs typeface="Lato"/>
              <a:sym typeface="Lato"/>
            </a:endParaRPr>
          </a:p>
        </p:txBody>
      </p:sp>
      <p:sp>
        <p:nvSpPr>
          <p:cNvPr id="1159" name="Google Shape;1159;p79"/>
          <p:cNvSpPr/>
          <p:nvPr/>
        </p:nvSpPr>
        <p:spPr>
          <a:xfrm>
            <a:off x="6319407"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8</a:t>
            </a:r>
            <a:endParaRPr b="1" sz="1600">
              <a:latin typeface="Lato"/>
              <a:ea typeface="Lato"/>
              <a:cs typeface="Lato"/>
              <a:sym typeface="Lato"/>
            </a:endParaRPr>
          </a:p>
        </p:txBody>
      </p:sp>
      <p:sp>
        <p:nvSpPr>
          <p:cNvPr id="1160" name="Google Shape;1160;p79"/>
          <p:cNvSpPr/>
          <p:nvPr/>
        </p:nvSpPr>
        <p:spPr>
          <a:xfrm>
            <a:off x="6627344"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7</a:t>
            </a:r>
            <a:endParaRPr b="1" sz="1600">
              <a:latin typeface="Lato"/>
              <a:ea typeface="Lato"/>
              <a:cs typeface="Lato"/>
              <a:sym typeface="Lato"/>
            </a:endParaRPr>
          </a:p>
        </p:txBody>
      </p:sp>
      <p:sp>
        <p:nvSpPr>
          <p:cNvPr id="1161" name="Google Shape;1161;p79"/>
          <p:cNvSpPr/>
          <p:nvPr/>
        </p:nvSpPr>
        <p:spPr>
          <a:xfrm>
            <a:off x="7243216"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62" name="Google Shape;1162;p79"/>
          <p:cNvSpPr/>
          <p:nvPr/>
        </p:nvSpPr>
        <p:spPr>
          <a:xfrm>
            <a:off x="7551153"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63" name="Google Shape;1163;p79"/>
          <p:cNvSpPr/>
          <p:nvPr/>
        </p:nvSpPr>
        <p:spPr>
          <a:xfrm>
            <a:off x="7859094"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64" name="Google Shape;1164;p79"/>
          <p:cNvSpPr/>
          <p:nvPr/>
        </p:nvSpPr>
        <p:spPr>
          <a:xfrm>
            <a:off x="8167030"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65" name="Google Shape;1165;p79"/>
          <p:cNvSpPr/>
          <p:nvPr/>
        </p:nvSpPr>
        <p:spPr>
          <a:xfrm>
            <a:off x="8474967"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66" name="Google Shape;1166;p79"/>
          <p:cNvSpPr/>
          <p:nvPr/>
        </p:nvSpPr>
        <p:spPr>
          <a:xfrm>
            <a:off x="6011471" y="330818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67" name="Google Shape;1167;p79"/>
          <p:cNvSpPr/>
          <p:nvPr/>
        </p:nvSpPr>
        <p:spPr>
          <a:xfrm>
            <a:off x="6319407" y="330818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68" name="Google Shape;1168;p79"/>
          <p:cNvSpPr/>
          <p:nvPr/>
        </p:nvSpPr>
        <p:spPr>
          <a:xfrm>
            <a:off x="6627344" y="330818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69" name="Google Shape;1169;p79"/>
          <p:cNvSpPr/>
          <p:nvPr/>
        </p:nvSpPr>
        <p:spPr>
          <a:xfrm>
            <a:off x="6935280" y="330818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70" name="Google Shape;1170;p79"/>
          <p:cNvSpPr/>
          <p:nvPr/>
        </p:nvSpPr>
        <p:spPr>
          <a:xfrm>
            <a:off x="7243216" y="330818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71" name="Google Shape;1171;p79"/>
          <p:cNvSpPr/>
          <p:nvPr/>
        </p:nvSpPr>
        <p:spPr>
          <a:xfrm>
            <a:off x="7551153" y="330818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72" name="Google Shape;1172;p79"/>
          <p:cNvSpPr/>
          <p:nvPr/>
        </p:nvSpPr>
        <p:spPr>
          <a:xfrm>
            <a:off x="7859094" y="330818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73" name="Google Shape;1173;p79"/>
          <p:cNvSpPr/>
          <p:nvPr/>
        </p:nvSpPr>
        <p:spPr>
          <a:xfrm>
            <a:off x="8167030" y="330818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74" name="Google Shape;1174;p79"/>
          <p:cNvSpPr/>
          <p:nvPr/>
        </p:nvSpPr>
        <p:spPr>
          <a:xfrm>
            <a:off x="8474967" y="330818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75" name="Google Shape;1175;p79"/>
          <p:cNvSpPr/>
          <p:nvPr/>
        </p:nvSpPr>
        <p:spPr>
          <a:xfrm>
            <a:off x="6011461" y="3573283"/>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76" name="Google Shape;1176;p79"/>
          <p:cNvSpPr/>
          <p:nvPr/>
        </p:nvSpPr>
        <p:spPr>
          <a:xfrm>
            <a:off x="6319397" y="3573283"/>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77" name="Google Shape;1177;p79"/>
          <p:cNvSpPr/>
          <p:nvPr/>
        </p:nvSpPr>
        <p:spPr>
          <a:xfrm>
            <a:off x="6627333" y="3573283"/>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78" name="Google Shape;1178;p79"/>
          <p:cNvSpPr/>
          <p:nvPr/>
        </p:nvSpPr>
        <p:spPr>
          <a:xfrm>
            <a:off x="6935270" y="3573283"/>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79" name="Google Shape;1179;p79"/>
          <p:cNvSpPr/>
          <p:nvPr/>
        </p:nvSpPr>
        <p:spPr>
          <a:xfrm>
            <a:off x="7243206" y="3573283"/>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80" name="Google Shape;1180;p79"/>
          <p:cNvSpPr/>
          <p:nvPr/>
        </p:nvSpPr>
        <p:spPr>
          <a:xfrm>
            <a:off x="7551142" y="3573283"/>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81" name="Google Shape;1181;p79"/>
          <p:cNvSpPr/>
          <p:nvPr/>
        </p:nvSpPr>
        <p:spPr>
          <a:xfrm>
            <a:off x="7859083" y="3573283"/>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82" name="Google Shape;1182;p79"/>
          <p:cNvSpPr/>
          <p:nvPr/>
        </p:nvSpPr>
        <p:spPr>
          <a:xfrm>
            <a:off x="8167020" y="3573283"/>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83" name="Google Shape;1183;p79"/>
          <p:cNvSpPr/>
          <p:nvPr/>
        </p:nvSpPr>
        <p:spPr>
          <a:xfrm>
            <a:off x="8474956" y="3573283"/>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84" name="Google Shape;1184;p79"/>
          <p:cNvSpPr/>
          <p:nvPr/>
        </p:nvSpPr>
        <p:spPr>
          <a:xfrm>
            <a:off x="6011461" y="3838385"/>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85" name="Google Shape;1185;p79"/>
          <p:cNvSpPr/>
          <p:nvPr/>
        </p:nvSpPr>
        <p:spPr>
          <a:xfrm>
            <a:off x="6319397" y="3838385"/>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86" name="Google Shape;1186;p79"/>
          <p:cNvSpPr/>
          <p:nvPr/>
        </p:nvSpPr>
        <p:spPr>
          <a:xfrm>
            <a:off x="6627333" y="3838385"/>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87" name="Google Shape;1187;p79"/>
          <p:cNvSpPr/>
          <p:nvPr/>
        </p:nvSpPr>
        <p:spPr>
          <a:xfrm>
            <a:off x="6935270" y="3838385"/>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88" name="Google Shape;1188;p79"/>
          <p:cNvSpPr/>
          <p:nvPr/>
        </p:nvSpPr>
        <p:spPr>
          <a:xfrm>
            <a:off x="7243206" y="3838385"/>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89" name="Google Shape;1189;p79"/>
          <p:cNvSpPr/>
          <p:nvPr/>
        </p:nvSpPr>
        <p:spPr>
          <a:xfrm>
            <a:off x="7551142" y="3838385"/>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90" name="Google Shape;1190;p79"/>
          <p:cNvSpPr/>
          <p:nvPr/>
        </p:nvSpPr>
        <p:spPr>
          <a:xfrm>
            <a:off x="7859083" y="3838385"/>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91" name="Google Shape;1191;p79"/>
          <p:cNvSpPr/>
          <p:nvPr/>
        </p:nvSpPr>
        <p:spPr>
          <a:xfrm>
            <a:off x="8167020" y="3838385"/>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92" name="Google Shape;1192;p79"/>
          <p:cNvSpPr/>
          <p:nvPr/>
        </p:nvSpPr>
        <p:spPr>
          <a:xfrm>
            <a:off x="8474956" y="3838385"/>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93" name="Google Shape;1193;p79"/>
          <p:cNvSpPr/>
          <p:nvPr/>
        </p:nvSpPr>
        <p:spPr>
          <a:xfrm>
            <a:off x="6011450" y="4103487"/>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94" name="Google Shape;1194;p79"/>
          <p:cNvSpPr/>
          <p:nvPr/>
        </p:nvSpPr>
        <p:spPr>
          <a:xfrm>
            <a:off x="6319386" y="4103487"/>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95" name="Google Shape;1195;p79"/>
          <p:cNvSpPr/>
          <p:nvPr/>
        </p:nvSpPr>
        <p:spPr>
          <a:xfrm>
            <a:off x="6627323" y="4103487"/>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96" name="Google Shape;1196;p79"/>
          <p:cNvSpPr/>
          <p:nvPr/>
        </p:nvSpPr>
        <p:spPr>
          <a:xfrm>
            <a:off x="6935259" y="4103487"/>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97" name="Google Shape;1197;p79"/>
          <p:cNvSpPr/>
          <p:nvPr/>
        </p:nvSpPr>
        <p:spPr>
          <a:xfrm>
            <a:off x="7243196" y="4103487"/>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98" name="Google Shape;1198;p79"/>
          <p:cNvSpPr/>
          <p:nvPr/>
        </p:nvSpPr>
        <p:spPr>
          <a:xfrm>
            <a:off x="7551132" y="4103487"/>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199" name="Google Shape;1199;p79"/>
          <p:cNvSpPr/>
          <p:nvPr/>
        </p:nvSpPr>
        <p:spPr>
          <a:xfrm>
            <a:off x="7859073" y="4103487"/>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00" name="Google Shape;1200;p79"/>
          <p:cNvSpPr/>
          <p:nvPr/>
        </p:nvSpPr>
        <p:spPr>
          <a:xfrm>
            <a:off x="8167009" y="4103487"/>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01" name="Google Shape;1201;p79"/>
          <p:cNvSpPr/>
          <p:nvPr/>
        </p:nvSpPr>
        <p:spPr>
          <a:xfrm>
            <a:off x="8474946" y="4103487"/>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02" name="Google Shape;1202;p79"/>
          <p:cNvSpPr/>
          <p:nvPr/>
        </p:nvSpPr>
        <p:spPr>
          <a:xfrm>
            <a:off x="6011440" y="436858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03" name="Google Shape;1203;p79"/>
          <p:cNvSpPr/>
          <p:nvPr/>
        </p:nvSpPr>
        <p:spPr>
          <a:xfrm>
            <a:off x="6319376" y="436858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04" name="Google Shape;1204;p79"/>
          <p:cNvSpPr/>
          <p:nvPr/>
        </p:nvSpPr>
        <p:spPr>
          <a:xfrm>
            <a:off x="6627312" y="436858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05" name="Google Shape;1205;p79"/>
          <p:cNvSpPr/>
          <p:nvPr/>
        </p:nvSpPr>
        <p:spPr>
          <a:xfrm>
            <a:off x="6935249" y="436858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06" name="Google Shape;1206;p79"/>
          <p:cNvSpPr/>
          <p:nvPr/>
        </p:nvSpPr>
        <p:spPr>
          <a:xfrm>
            <a:off x="7243185" y="436858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07" name="Google Shape;1207;p79"/>
          <p:cNvSpPr/>
          <p:nvPr/>
        </p:nvSpPr>
        <p:spPr>
          <a:xfrm>
            <a:off x="7551121" y="436858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08" name="Google Shape;1208;p79"/>
          <p:cNvSpPr/>
          <p:nvPr/>
        </p:nvSpPr>
        <p:spPr>
          <a:xfrm>
            <a:off x="7859063" y="436858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09" name="Google Shape;1209;p79"/>
          <p:cNvSpPr/>
          <p:nvPr/>
        </p:nvSpPr>
        <p:spPr>
          <a:xfrm>
            <a:off x="8166999" y="436858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10" name="Google Shape;1210;p79"/>
          <p:cNvSpPr/>
          <p:nvPr/>
        </p:nvSpPr>
        <p:spPr>
          <a:xfrm>
            <a:off x="8474935" y="436858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11" name="Google Shape;1211;p79"/>
          <p:cNvSpPr/>
          <p:nvPr/>
        </p:nvSpPr>
        <p:spPr>
          <a:xfrm>
            <a:off x="6011440" y="463369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12" name="Google Shape;1212;p79"/>
          <p:cNvSpPr/>
          <p:nvPr/>
        </p:nvSpPr>
        <p:spPr>
          <a:xfrm>
            <a:off x="6319376" y="463369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13" name="Google Shape;1213;p79"/>
          <p:cNvSpPr/>
          <p:nvPr/>
        </p:nvSpPr>
        <p:spPr>
          <a:xfrm>
            <a:off x="6627312" y="463369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14" name="Google Shape;1214;p79"/>
          <p:cNvSpPr/>
          <p:nvPr/>
        </p:nvSpPr>
        <p:spPr>
          <a:xfrm>
            <a:off x="6935249" y="463369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15" name="Google Shape;1215;p79"/>
          <p:cNvSpPr/>
          <p:nvPr/>
        </p:nvSpPr>
        <p:spPr>
          <a:xfrm>
            <a:off x="7243185" y="463369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16" name="Google Shape;1216;p79"/>
          <p:cNvSpPr/>
          <p:nvPr/>
        </p:nvSpPr>
        <p:spPr>
          <a:xfrm>
            <a:off x="7551121" y="463369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17" name="Google Shape;1217;p79"/>
          <p:cNvSpPr/>
          <p:nvPr/>
        </p:nvSpPr>
        <p:spPr>
          <a:xfrm>
            <a:off x="7859063" y="463369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18" name="Google Shape;1218;p79"/>
          <p:cNvSpPr/>
          <p:nvPr/>
        </p:nvSpPr>
        <p:spPr>
          <a:xfrm>
            <a:off x="8166999" y="463369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19" name="Google Shape;1219;p79"/>
          <p:cNvSpPr/>
          <p:nvPr/>
        </p:nvSpPr>
        <p:spPr>
          <a:xfrm>
            <a:off x="8474935" y="4633691"/>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20" name="Google Shape;1220;p79"/>
          <p:cNvSpPr/>
          <p:nvPr/>
        </p:nvSpPr>
        <p:spPr>
          <a:xfrm>
            <a:off x="6011429" y="2247772"/>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0</a:t>
            </a:r>
            <a:endParaRPr b="1" sz="1600">
              <a:latin typeface="Lato"/>
              <a:ea typeface="Lato"/>
              <a:cs typeface="Lato"/>
              <a:sym typeface="Lato"/>
            </a:endParaRPr>
          </a:p>
        </p:txBody>
      </p:sp>
      <p:sp>
        <p:nvSpPr>
          <p:cNvPr id="1221" name="Google Shape;1221;p79"/>
          <p:cNvSpPr/>
          <p:nvPr/>
        </p:nvSpPr>
        <p:spPr>
          <a:xfrm>
            <a:off x="6319366" y="2247772"/>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a:t>
            </a:r>
            <a:endParaRPr b="1" sz="1600">
              <a:latin typeface="Lato"/>
              <a:ea typeface="Lato"/>
              <a:cs typeface="Lato"/>
              <a:sym typeface="Lato"/>
            </a:endParaRPr>
          </a:p>
        </p:txBody>
      </p:sp>
      <p:sp>
        <p:nvSpPr>
          <p:cNvPr id="1222" name="Google Shape;1222;p79"/>
          <p:cNvSpPr/>
          <p:nvPr/>
        </p:nvSpPr>
        <p:spPr>
          <a:xfrm>
            <a:off x="6627302" y="2247772"/>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2</a:t>
            </a:r>
            <a:endParaRPr b="1" sz="1600">
              <a:latin typeface="Lato"/>
              <a:ea typeface="Lato"/>
              <a:cs typeface="Lato"/>
              <a:sym typeface="Lato"/>
            </a:endParaRPr>
          </a:p>
        </p:txBody>
      </p:sp>
      <p:sp>
        <p:nvSpPr>
          <p:cNvPr id="1223" name="Google Shape;1223;p79"/>
          <p:cNvSpPr/>
          <p:nvPr/>
        </p:nvSpPr>
        <p:spPr>
          <a:xfrm>
            <a:off x="6935238" y="2247772"/>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3</a:t>
            </a:r>
            <a:endParaRPr b="1" sz="1600">
              <a:latin typeface="Lato"/>
              <a:ea typeface="Lato"/>
              <a:cs typeface="Lato"/>
              <a:sym typeface="Lato"/>
            </a:endParaRPr>
          </a:p>
        </p:txBody>
      </p:sp>
      <p:sp>
        <p:nvSpPr>
          <p:cNvPr id="1224" name="Google Shape;1224;p79"/>
          <p:cNvSpPr/>
          <p:nvPr/>
        </p:nvSpPr>
        <p:spPr>
          <a:xfrm>
            <a:off x="7243175" y="2247772"/>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4</a:t>
            </a:r>
            <a:endParaRPr b="1" sz="1600">
              <a:latin typeface="Lato"/>
              <a:ea typeface="Lato"/>
              <a:cs typeface="Lato"/>
              <a:sym typeface="Lato"/>
            </a:endParaRPr>
          </a:p>
        </p:txBody>
      </p:sp>
      <p:sp>
        <p:nvSpPr>
          <p:cNvPr id="1225" name="Google Shape;1225;p79"/>
          <p:cNvSpPr/>
          <p:nvPr/>
        </p:nvSpPr>
        <p:spPr>
          <a:xfrm>
            <a:off x="7551111" y="2247772"/>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5</a:t>
            </a:r>
            <a:endParaRPr b="1" sz="1600">
              <a:latin typeface="Lato"/>
              <a:ea typeface="Lato"/>
              <a:cs typeface="Lato"/>
              <a:sym typeface="Lato"/>
            </a:endParaRPr>
          </a:p>
        </p:txBody>
      </p:sp>
      <p:sp>
        <p:nvSpPr>
          <p:cNvPr id="1226" name="Google Shape;1226;p79"/>
          <p:cNvSpPr/>
          <p:nvPr/>
        </p:nvSpPr>
        <p:spPr>
          <a:xfrm>
            <a:off x="7859052" y="2247772"/>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6</a:t>
            </a:r>
            <a:endParaRPr b="1" sz="1600">
              <a:latin typeface="Lato"/>
              <a:ea typeface="Lato"/>
              <a:cs typeface="Lato"/>
              <a:sym typeface="Lato"/>
            </a:endParaRPr>
          </a:p>
        </p:txBody>
      </p:sp>
      <p:sp>
        <p:nvSpPr>
          <p:cNvPr id="1227" name="Google Shape;1227;p79"/>
          <p:cNvSpPr/>
          <p:nvPr/>
        </p:nvSpPr>
        <p:spPr>
          <a:xfrm>
            <a:off x="8166989" y="2247772"/>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7</a:t>
            </a:r>
            <a:endParaRPr b="1" sz="1600">
              <a:latin typeface="Lato"/>
              <a:ea typeface="Lato"/>
              <a:cs typeface="Lato"/>
              <a:sym typeface="Lato"/>
            </a:endParaRPr>
          </a:p>
        </p:txBody>
      </p:sp>
      <p:sp>
        <p:nvSpPr>
          <p:cNvPr id="1228" name="Google Shape;1228;p79"/>
          <p:cNvSpPr/>
          <p:nvPr/>
        </p:nvSpPr>
        <p:spPr>
          <a:xfrm>
            <a:off x="8474925" y="2247772"/>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8</a:t>
            </a:r>
            <a:endParaRPr b="1" sz="1600">
              <a:latin typeface="Lato"/>
              <a:ea typeface="Lato"/>
              <a:cs typeface="Lato"/>
              <a:sym typeface="Lato"/>
            </a:endParaRPr>
          </a:p>
        </p:txBody>
      </p:sp>
      <p:sp>
        <p:nvSpPr>
          <p:cNvPr id="1229" name="Google Shape;1229;p79"/>
          <p:cNvSpPr/>
          <p:nvPr/>
        </p:nvSpPr>
        <p:spPr>
          <a:xfrm>
            <a:off x="5703495" y="2512874"/>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0</a:t>
            </a:r>
            <a:endParaRPr b="1" sz="1600">
              <a:latin typeface="Lato"/>
              <a:ea typeface="Lato"/>
              <a:cs typeface="Lato"/>
              <a:sym typeface="Lato"/>
            </a:endParaRPr>
          </a:p>
        </p:txBody>
      </p:sp>
      <p:sp>
        <p:nvSpPr>
          <p:cNvPr id="1230" name="Google Shape;1230;p79"/>
          <p:cNvSpPr/>
          <p:nvPr/>
        </p:nvSpPr>
        <p:spPr>
          <a:xfrm>
            <a:off x="5703484" y="2777976"/>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a:t>
            </a:r>
            <a:endParaRPr b="1" sz="1600">
              <a:latin typeface="Lato"/>
              <a:ea typeface="Lato"/>
              <a:cs typeface="Lato"/>
              <a:sym typeface="Lato"/>
            </a:endParaRPr>
          </a:p>
        </p:txBody>
      </p:sp>
      <p:sp>
        <p:nvSpPr>
          <p:cNvPr id="1231" name="Google Shape;1231;p79"/>
          <p:cNvSpPr/>
          <p:nvPr/>
        </p:nvSpPr>
        <p:spPr>
          <a:xfrm>
            <a:off x="5703484" y="3043079"/>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2</a:t>
            </a:r>
            <a:endParaRPr b="1" sz="1600">
              <a:latin typeface="Lato"/>
              <a:ea typeface="Lato"/>
              <a:cs typeface="Lato"/>
              <a:sym typeface="Lato"/>
            </a:endParaRPr>
          </a:p>
        </p:txBody>
      </p:sp>
      <p:sp>
        <p:nvSpPr>
          <p:cNvPr id="1232" name="Google Shape;1232;p79"/>
          <p:cNvSpPr/>
          <p:nvPr/>
        </p:nvSpPr>
        <p:spPr>
          <a:xfrm>
            <a:off x="5703484" y="3308181"/>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3</a:t>
            </a:r>
            <a:endParaRPr b="1" sz="1600">
              <a:latin typeface="Lato"/>
              <a:ea typeface="Lato"/>
              <a:cs typeface="Lato"/>
              <a:sym typeface="Lato"/>
            </a:endParaRPr>
          </a:p>
        </p:txBody>
      </p:sp>
      <p:sp>
        <p:nvSpPr>
          <p:cNvPr id="1233" name="Google Shape;1233;p79"/>
          <p:cNvSpPr/>
          <p:nvPr/>
        </p:nvSpPr>
        <p:spPr>
          <a:xfrm>
            <a:off x="5703474" y="3573283"/>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4</a:t>
            </a:r>
            <a:endParaRPr b="1" sz="1600">
              <a:latin typeface="Lato"/>
              <a:ea typeface="Lato"/>
              <a:cs typeface="Lato"/>
              <a:sym typeface="Lato"/>
            </a:endParaRPr>
          </a:p>
        </p:txBody>
      </p:sp>
      <p:sp>
        <p:nvSpPr>
          <p:cNvPr id="1234" name="Google Shape;1234;p79"/>
          <p:cNvSpPr/>
          <p:nvPr/>
        </p:nvSpPr>
        <p:spPr>
          <a:xfrm>
            <a:off x="5703474" y="3838385"/>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5</a:t>
            </a:r>
            <a:endParaRPr b="1" sz="1600">
              <a:latin typeface="Lato"/>
              <a:ea typeface="Lato"/>
              <a:cs typeface="Lato"/>
              <a:sym typeface="Lato"/>
            </a:endParaRPr>
          </a:p>
        </p:txBody>
      </p:sp>
      <p:sp>
        <p:nvSpPr>
          <p:cNvPr id="1235" name="Google Shape;1235;p79"/>
          <p:cNvSpPr/>
          <p:nvPr/>
        </p:nvSpPr>
        <p:spPr>
          <a:xfrm>
            <a:off x="5703463" y="4103487"/>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6</a:t>
            </a:r>
            <a:endParaRPr b="1" sz="1600">
              <a:latin typeface="Lato"/>
              <a:ea typeface="Lato"/>
              <a:cs typeface="Lato"/>
              <a:sym typeface="Lato"/>
            </a:endParaRPr>
          </a:p>
        </p:txBody>
      </p:sp>
      <p:sp>
        <p:nvSpPr>
          <p:cNvPr id="1236" name="Google Shape;1236;p79"/>
          <p:cNvSpPr/>
          <p:nvPr/>
        </p:nvSpPr>
        <p:spPr>
          <a:xfrm>
            <a:off x="5703453" y="4368589"/>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7</a:t>
            </a:r>
            <a:endParaRPr b="1" sz="1600">
              <a:latin typeface="Lato"/>
              <a:ea typeface="Lato"/>
              <a:cs typeface="Lato"/>
              <a:sym typeface="Lato"/>
            </a:endParaRPr>
          </a:p>
        </p:txBody>
      </p:sp>
      <p:sp>
        <p:nvSpPr>
          <p:cNvPr id="1237" name="Google Shape;1237;p79"/>
          <p:cNvSpPr/>
          <p:nvPr/>
        </p:nvSpPr>
        <p:spPr>
          <a:xfrm>
            <a:off x="5703453" y="4633691"/>
            <a:ext cx="308100" cy="26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8</a:t>
            </a:r>
            <a:endParaRPr b="1" sz="1600">
              <a:latin typeface="Lato"/>
              <a:ea typeface="Lato"/>
              <a:cs typeface="Lato"/>
              <a:sym typeface="Lato"/>
            </a:endParaRPr>
          </a:p>
        </p:txBody>
      </p:sp>
      <p:sp>
        <p:nvSpPr>
          <p:cNvPr id="1238" name="Google Shape;1238;p79"/>
          <p:cNvSpPr/>
          <p:nvPr/>
        </p:nvSpPr>
        <p:spPr>
          <a:xfrm>
            <a:off x="6935280" y="3043079"/>
            <a:ext cx="308100" cy="265200"/>
          </a:xfrm>
          <a:prstGeom prst="rect">
            <a:avLst/>
          </a:prstGeom>
          <a:solidFill>
            <a:schemeClr val="accent6"/>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p:txBody>
      </p:sp>
      <p:sp>
        <p:nvSpPr>
          <p:cNvPr id="1239" name="Google Shape;1239;p79"/>
          <p:cNvSpPr/>
          <p:nvPr/>
        </p:nvSpPr>
        <p:spPr>
          <a:xfrm>
            <a:off x="5703450" y="1467625"/>
            <a:ext cx="1087800" cy="5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t>random</a:t>
            </a:r>
            <a:endParaRPr b="1"/>
          </a:p>
        </p:txBody>
      </p:sp>
      <p:cxnSp>
        <p:nvCxnSpPr>
          <p:cNvPr id="1240" name="Google Shape;1240;p79"/>
          <p:cNvCxnSpPr/>
          <p:nvPr/>
        </p:nvCxnSpPr>
        <p:spPr>
          <a:xfrm rot="-2700000">
            <a:off x="6865841" y="1609305"/>
            <a:ext cx="360200" cy="360200"/>
          </a:xfrm>
          <a:prstGeom prst="straightConnector1">
            <a:avLst/>
          </a:prstGeom>
          <a:noFill/>
          <a:ln cap="flat" cmpd="sng" w="28575">
            <a:solidFill>
              <a:schemeClr val="dk2"/>
            </a:solidFill>
            <a:prstDash val="solid"/>
            <a:round/>
            <a:headEnd len="med" w="med" type="none"/>
            <a:tailEnd len="med" w="med" type="triangle"/>
          </a:ln>
        </p:spPr>
      </p:cxnSp>
      <p:sp>
        <p:nvSpPr>
          <p:cNvPr id="1241" name="Google Shape;1241;p79"/>
          <p:cNvSpPr/>
          <p:nvPr/>
        </p:nvSpPr>
        <p:spPr>
          <a:xfrm>
            <a:off x="7387158" y="1656808"/>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7</a:t>
            </a:r>
            <a:endParaRPr b="1" sz="1600">
              <a:latin typeface="Lato"/>
              <a:ea typeface="Lato"/>
              <a:cs typeface="Lato"/>
              <a:sym typeface="Lato"/>
            </a:endParaRPr>
          </a:p>
        </p:txBody>
      </p:sp>
      <p:cxnSp>
        <p:nvCxnSpPr>
          <p:cNvPr id="1242" name="Google Shape;1242;p79"/>
          <p:cNvCxnSpPr/>
          <p:nvPr/>
        </p:nvCxnSpPr>
        <p:spPr>
          <a:xfrm rot="-2700000">
            <a:off x="467065" y="4191155"/>
            <a:ext cx="215950" cy="215950"/>
          </a:xfrm>
          <a:prstGeom prst="straightConnector1">
            <a:avLst/>
          </a:prstGeom>
          <a:noFill/>
          <a:ln cap="flat" cmpd="sng" w="28575">
            <a:solidFill>
              <a:schemeClr val="dk2"/>
            </a:solidFill>
            <a:prstDash val="solid"/>
            <a:round/>
            <a:headEnd len="med" w="med" type="none"/>
            <a:tailEnd len="med" w="med" type="triangle"/>
          </a:ln>
        </p:spPr>
      </p:cxnSp>
      <p:sp>
        <p:nvSpPr>
          <p:cNvPr id="1243" name="Google Shape;1243;p79"/>
          <p:cNvSpPr/>
          <p:nvPr/>
        </p:nvSpPr>
        <p:spPr>
          <a:xfrm>
            <a:off x="7387158" y="1656808"/>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6</a:t>
            </a:r>
            <a:endParaRPr b="1" sz="1600">
              <a:latin typeface="Lato"/>
              <a:ea typeface="Lato"/>
              <a:cs typeface="Lato"/>
              <a:sym typeface="Lato"/>
            </a:endParaRPr>
          </a:p>
        </p:txBody>
      </p:sp>
      <p:sp>
        <p:nvSpPr>
          <p:cNvPr id="1244" name="Google Shape;1244;p79"/>
          <p:cNvSpPr/>
          <p:nvPr/>
        </p:nvSpPr>
        <p:spPr>
          <a:xfrm>
            <a:off x="7387158" y="1656808"/>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9</a:t>
            </a:r>
            <a:endParaRPr b="1" sz="1600">
              <a:latin typeface="Lato"/>
              <a:ea typeface="Lato"/>
              <a:cs typeface="Lato"/>
              <a:sym typeface="Lato"/>
            </a:endParaRPr>
          </a:p>
        </p:txBody>
      </p:sp>
      <p:sp>
        <p:nvSpPr>
          <p:cNvPr id="1245" name="Google Shape;1245;p79"/>
          <p:cNvSpPr/>
          <p:nvPr/>
        </p:nvSpPr>
        <p:spPr>
          <a:xfrm>
            <a:off x="7387158" y="1656808"/>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3</a:t>
            </a:r>
            <a:endParaRPr b="1" sz="1600">
              <a:latin typeface="Lato"/>
              <a:ea typeface="Lato"/>
              <a:cs typeface="Lato"/>
              <a:sym typeface="Lato"/>
            </a:endParaRPr>
          </a:p>
        </p:txBody>
      </p:sp>
      <p:sp>
        <p:nvSpPr>
          <p:cNvPr id="1246" name="Google Shape;1246;p79"/>
          <p:cNvSpPr/>
          <p:nvPr/>
        </p:nvSpPr>
        <p:spPr>
          <a:xfrm>
            <a:off x="7387158" y="1656808"/>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2</a:t>
            </a:r>
            <a:endParaRPr b="1" sz="1600">
              <a:latin typeface="Lato"/>
              <a:ea typeface="Lato"/>
              <a:cs typeface="Lato"/>
              <a:sym typeface="Lato"/>
            </a:endParaRPr>
          </a:p>
        </p:txBody>
      </p:sp>
      <p:sp>
        <p:nvSpPr>
          <p:cNvPr id="1247" name="Google Shape;1247;p79"/>
          <p:cNvSpPr/>
          <p:nvPr/>
        </p:nvSpPr>
        <p:spPr>
          <a:xfrm>
            <a:off x="7243216"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4</a:t>
            </a:r>
            <a:endParaRPr b="1" sz="1600">
              <a:latin typeface="Lato"/>
              <a:ea typeface="Lato"/>
              <a:cs typeface="Lato"/>
              <a:sym typeface="Lato"/>
            </a:endParaRPr>
          </a:p>
        </p:txBody>
      </p:sp>
      <p:sp>
        <p:nvSpPr>
          <p:cNvPr id="1248" name="Google Shape;1248;p79"/>
          <p:cNvSpPr/>
          <p:nvPr/>
        </p:nvSpPr>
        <p:spPr>
          <a:xfrm>
            <a:off x="6935283" y="3043083"/>
            <a:ext cx="308100" cy="265200"/>
          </a:xfrm>
          <a:prstGeom prst="rect">
            <a:avLst/>
          </a:prstGeom>
          <a:solidFill>
            <a:schemeClr val="accent6"/>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2</a:t>
            </a:r>
            <a:endParaRPr b="1" sz="1600">
              <a:latin typeface="Lato"/>
              <a:ea typeface="Lato"/>
              <a:cs typeface="Lato"/>
              <a:sym typeface="Lato"/>
            </a:endParaRPr>
          </a:p>
        </p:txBody>
      </p:sp>
      <p:sp>
        <p:nvSpPr>
          <p:cNvPr id="1249" name="Google Shape;1249;p79"/>
          <p:cNvSpPr/>
          <p:nvPr/>
        </p:nvSpPr>
        <p:spPr>
          <a:xfrm>
            <a:off x="7551141"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5</a:t>
            </a:r>
            <a:endParaRPr b="1" sz="1600">
              <a:latin typeface="Lato"/>
              <a:ea typeface="Lato"/>
              <a:cs typeface="Lato"/>
              <a:sym typeface="Lato"/>
            </a:endParaRPr>
          </a:p>
        </p:txBody>
      </p:sp>
      <p:sp>
        <p:nvSpPr>
          <p:cNvPr id="1250" name="Google Shape;1250;p79"/>
          <p:cNvSpPr/>
          <p:nvPr/>
        </p:nvSpPr>
        <p:spPr>
          <a:xfrm>
            <a:off x="7859091"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3</a:t>
            </a:r>
            <a:endParaRPr b="1" sz="1600">
              <a:latin typeface="Lato"/>
              <a:ea typeface="Lato"/>
              <a:cs typeface="Lato"/>
              <a:sym typeface="Lato"/>
            </a:endParaRPr>
          </a:p>
        </p:txBody>
      </p:sp>
      <p:sp>
        <p:nvSpPr>
          <p:cNvPr id="1251" name="Google Shape;1251;p79"/>
          <p:cNvSpPr/>
          <p:nvPr/>
        </p:nvSpPr>
        <p:spPr>
          <a:xfrm>
            <a:off x="8167016"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1</a:t>
            </a:r>
            <a:endParaRPr b="1" sz="1600">
              <a:latin typeface="Lato"/>
              <a:ea typeface="Lato"/>
              <a:cs typeface="Lato"/>
              <a:sym typeface="Lato"/>
            </a:endParaRPr>
          </a:p>
        </p:txBody>
      </p:sp>
      <p:sp>
        <p:nvSpPr>
          <p:cNvPr id="1252" name="Google Shape;1252;p79"/>
          <p:cNvSpPr/>
          <p:nvPr/>
        </p:nvSpPr>
        <p:spPr>
          <a:xfrm>
            <a:off x="8474966" y="3043079"/>
            <a:ext cx="308100" cy="265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1600">
                <a:latin typeface="Lato"/>
                <a:ea typeface="Lato"/>
                <a:cs typeface="Lato"/>
                <a:sym typeface="Lato"/>
              </a:rPr>
              <a:t>9</a:t>
            </a:r>
            <a:endParaRPr b="1" sz="16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Code Board		</a:t>
            </a:r>
            <a:r>
              <a:rPr b="0" lang="en-CA" u="sng">
                <a:solidFill>
                  <a:schemeClr val="accent5"/>
                </a:solidFill>
                <a:latin typeface="Lato"/>
                <a:ea typeface="Lato"/>
                <a:cs typeface="Lato"/>
                <a:sym typeface="Lato"/>
                <a:hlinkClick r:id="rId3">
                  <a:extLst>
                    <a:ext uri="{A12FA001-AC4F-418D-AE19-62706E023703}">
                      <ahyp:hlinkClr val="tx"/>
                    </a:ext>
                  </a:extLst>
                </a:hlinkClick>
              </a:rPr>
              <a:t>https://codeboard.io/signup</a:t>
            </a:r>
            <a:endParaRPr b="0">
              <a:solidFill>
                <a:schemeClr val="accent1"/>
              </a:solidFill>
              <a:latin typeface="Lato"/>
              <a:ea typeface="Lato"/>
              <a:cs typeface="Lato"/>
              <a:sym typeface="Lato"/>
            </a:endParaRPr>
          </a:p>
          <a:p>
            <a:pPr indent="0" lvl="0" marL="0" rtl="0" algn="l">
              <a:spcBef>
                <a:spcPts val="0"/>
              </a:spcBef>
              <a:spcAft>
                <a:spcPts val="0"/>
              </a:spcAft>
              <a:buNone/>
            </a:pPr>
            <a:r>
              <a:t/>
            </a:r>
            <a:endParaRPr/>
          </a:p>
        </p:txBody>
      </p:sp>
      <p:pic>
        <p:nvPicPr>
          <p:cNvPr id="1258" name="Google Shape;1258;p80"/>
          <p:cNvPicPr preferRelativeResize="0"/>
          <p:nvPr/>
        </p:nvPicPr>
        <p:blipFill>
          <a:blip r:embed="rId4">
            <a:alphaModFix/>
          </a:blip>
          <a:stretch>
            <a:fillRect/>
          </a:stretch>
        </p:blipFill>
        <p:spPr>
          <a:xfrm>
            <a:off x="1003900" y="1435000"/>
            <a:ext cx="7136198" cy="3315350"/>
          </a:xfrm>
          <a:prstGeom prst="rect">
            <a:avLst/>
          </a:prstGeom>
          <a:noFill/>
          <a:ln>
            <a:noFill/>
          </a:ln>
        </p:spPr>
      </p:pic>
      <p:sp>
        <p:nvSpPr>
          <p:cNvPr id="1259" name="Google Shape;1259;p80"/>
          <p:cNvSpPr/>
          <p:nvPr/>
        </p:nvSpPr>
        <p:spPr>
          <a:xfrm>
            <a:off x="2735725" y="1431850"/>
            <a:ext cx="768000" cy="216000"/>
          </a:xfrm>
          <a:prstGeom prst="roundRect">
            <a:avLst>
              <a:gd fmla="val 16667" name="adj"/>
            </a:avLst>
          </a:prstGeom>
          <a:noFill/>
          <a:ln cap="flat" cmpd="sng" w="28575">
            <a:solidFill>
              <a:srgbClr val="D10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0"/>
          <p:cNvSpPr/>
          <p:nvPr/>
        </p:nvSpPr>
        <p:spPr>
          <a:xfrm>
            <a:off x="3600050" y="1431850"/>
            <a:ext cx="503700" cy="216000"/>
          </a:xfrm>
          <a:prstGeom prst="roundRect">
            <a:avLst>
              <a:gd fmla="val 16667" name="adj"/>
            </a:avLst>
          </a:prstGeom>
          <a:noFill/>
          <a:ln cap="flat" cmpd="sng" w="28575">
            <a:solidFill>
              <a:srgbClr val="D10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0"/>
          <p:cNvSpPr/>
          <p:nvPr/>
        </p:nvSpPr>
        <p:spPr>
          <a:xfrm>
            <a:off x="999900" y="1855825"/>
            <a:ext cx="1047900" cy="1959900"/>
          </a:xfrm>
          <a:prstGeom prst="roundRect">
            <a:avLst>
              <a:gd fmla="val 16667" name="adj"/>
            </a:avLst>
          </a:prstGeom>
          <a:noFill/>
          <a:ln cap="flat" cmpd="sng" w="28575">
            <a:solidFill>
              <a:srgbClr val="D10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0"/>
          <p:cNvSpPr/>
          <p:nvPr/>
        </p:nvSpPr>
        <p:spPr>
          <a:xfrm>
            <a:off x="1007900" y="3831625"/>
            <a:ext cx="7119300" cy="696000"/>
          </a:xfrm>
          <a:prstGeom prst="roundRect">
            <a:avLst>
              <a:gd fmla="val 16667" name="adj"/>
            </a:avLst>
          </a:prstGeom>
          <a:noFill/>
          <a:ln cap="flat" cmpd="sng" w="28575">
            <a:solidFill>
              <a:srgbClr val="D10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0"/>
          <p:cNvSpPr/>
          <p:nvPr/>
        </p:nvSpPr>
        <p:spPr>
          <a:xfrm>
            <a:off x="1023900" y="4527550"/>
            <a:ext cx="7119300" cy="144000"/>
          </a:xfrm>
          <a:prstGeom prst="roundRect">
            <a:avLst>
              <a:gd fmla="val 16667" name="adj"/>
            </a:avLst>
          </a:prstGeom>
          <a:noFill/>
          <a:ln cap="flat" cmpd="sng" w="28575">
            <a:solidFill>
              <a:srgbClr val="D10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4" name="Google Shape;1264;p80"/>
          <p:cNvPicPr preferRelativeResize="0"/>
          <p:nvPr/>
        </p:nvPicPr>
        <p:blipFill rotWithShape="1">
          <a:blip r:embed="rId5">
            <a:alphaModFix/>
          </a:blip>
          <a:srcRect b="0" l="0" r="1671" t="0"/>
          <a:stretch/>
        </p:blipFill>
        <p:spPr>
          <a:xfrm>
            <a:off x="5776675" y="2180200"/>
            <a:ext cx="2350525" cy="391550"/>
          </a:xfrm>
          <a:prstGeom prst="rect">
            <a:avLst/>
          </a:prstGeom>
          <a:noFill/>
          <a:ln>
            <a:noFill/>
          </a:ln>
        </p:spPr>
      </p:pic>
      <p:cxnSp>
        <p:nvCxnSpPr>
          <p:cNvPr id="1265" name="Google Shape;1265;p80"/>
          <p:cNvCxnSpPr/>
          <p:nvPr/>
        </p:nvCxnSpPr>
        <p:spPr>
          <a:xfrm rot="-8094937">
            <a:off x="6091215" y="2691725"/>
            <a:ext cx="288076" cy="288076"/>
          </a:xfrm>
          <a:prstGeom prst="straightConnector1">
            <a:avLst/>
          </a:prstGeom>
          <a:noFill/>
          <a:ln cap="flat" cmpd="sng" w="28575">
            <a:solidFill>
              <a:schemeClr val="dk2"/>
            </a:solidFill>
            <a:prstDash val="solid"/>
            <a:round/>
            <a:headEnd len="med" w="med" type="none"/>
            <a:tailEnd len="med" w="med" type="triangle"/>
          </a:ln>
        </p:spPr>
      </p:cxnSp>
      <p:sp>
        <p:nvSpPr>
          <p:cNvPr id="1266" name="Google Shape;1266;p80"/>
          <p:cNvSpPr txBox="1"/>
          <p:nvPr/>
        </p:nvSpPr>
        <p:spPr>
          <a:xfrm>
            <a:off x="5415475" y="3039475"/>
            <a:ext cx="3231600" cy="6156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Look for this comment and fill that part with your code!</a:t>
            </a:r>
            <a:endParaRPr b="1">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6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6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6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0" name="Shape 1270"/>
        <p:cNvGrpSpPr/>
        <p:nvPr/>
      </p:nvGrpSpPr>
      <p:grpSpPr>
        <a:xfrm>
          <a:off x="0" y="0"/>
          <a:ext cx="0" cy="0"/>
          <a:chOff x="0" y="0"/>
          <a:chExt cx="0" cy="0"/>
        </a:xfrm>
      </p:grpSpPr>
      <p:sp>
        <p:nvSpPr>
          <p:cNvPr id="1271" name="Google Shape;1271;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a:t>
            </a:r>
            <a:r>
              <a:rPr lang="en-CA"/>
              <a:t> 1: printing a board</a:t>
            </a:r>
            <a:endParaRPr/>
          </a:p>
        </p:txBody>
      </p:sp>
      <p:sp>
        <p:nvSpPr>
          <p:cNvPr id="1272" name="Google Shape;1272;p81"/>
          <p:cNvSpPr txBox="1"/>
          <p:nvPr>
            <p:ph idx="1" type="body"/>
          </p:nvPr>
        </p:nvSpPr>
        <p:spPr>
          <a:xfrm>
            <a:off x="729450" y="1422825"/>
            <a:ext cx="7688700" cy="72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2800" u="sng">
                <a:solidFill>
                  <a:schemeClr val="hlink"/>
                </a:solidFill>
                <a:hlinkClick r:id="rId3"/>
              </a:rPr>
              <a:t>https://codeboard.io/projects/390517</a:t>
            </a:r>
            <a:endParaRPr/>
          </a:p>
        </p:txBody>
      </p:sp>
      <p:pic>
        <p:nvPicPr>
          <p:cNvPr id="1273" name="Google Shape;1273;p81"/>
          <p:cNvPicPr preferRelativeResize="0"/>
          <p:nvPr/>
        </p:nvPicPr>
        <p:blipFill>
          <a:blip r:embed="rId4">
            <a:alphaModFix/>
          </a:blip>
          <a:stretch>
            <a:fillRect/>
          </a:stretch>
        </p:blipFill>
        <p:spPr>
          <a:xfrm>
            <a:off x="839288" y="2443900"/>
            <a:ext cx="3114675" cy="2400300"/>
          </a:xfrm>
          <a:prstGeom prst="rect">
            <a:avLst/>
          </a:prstGeom>
          <a:noFill/>
          <a:ln>
            <a:noFill/>
          </a:ln>
        </p:spPr>
      </p:pic>
      <p:sp>
        <p:nvSpPr>
          <p:cNvPr id="1274" name="Google Shape;1274;p81"/>
          <p:cNvSpPr txBox="1"/>
          <p:nvPr/>
        </p:nvSpPr>
        <p:spPr>
          <a:xfrm>
            <a:off x="839338" y="2043700"/>
            <a:ext cx="31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Expected Output:</a:t>
            </a:r>
            <a:endParaRPr>
              <a:latin typeface="Lato"/>
              <a:ea typeface="Lato"/>
              <a:cs typeface="Lato"/>
              <a:sym typeface="Lato"/>
            </a:endParaRPr>
          </a:p>
        </p:txBody>
      </p:sp>
      <p:sp>
        <p:nvSpPr>
          <p:cNvPr id="1275" name="Google Shape;1275;p81"/>
          <p:cNvSpPr txBox="1"/>
          <p:nvPr/>
        </p:nvSpPr>
        <p:spPr>
          <a:xfrm>
            <a:off x="3953975" y="2143725"/>
            <a:ext cx="4462500" cy="270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n-CA" sz="1600">
                <a:latin typeface="Lato"/>
                <a:ea typeface="Lato"/>
                <a:cs typeface="Lato"/>
                <a:sym typeface="Lato"/>
              </a:rPr>
              <a:t>The numbers on the board does not matter</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Your goal is to make the board printed on the console</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After successfully finishing this activity, you can modify your code to make the board even cooler than ours!!! (adding colors, more bars etc)</a:t>
            </a:r>
            <a:endParaRPr sz="1600">
              <a:latin typeface="Lato"/>
              <a:ea typeface="Lato"/>
              <a:cs typeface="Lato"/>
              <a:sym typeface="Lato"/>
            </a:endParaRPr>
          </a:p>
        </p:txBody>
      </p:sp>
      <p:sp>
        <p:nvSpPr>
          <p:cNvPr id="1276" name="Google Shape;1276;p81"/>
          <p:cNvSpPr/>
          <p:nvPr/>
        </p:nvSpPr>
        <p:spPr>
          <a:xfrm>
            <a:off x="7695250" y="147225"/>
            <a:ext cx="1087800" cy="11838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s</a:t>
            </a:r>
            <a:r>
              <a:rPr b="1" lang="en-CA" sz="1300"/>
              <a:t>udoku</a:t>
            </a:r>
            <a:endParaRPr b="1" sz="1300"/>
          </a:p>
          <a:p>
            <a:pPr indent="0" lvl="0" marL="0" rtl="0" algn="l">
              <a:spcBef>
                <a:spcPts val="0"/>
              </a:spcBef>
              <a:spcAft>
                <a:spcPts val="0"/>
              </a:spcAft>
              <a:buNone/>
            </a:pPr>
            <a:r>
              <a:rPr b="1" lang="en-CA" sz="1300"/>
              <a:t>Generator</a:t>
            </a:r>
            <a:endParaRPr b="1" sz="1300"/>
          </a:p>
          <a:p>
            <a:pPr indent="0" lvl="0" marL="0" rtl="0" algn="l">
              <a:spcBef>
                <a:spcPts val="0"/>
              </a:spcBef>
              <a:spcAft>
                <a:spcPts val="0"/>
              </a:spcAft>
              <a:buNone/>
            </a:pPr>
            <a:r>
              <a:rPr b="1" lang="en-CA" sz="1300"/>
              <a:t>.c</a:t>
            </a:r>
            <a:endParaRPr b="1" sz="1300"/>
          </a:p>
        </p:txBody>
      </p:sp>
      <p:sp>
        <p:nvSpPr>
          <p:cNvPr id="1277" name="Google Shape;1277;p81"/>
          <p:cNvSpPr txBox="1"/>
          <p:nvPr/>
        </p:nvSpPr>
        <p:spPr>
          <a:xfrm>
            <a:off x="6210450" y="4444000"/>
            <a:ext cx="22077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chemeClr val="lt1"/>
                </a:solidFill>
                <a:latin typeface="Lato"/>
                <a:ea typeface="Lato"/>
                <a:cs typeface="Lato"/>
                <a:sym typeface="Lato"/>
              </a:rPr>
              <a:t>Don’t Forget to Submit ;-)</a:t>
            </a:r>
            <a:endParaRPr b="1">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For Loops</a:t>
            </a:r>
            <a:endParaRPr/>
          </a:p>
        </p:txBody>
      </p:sp>
      <p:sp>
        <p:nvSpPr>
          <p:cNvPr id="184" name="Google Shape;184;p19"/>
          <p:cNvSpPr txBox="1"/>
          <p:nvPr>
            <p:ph idx="1" type="body"/>
          </p:nvPr>
        </p:nvSpPr>
        <p:spPr>
          <a:xfrm>
            <a:off x="729450" y="3804825"/>
            <a:ext cx="7688700" cy="1066800"/>
          </a:xfrm>
          <a:prstGeom prst="rect">
            <a:avLst/>
          </a:prstGeom>
          <a:solidFill>
            <a:schemeClr val="accent6"/>
          </a:solidFill>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CA"/>
              <a:t>Basic syntax of </a:t>
            </a:r>
            <a:r>
              <a:rPr b="1" lang="en-CA"/>
              <a:t>for loops </a:t>
            </a:r>
            <a:r>
              <a:rPr lang="en-CA"/>
              <a:t>includes </a:t>
            </a:r>
            <a:r>
              <a:rPr b="1" lang="en-CA"/>
              <a:t>Initialization, Condition, and Increment.</a:t>
            </a:r>
            <a:endParaRPr b="1"/>
          </a:p>
          <a:p>
            <a:pPr indent="-325755" lvl="0" marL="457200" rtl="0" algn="l">
              <a:spcBef>
                <a:spcPts val="0"/>
              </a:spcBef>
              <a:spcAft>
                <a:spcPts val="0"/>
              </a:spcAft>
              <a:buSzPct val="100000"/>
              <a:buChar char="●"/>
            </a:pPr>
            <a:r>
              <a:rPr lang="en-CA"/>
              <a:t>A for loop initializer is scoped to </a:t>
            </a:r>
            <a:r>
              <a:rPr b="1" lang="en-CA"/>
              <a:t>the loop body</a:t>
            </a:r>
            <a:endParaRPr b="1"/>
          </a:p>
          <a:p>
            <a:pPr indent="-325755" lvl="0" marL="457200" rtl="0" algn="l">
              <a:spcBef>
                <a:spcPts val="0"/>
              </a:spcBef>
              <a:spcAft>
                <a:spcPts val="0"/>
              </a:spcAft>
              <a:buSzPct val="100000"/>
              <a:buChar char="●"/>
            </a:pPr>
            <a:r>
              <a:rPr lang="en-CA"/>
              <a:t>In </a:t>
            </a:r>
            <a:r>
              <a:rPr lang="en-CA"/>
              <a:t>this example, variable “i” is gone after the loop</a:t>
            </a:r>
            <a:endParaRPr/>
          </a:p>
        </p:txBody>
      </p:sp>
      <p:pic>
        <p:nvPicPr>
          <p:cNvPr id="185" name="Google Shape;185;p19"/>
          <p:cNvPicPr preferRelativeResize="0"/>
          <p:nvPr/>
        </p:nvPicPr>
        <p:blipFill>
          <a:blip r:embed="rId3">
            <a:alphaModFix/>
          </a:blip>
          <a:stretch>
            <a:fillRect/>
          </a:stretch>
        </p:blipFill>
        <p:spPr>
          <a:xfrm>
            <a:off x="729450" y="1422825"/>
            <a:ext cx="4606925" cy="2383875"/>
          </a:xfrm>
          <a:prstGeom prst="rect">
            <a:avLst/>
          </a:prstGeom>
          <a:noFill/>
          <a:ln>
            <a:noFill/>
          </a:ln>
        </p:spPr>
      </p:pic>
      <p:sp>
        <p:nvSpPr>
          <p:cNvPr id="186" name="Google Shape;186;p19"/>
          <p:cNvSpPr/>
          <p:nvPr/>
        </p:nvSpPr>
        <p:spPr>
          <a:xfrm>
            <a:off x="6538175" y="2134525"/>
            <a:ext cx="875400" cy="4896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187" name="Google Shape;187;p19"/>
          <p:cNvSpPr/>
          <p:nvPr/>
        </p:nvSpPr>
        <p:spPr>
          <a:xfrm>
            <a:off x="6553025" y="2880550"/>
            <a:ext cx="845700" cy="29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800">
                <a:latin typeface="Lato"/>
                <a:ea typeface="Lato"/>
                <a:cs typeface="Lato"/>
                <a:sym typeface="Lato"/>
              </a:rPr>
              <a:t>execution</a:t>
            </a:r>
            <a:endParaRPr b="1" sz="800">
              <a:latin typeface="Lato"/>
              <a:ea typeface="Lato"/>
              <a:cs typeface="Lato"/>
              <a:sym typeface="Lato"/>
            </a:endParaRPr>
          </a:p>
        </p:txBody>
      </p:sp>
      <p:sp>
        <p:nvSpPr>
          <p:cNvPr id="188" name="Google Shape;188;p19"/>
          <p:cNvSpPr/>
          <p:nvPr/>
        </p:nvSpPr>
        <p:spPr>
          <a:xfrm>
            <a:off x="6553025" y="3428875"/>
            <a:ext cx="845700" cy="29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800">
                <a:latin typeface="Lato"/>
                <a:ea typeface="Lato"/>
                <a:cs typeface="Lato"/>
                <a:sym typeface="Lato"/>
              </a:rPr>
              <a:t>increment</a:t>
            </a:r>
            <a:endParaRPr b="1" sz="800">
              <a:latin typeface="Lato"/>
              <a:ea typeface="Lato"/>
              <a:cs typeface="Lato"/>
              <a:sym typeface="Lato"/>
            </a:endParaRPr>
          </a:p>
        </p:txBody>
      </p:sp>
      <p:sp>
        <p:nvSpPr>
          <p:cNvPr id="189" name="Google Shape;189;p19"/>
          <p:cNvSpPr/>
          <p:nvPr/>
        </p:nvSpPr>
        <p:spPr>
          <a:xfrm>
            <a:off x="6553025" y="1586200"/>
            <a:ext cx="845700" cy="29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800">
                <a:latin typeface="Lato"/>
                <a:ea typeface="Lato"/>
                <a:cs typeface="Lato"/>
                <a:sym typeface="Lato"/>
              </a:rPr>
              <a:t>Initialization</a:t>
            </a:r>
            <a:endParaRPr b="1" sz="800">
              <a:latin typeface="Lato"/>
              <a:ea typeface="Lato"/>
              <a:cs typeface="Lato"/>
              <a:sym typeface="Lato"/>
            </a:endParaRPr>
          </a:p>
        </p:txBody>
      </p:sp>
      <p:cxnSp>
        <p:nvCxnSpPr>
          <p:cNvPr id="190" name="Google Shape;190;p19"/>
          <p:cNvCxnSpPr>
            <a:stCxn id="187" idx="2"/>
            <a:endCxn id="188" idx="0"/>
          </p:cNvCxnSpPr>
          <p:nvPr/>
        </p:nvCxnSpPr>
        <p:spPr>
          <a:xfrm>
            <a:off x="6975875" y="3172450"/>
            <a:ext cx="0" cy="25650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19"/>
          <p:cNvCxnSpPr/>
          <p:nvPr/>
        </p:nvCxnSpPr>
        <p:spPr>
          <a:xfrm>
            <a:off x="6975875" y="2624125"/>
            <a:ext cx="0" cy="256500"/>
          </a:xfrm>
          <a:prstGeom prst="straightConnector1">
            <a:avLst/>
          </a:prstGeom>
          <a:noFill/>
          <a:ln cap="flat" cmpd="sng" w="9525">
            <a:solidFill>
              <a:schemeClr val="dk2"/>
            </a:solidFill>
            <a:prstDash val="solid"/>
            <a:round/>
            <a:headEnd len="med" w="med" type="none"/>
            <a:tailEnd len="med" w="med" type="triangle"/>
          </a:ln>
        </p:spPr>
      </p:cxnSp>
      <p:cxnSp>
        <p:nvCxnSpPr>
          <p:cNvPr id="192" name="Google Shape;192;p19"/>
          <p:cNvCxnSpPr/>
          <p:nvPr/>
        </p:nvCxnSpPr>
        <p:spPr>
          <a:xfrm>
            <a:off x="6975875" y="1878100"/>
            <a:ext cx="0" cy="2565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19"/>
          <p:cNvCxnSpPr>
            <a:stCxn id="186" idx="1"/>
          </p:cNvCxnSpPr>
          <p:nvPr/>
        </p:nvCxnSpPr>
        <p:spPr>
          <a:xfrm flipH="1">
            <a:off x="6003875" y="2379325"/>
            <a:ext cx="534300" cy="1214400"/>
          </a:xfrm>
          <a:prstGeom prst="bentConnector2">
            <a:avLst/>
          </a:prstGeom>
          <a:noFill/>
          <a:ln cap="flat" cmpd="sng" w="9525">
            <a:solidFill>
              <a:schemeClr val="dk2"/>
            </a:solidFill>
            <a:prstDash val="solid"/>
            <a:round/>
            <a:headEnd len="med" w="med" type="none"/>
            <a:tailEnd len="med" w="med" type="none"/>
          </a:ln>
        </p:spPr>
      </p:cxnSp>
      <p:cxnSp>
        <p:nvCxnSpPr>
          <p:cNvPr id="194" name="Google Shape;194;p19"/>
          <p:cNvCxnSpPr/>
          <p:nvPr/>
        </p:nvCxnSpPr>
        <p:spPr>
          <a:xfrm>
            <a:off x="6009025" y="3593500"/>
            <a:ext cx="543900" cy="3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19"/>
          <p:cNvCxnSpPr/>
          <p:nvPr/>
        </p:nvCxnSpPr>
        <p:spPr>
          <a:xfrm flipH="1" rot="10800000">
            <a:off x="6028850" y="2378425"/>
            <a:ext cx="514200" cy="18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19"/>
          <p:cNvCxnSpPr>
            <a:stCxn id="186" idx="3"/>
          </p:cNvCxnSpPr>
          <p:nvPr/>
        </p:nvCxnSpPr>
        <p:spPr>
          <a:xfrm>
            <a:off x="7413575" y="2379325"/>
            <a:ext cx="564000" cy="571200"/>
          </a:xfrm>
          <a:prstGeom prst="bentConnector2">
            <a:avLst/>
          </a:prstGeom>
          <a:noFill/>
          <a:ln cap="flat" cmpd="sng" w="9525">
            <a:solidFill>
              <a:schemeClr val="dk2"/>
            </a:solidFill>
            <a:prstDash val="solid"/>
            <a:round/>
            <a:headEnd len="med" w="med" type="none"/>
            <a:tailEnd len="med" w="med" type="none"/>
          </a:ln>
        </p:spPr>
      </p:cxnSp>
      <p:cxnSp>
        <p:nvCxnSpPr>
          <p:cNvPr id="197" name="Google Shape;197;p19"/>
          <p:cNvCxnSpPr/>
          <p:nvPr/>
        </p:nvCxnSpPr>
        <p:spPr>
          <a:xfrm>
            <a:off x="7977425" y="2950450"/>
            <a:ext cx="0" cy="548400"/>
          </a:xfrm>
          <a:prstGeom prst="straightConnector1">
            <a:avLst/>
          </a:prstGeom>
          <a:noFill/>
          <a:ln cap="flat" cmpd="sng" w="9525">
            <a:solidFill>
              <a:schemeClr val="dk2"/>
            </a:solidFill>
            <a:prstDash val="solid"/>
            <a:round/>
            <a:headEnd len="med" w="med" type="none"/>
            <a:tailEnd len="med" w="med" type="oval"/>
          </a:ln>
        </p:spPr>
      </p:cxnSp>
      <p:cxnSp>
        <p:nvCxnSpPr>
          <p:cNvPr id="198" name="Google Shape;198;p19"/>
          <p:cNvCxnSpPr/>
          <p:nvPr/>
        </p:nvCxnSpPr>
        <p:spPr>
          <a:xfrm>
            <a:off x="6975875" y="1037800"/>
            <a:ext cx="0" cy="548400"/>
          </a:xfrm>
          <a:prstGeom prst="straightConnector1">
            <a:avLst/>
          </a:prstGeom>
          <a:noFill/>
          <a:ln cap="flat" cmpd="sng" w="9525">
            <a:solidFill>
              <a:schemeClr val="dk2"/>
            </a:solidFill>
            <a:prstDash val="solid"/>
            <a:round/>
            <a:headEnd len="med" w="med" type="oval"/>
            <a:tailEnd len="med" w="med" type="triangle"/>
          </a:ln>
        </p:spPr>
      </p:cxnSp>
      <p:sp>
        <p:nvSpPr>
          <p:cNvPr id="199" name="Google Shape;199;p19"/>
          <p:cNvSpPr txBox="1"/>
          <p:nvPr/>
        </p:nvSpPr>
        <p:spPr>
          <a:xfrm>
            <a:off x="6667925" y="2225463"/>
            <a:ext cx="615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800">
                <a:latin typeface="Lato"/>
                <a:ea typeface="Lato"/>
                <a:cs typeface="Lato"/>
                <a:sym typeface="Lato"/>
              </a:rPr>
              <a:t>condition</a:t>
            </a:r>
            <a:endParaRPr b="1" sz="700">
              <a:latin typeface="Lato"/>
              <a:ea typeface="Lato"/>
              <a:cs typeface="Lato"/>
              <a:sym typeface="Lato"/>
            </a:endParaRPr>
          </a:p>
        </p:txBody>
      </p:sp>
      <p:sp>
        <p:nvSpPr>
          <p:cNvPr id="200" name="Google Shape;200;p19"/>
          <p:cNvSpPr txBox="1"/>
          <p:nvPr/>
        </p:nvSpPr>
        <p:spPr>
          <a:xfrm>
            <a:off x="6948575" y="2572825"/>
            <a:ext cx="46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800">
                <a:latin typeface="Lato"/>
                <a:ea typeface="Lato"/>
                <a:cs typeface="Lato"/>
                <a:sym typeface="Lato"/>
              </a:rPr>
              <a:t>true</a:t>
            </a:r>
            <a:endParaRPr b="1" sz="800">
              <a:latin typeface="Lato"/>
              <a:ea typeface="Lato"/>
              <a:cs typeface="Lato"/>
              <a:sym typeface="Lato"/>
            </a:endParaRPr>
          </a:p>
        </p:txBody>
      </p:sp>
      <p:sp>
        <p:nvSpPr>
          <p:cNvPr id="201" name="Google Shape;201;p19"/>
          <p:cNvSpPr txBox="1"/>
          <p:nvPr/>
        </p:nvSpPr>
        <p:spPr>
          <a:xfrm>
            <a:off x="7472950" y="2134525"/>
            <a:ext cx="67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800">
                <a:latin typeface="Lato"/>
                <a:ea typeface="Lato"/>
                <a:cs typeface="Lato"/>
                <a:sym typeface="Lato"/>
              </a:rPr>
              <a:t>false</a:t>
            </a:r>
            <a:endParaRPr b="1" sz="800">
              <a:latin typeface="Lato"/>
              <a:ea typeface="Lato"/>
              <a:cs typeface="Lato"/>
              <a:sym typeface="Lato"/>
            </a:endParaRPr>
          </a:p>
        </p:txBody>
      </p:sp>
      <p:grpSp>
        <p:nvGrpSpPr>
          <p:cNvPr id="202" name="Google Shape;202;p19"/>
          <p:cNvGrpSpPr/>
          <p:nvPr/>
        </p:nvGrpSpPr>
        <p:grpSpPr>
          <a:xfrm>
            <a:off x="342000" y="2476800"/>
            <a:ext cx="2352000" cy="1841550"/>
            <a:chOff x="342000" y="2476800"/>
            <a:chExt cx="2352000" cy="1841550"/>
          </a:xfrm>
        </p:grpSpPr>
        <p:sp>
          <p:nvSpPr>
            <p:cNvPr id="203" name="Google Shape;203;p19"/>
            <p:cNvSpPr/>
            <p:nvPr/>
          </p:nvSpPr>
          <p:spPr>
            <a:xfrm>
              <a:off x="1591200" y="2476800"/>
              <a:ext cx="1102800" cy="256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 name="Google Shape;204;p19"/>
            <p:cNvCxnSpPr>
              <a:stCxn id="203" idx="1"/>
            </p:cNvCxnSpPr>
            <p:nvPr/>
          </p:nvCxnSpPr>
          <p:spPr>
            <a:xfrm flipH="1">
              <a:off x="356100" y="2605050"/>
              <a:ext cx="1235100" cy="1712400"/>
            </a:xfrm>
            <a:prstGeom prst="bentConnector2">
              <a:avLst/>
            </a:prstGeom>
            <a:noFill/>
            <a:ln cap="flat" cmpd="sng" w="28575">
              <a:solidFill>
                <a:srgbClr val="FF0000"/>
              </a:solidFill>
              <a:prstDash val="solid"/>
              <a:round/>
              <a:headEnd len="med" w="med" type="none"/>
              <a:tailEnd len="med" w="med" type="none"/>
            </a:ln>
          </p:spPr>
        </p:cxnSp>
        <p:cxnSp>
          <p:nvCxnSpPr>
            <p:cNvPr id="205" name="Google Shape;205;p19"/>
            <p:cNvCxnSpPr/>
            <p:nvPr/>
          </p:nvCxnSpPr>
          <p:spPr>
            <a:xfrm>
              <a:off x="342000" y="4317450"/>
              <a:ext cx="504000" cy="900"/>
            </a:xfrm>
            <a:prstGeom prst="straightConnector1">
              <a:avLst/>
            </a:prstGeom>
            <a:noFill/>
            <a:ln cap="flat" cmpd="sng" w="28575">
              <a:solidFill>
                <a:srgbClr val="FF0000"/>
              </a:solidFill>
              <a:prstDash val="solid"/>
              <a:round/>
              <a:headEnd len="med" w="med" type="none"/>
              <a:tailEnd len="med" w="med" type="none"/>
            </a:ln>
          </p:spPr>
        </p:cxnSp>
      </p:grpSp>
      <p:cxnSp>
        <p:nvCxnSpPr>
          <p:cNvPr id="206" name="Google Shape;206;p19"/>
          <p:cNvCxnSpPr/>
          <p:nvPr/>
        </p:nvCxnSpPr>
        <p:spPr>
          <a:xfrm>
            <a:off x="7977425" y="2750425"/>
            <a:ext cx="0" cy="256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 1: checking the legality of moves</a:t>
            </a:r>
            <a:endParaRPr/>
          </a:p>
        </p:txBody>
      </p:sp>
      <p:sp>
        <p:nvSpPr>
          <p:cNvPr id="1283" name="Google Shape;1283;p82"/>
          <p:cNvSpPr txBox="1"/>
          <p:nvPr>
            <p:ph idx="1" type="body"/>
          </p:nvPr>
        </p:nvSpPr>
        <p:spPr>
          <a:xfrm>
            <a:off x="729450" y="1422825"/>
            <a:ext cx="7688700" cy="72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2800"/>
              <a:t>https://codeboard.io/projects/390533</a:t>
            </a:r>
            <a:endParaRPr sz="2800"/>
          </a:p>
        </p:txBody>
      </p:sp>
      <p:sp>
        <p:nvSpPr>
          <p:cNvPr id="1284" name="Google Shape;1284;p82"/>
          <p:cNvSpPr txBox="1"/>
          <p:nvPr/>
        </p:nvSpPr>
        <p:spPr>
          <a:xfrm>
            <a:off x="4048175" y="1983725"/>
            <a:ext cx="4462500" cy="270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n-CA" sz="1600">
                <a:latin typeface="Lato"/>
                <a:ea typeface="Lato"/>
                <a:cs typeface="Lato"/>
                <a:sym typeface="Lato"/>
              </a:rPr>
              <a:t>Your goal is, given a user input (this part is already done), to check if that input move is legal</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If the move is legal, the board will be updated(this part is also done)</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If the move is not legal, it asks for another user input (this part is also done)</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This is not necessary, but you can also take a look at main.c to see how </a:t>
            </a:r>
            <a:r>
              <a:rPr b="1" lang="en-CA" sz="1600">
                <a:latin typeface="Lato"/>
                <a:ea typeface="Lato"/>
                <a:cs typeface="Lato"/>
                <a:sym typeface="Lato"/>
              </a:rPr>
              <a:t>getting </a:t>
            </a:r>
            <a:r>
              <a:rPr b="1" lang="en-CA" sz="1600">
                <a:latin typeface="Lato"/>
                <a:ea typeface="Lato"/>
                <a:cs typeface="Lato"/>
                <a:sym typeface="Lato"/>
              </a:rPr>
              <a:t>user input</a:t>
            </a:r>
            <a:r>
              <a:rPr lang="en-CA" sz="1600">
                <a:latin typeface="Lato"/>
                <a:ea typeface="Lato"/>
                <a:cs typeface="Lato"/>
                <a:sym typeface="Lato"/>
              </a:rPr>
              <a:t> works</a:t>
            </a:r>
            <a:endParaRPr sz="1600">
              <a:latin typeface="Lato"/>
              <a:ea typeface="Lato"/>
              <a:cs typeface="Lato"/>
              <a:sym typeface="Lato"/>
            </a:endParaRPr>
          </a:p>
          <a:p>
            <a:pPr indent="0" lvl="0" marL="0" rtl="0" algn="l">
              <a:spcBef>
                <a:spcPts val="0"/>
              </a:spcBef>
              <a:spcAft>
                <a:spcPts val="0"/>
              </a:spcAft>
              <a:buNone/>
            </a:pPr>
            <a:r>
              <a:t/>
            </a:r>
            <a:endParaRPr sz="1600">
              <a:solidFill>
                <a:srgbClr val="1A1A1A"/>
              </a:solidFill>
              <a:latin typeface="Lato"/>
              <a:ea typeface="Lato"/>
              <a:cs typeface="Lato"/>
              <a:sym typeface="Lato"/>
            </a:endParaRPr>
          </a:p>
        </p:txBody>
      </p:sp>
      <p:sp>
        <p:nvSpPr>
          <p:cNvPr id="1285" name="Google Shape;1285;p82"/>
          <p:cNvSpPr/>
          <p:nvPr/>
        </p:nvSpPr>
        <p:spPr>
          <a:xfrm>
            <a:off x="7695250" y="147225"/>
            <a:ext cx="1087800" cy="11838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sudoku</a:t>
            </a:r>
            <a:endParaRPr b="1" sz="1300"/>
          </a:p>
          <a:p>
            <a:pPr indent="0" lvl="0" marL="0" rtl="0" algn="l">
              <a:spcBef>
                <a:spcPts val="0"/>
              </a:spcBef>
              <a:spcAft>
                <a:spcPts val="0"/>
              </a:spcAft>
              <a:buNone/>
            </a:pPr>
            <a:r>
              <a:rPr b="1" lang="en-CA" sz="1300"/>
              <a:t>Generator</a:t>
            </a:r>
            <a:endParaRPr b="1" sz="1300"/>
          </a:p>
          <a:p>
            <a:pPr indent="0" lvl="0" marL="0" rtl="0" algn="l">
              <a:spcBef>
                <a:spcPts val="0"/>
              </a:spcBef>
              <a:spcAft>
                <a:spcPts val="0"/>
              </a:spcAft>
              <a:buNone/>
            </a:pPr>
            <a:r>
              <a:rPr b="1" lang="en-CA" sz="1300"/>
              <a:t>.c</a:t>
            </a:r>
            <a:endParaRPr b="1" sz="1300"/>
          </a:p>
        </p:txBody>
      </p:sp>
      <p:pic>
        <p:nvPicPr>
          <p:cNvPr id="1286" name="Google Shape;1286;p82"/>
          <p:cNvPicPr preferRelativeResize="0"/>
          <p:nvPr/>
        </p:nvPicPr>
        <p:blipFill>
          <a:blip r:embed="rId3">
            <a:alphaModFix/>
          </a:blip>
          <a:stretch>
            <a:fillRect/>
          </a:stretch>
        </p:blipFill>
        <p:spPr>
          <a:xfrm>
            <a:off x="729450" y="1983725"/>
            <a:ext cx="1639468" cy="2700300"/>
          </a:xfrm>
          <a:prstGeom prst="rect">
            <a:avLst/>
          </a:prstGeom>
          <a:noFill/>
          <a:ln>
            <a:noFill/>
          </a:ln>
        </p:spPr>
      </p:pic>
      <p:sp>
        <p:nvSpPr>
          <p:cNvPr id="1287" name="Google Shape;1287;p82"/>
          <p:cNvSpPr/>
          <p:nvPr/>
        </p:nvSpPr>
        <p:spPr>
          <a:xfrm>
            <a:off x="1417025" y="2619750"/>
            <a:ext cx="213900" cy="213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2"/>
          <p:cNvSpPr/>
          <p:nvPr/>
        </p:nvSpPr>
        <p:spPr>
          <a:xfrm>
            <a:off x="1417025" y="3944775"/>
            <a:ext cx="213900" cy="213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9" name="Google Shape;1289;p82"/>
          <p:cNvPicPr preferRelativeResize="0"/>
          <p:nvPr/>
        </p:nvPicPr>
        <p:blipFill>
          <a:blip r:embed="rId4">
            <a:alphaModFix/>
          </a:blip>
          <a:stretch>
            <a:fillRect/>
          </a:stretch>
        </p:blipFill>
        <p:spPr>
          <a:xfrm>
            <a:off x="2451950" y="1983725"/>
            <a:ext cx="1596236" cy="2700300"/>
          </a:xfrm>
          <a:prstGeom prst="rect">
            <a:avLst/>
          </a:prstGeom>
          <a:noFill/>
          <a:ln>
            <a:noFill/>
          </a:ln>
        </p:spPr>
      </p:pic>
      <p:sp>
        <p:nvSpPr>
          <p:cNvPr id="1290" name="Google Shape;1290;p82"/>
          <p:cNvSpPr/>
          <p:nvPr/>
        </p:nvSpPr>
        <p:spPr>
          <a:xfrm>
            <a:off x="2479750" y="3191700"/>
            <a:ext cx="648000" cy="152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2"/>
          <p:cNvSpPr txBox="1"/>
          <p:nvPr/>
        </p:nvSpPr>
        <p:spPr>
          <a:xfrm>
            <a:off x="729450" y="4684025"/>
            <a:ext cx="163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a:latin typeface="Lato"/>
                <a:ea typeface="Lato"/>
                <a:cs typeface="Lato"/>
                <a:sym typeface="Lato"/>
              </a:rPr>
              <a:t>Valid Moves</a:t>
            </a:r>
            <a:endParaRPr>
              <a:latin typeface="Lato"/>
              <a:ea typeface="Lato"/>
              <a:cs typeface="Lato"/>
              <a:sym typeface="Lato"/>
            </a:endParaRPr>
          </a:p>
        </p:txBody>
      </p:sp>
      <p:sp>
        <p:nvSpPr>
          <p:cNvPr id="1292" name="Google Shape;1292;p82"/>
          <p:cNvSpPr txBox="1"/>
          <p:nvPr/>
        </p:nvSpPr>
        <p:spPr>
          <a:xfrm>
            <a:off x="2451950" y="4684025"/>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a:latin typeface="Lato"/>
                <a:ea typeface="Lato"/>
                <a:cs typeface="Lato"/>
                <a:sym typeface="Lato"/>
              </a:rPr>
              <a:t>Inv</a:t>
            </a:r>
            <a:r>
              <a:rPr lang="en-CA">
                <a:latin typeface="Lato"/>
                <a:ea typeface="Lato"/>
                <a:cs typeface="Lato"/>
                <a:sym typeface="Lato"/>
              </a:rPr>
              <a:t>alid Moves</a:t>
            </a:r>
            <a:endParaRPr>
              <a:latin typeface="Lato"/>
              <a:ea typeface="Lato"/>
              <a:cs typeface="Lato"/>
              <a:sym typeface="Lato"/>
            </a:endParaRPr>
          </a:p>
        </p:txBody>
      </p:sp>
      <p:sp>
        <p:nvSpPr>
          <p:cNvPr id="1293" name="Google Shape;1293;p82"/>
          <p:cNvSpPr txBox="1"/>
          <p:nvPr/>
        </p:nvSpPr>
        <p:spPr>
          <a:xfrm>
            <a:off x="6210450" y="4444000"/>
            <a:ext cx="22077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chemeClr val="lt1"/>
                </a:solidFill>
                <a:latin typeface="Lato"/>
                <a:ea typeface="Lato"/>
                <a:cs typeface="Lato"/>
                <a:sym typeface="Lato"/>
              </a:rPr>
              <a:t>Don’t Forget to Submit ;-)</a:t>
            </a:r>
            <a:endParaRPr b="1">
              <a:solidFill>
                <a:schemeClr val="lt1"/>
              </a:solidFill>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 2: out of number &amp; replenish</a:t>
            </a:r>
            <a:endParaRPr/>
          </a:p>
        </p:txBody>
      </p:sp>
      <p:sp>
        <p:nvSpPr>
          <p:cNvPr id="1299" name="Google Shape;1299;p83"/>
          <p:cNvSpPr txBox="1"/>
          <p:nvPr>
            <p:ph idx="1" type="body"/>
          </p:nvPr>
        </p:nvSpPr>
        <p:spPr>
          <a:xfrm>
            <a:off x="729450" y="1422825"/>
            <a:ext cx="7688700" cy="72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2800"/>
              <a:t>https://codeboard.io/projects/390530</a:t>
            </a:r>
            <a:endParaRPr sz="2800"/>
          </a:p>
        </p:txBody>
      </p:sp>
      <p:sp>
        <p:nvSpPr>
          <p:cNvPr id="1300" name="Google Shape;1300;p83"/>
          <p:cNvSpPr txBox="1"/>
          <p:nvPr/>
        </p:nvSpPr>
        <p:spPr>
          <a:xfrm>
            <a:off x="729444" y="1931575"/>
            <a:ext cx="15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Initial </a:t>
            </a:r>
            <a:r>
              <a:rPr lang="en-CA">
                <a:latin typeface="Lato"/>
                <a:ea typeface="Lato"/>
                <a:cs typeface="Lato"/>
                <a:sym typeface="Lato"/>
              </a:rPr>
              <a:t>Output:</a:t>
            </a:r>
            <a:endParaRPr>
              <a:latin typeface="Lato"/>
              <a:ea typeface="Lato"/>
              <a:cs typeface="Lato"/>
              <a:sym typeface="Lato"/>
            </a:endParaRPr>
          </a:p>
        </p:txBody>
      </p:sp>
      <p:sp>
        <p:nvSpPr>
          <p:cNvPr id="1301" name="Google Shape;1301;p83"/>
          <p:cNvSpPr txBox="1"/>
          <p:nvPr/>
        </p:nvSpPr>
        <p:spPr>
          <a:xfrm>
            <a:off x="4048175" y="1983725"/>
            <a:ext cx="4462500" cy="270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n-CA" sz="1600">
                <a:latin typeface="Lato"/>
                <a:ea typeface="Lato"/>
                <a:cs typeface="Lato"/>
                <a:sym typeface="Lato"/>
              </a:rPr>
              <a:t>The numbers on the board does not matter</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Your goal is to detect the rows that is out of available numbers and replenish them with numbers 1 - 9</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These functions are for </a:t>
            </a:r>
            <a:r>
              <a:rPr lang="en-CA" sz="1600">
                <a:solidFill>
                  <a:srgbClr val="FF9900"/>
                </a:solidFill>
                <a:latin typeface="Lato"/>
                <a:ea typeface="Lato"/>
                <a:cs typeface="Lato"/>
                <a:sym typeface="Lato"/>
              </a:rPr>
              <a:t>availableNum[81][9] </a:t>
            </a:r>
            <a:endParaRPr sz="1600">
              <a:solidFill>
                <a:srgbClr val="1A1A1A"/>
              </a:solidFill>
              <a:latin typeface="Lato"/>
              <a:ea typeface="Lato"/>
              <a:cs typeface="Lato"/>
              <a:sym typeface="Lato"/>
            </a:endParaRPr>
          </a:p>
        </p:txBody>
      </p:sp>
      <p:pic>
        <p:nvPicPr>
          <p:cNvPr id="1302" name="Google Shape;1302;p83"/>
          <p:cNvPicPr preferRelativeResize="0"/>
          <p:nvPr/>
        </p:nvPicPr>
        <p:blipFill rotWithShape="1">
          <a:blip r:embed="rId3">
            <a:alphaModFix/>
          </a:blip>
          <a:srcRect b="0" l="0" r="2704" t="2629"/>
          <a:stretch/>
        </p:blipFill>
        <p:spPr>
          <a:xfrm>
            <a:off x="729450" y="2322970"/>
            <a:ext cx="1545900" cy="2591018"/>
          </a:xfrm>
          <a:prstGeom prst="rect">
            <a:avLst/>
          </a:prstGeom>
          <a:noFill/>
          <a:ln>
            <a:noFill/>
          </a:ln>
        </p:spPr>
      </p:pic>
      <p:pic>
        <p:nvPicPr>
          <p:cNvPr id="1303" name="Google Shape;1303;p83"/>
          <p:cNvPicPr preferRelativeResize="0"/>
          <p:nvPr/>
        </p:nvPicPr>
        <p:blipFill>
          <a:blip r:embed="rId4">
            <a:alphaModFix/>
          </a:blip>
          <a:stretch>
            <a:fillRect/>
          </a:stretch>
        </p:blipFill>
        <p:spPr>
          <a:xfrm>
            <a:off x="2502172" y="2316184"/>
            <a:ext cx="1546000" cy="2604591"/>
          </a:xfrm>
          <a:prstGeom prst="rect">
            <a:avLst/>
          </a:prstGeom>
          <a:noFill/>
          <a:ln>
            <a:noFill/>
          </a:ln>
        </p:spPr>
      </p:pic>
      <p:sp>
        <p:nvSpPr>
          <p:cNvPr id="1304" name="Google Shape;1304;p83"/>
          <p:cNvSpPr txBox="1"/>
          <p:nvPr/>
        </p:nvSpPr>
        <p:spPr>
          <a:xfrm>
            <a:off x="2474925" y="1931575"/>
            <a:ext cx="16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Expected </a:t>
            </a:r>
            <a:r>
              <a:rPr lang="en-CA">
                <a:latin typeface="Lato"/>
                <a:ea typeface="Lato"/>
                <a:cs typeface="Lato"/>
                <a:sym typeface="Lato"/>
              </a:rPr>
              <a:t>Output:</a:t>
            </a:r>
            <a:endParaRPr>
              <a:latin typeface="Lato"/>
              <a:ea typeface="Lato"/>
              <a:cs typeface="Lato"/>
              <a:sym typeface="Lato"/>
            </a:endParaRPr>
          </a:p>
        </p:txBody>
      </p:sp>
      <p:sp>
        <p:nvSpPr>
          <p:cNvPr id="1305" name="Google Shape;1305;p83"/>
          <p:cNvSpPr/>
          <p:nvPr/>
        </p:nvSpPr>
        <p:spPr>
          <a:xfrm>
            <a:off x="7695250" y="147225"/>
            <a:ext cx="1087800" cy="11838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sudoku</a:t>
            </a:r>
            <a:endParaRPr b="1" sz="1300"/>
          </a:p>
          <a:p>
            <a:pPr indent="0" lvl="0" marL="0" rtl="0" algn="l">
              <a:spcBef>
                <a:spcPts val="0"/>
              </a:spcBef>
              <a:spcAft>
                <a:spcPts val="0"/>
              </a:spcAft>
              <a:buNone/>
            </a:pPr>
            <a:r>
              <a:rPr b="1" lang="en-CA" sz="1300"/>
              <a:t>Generator</a:t>
            </a:r>
            <a:endParaRPr b="1" sz="1300"/>
          </a:p>
          <a:p>
            <a:pPr indent="0" lvl="0" marL="0" rtl="0" algn="l">
              <a:spcBef>
                <a:spcPts val="0"/>
              </a:spcBef>
              <a:spcAft>
                <a:spcPts val="0"/>
              </a:spcAft>
              <a:buNone/>
            </a:pPr>
            <a:r>
              <a:rPr b="1" lang="en-CA" sz="1300"/>
              <a:t>.c</a:t>
            </a:r>
            <a:endParaRPr b="1" sz="1300"/>
          </a:p>
        </p:txBody>
      </p:sp>
      <p:sp>
        <p:nvSpPr>
          <p:cNvPr id="1306" name="Google Shape;1306;p83"/>
          <p:cNvSpPr txBox="1"/>
          <p:nvPr/>
        </p:nvSpPr>
        <p:spPr>
          <a:xfrm>
            <a:off x="6210450" y="4444000"/>
            <a:ext cx="22077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chemeClr val="lt1"/>
                </a:solidFill>
                <a:latin typeface="Lato"/>
                <a:ea typeface="Lato"/>
                <a:cs typeface="Lato"/>
                <a:sym typeface="Lato"/>
              </a:rPr>
              <a:t>Don’t Forget to Submit ;-)</a:t>
            </a:r>
            <a:endParaRPr b="1">
              <a:solidFill>
                <a:schemeClr val="lt1"/>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 3: filling the board</a:t>
            </a:r>
            <a:endParaRPr/>
          </a:p>
        </p:txBody>
      </p:sp>
      <p:sp>
        <p:nvSpPr>
          <p:cNvPr id="1312" name="Google Shape;1312;p84"/>
          <p:cNvSpPr txBox="1"/>
          <p:nvPr>
            <p:ph idx="1" type="body"/>
          </p:nvPr>
        </p:nvSpPr>
        <p:spPr>
          <a:xfrm>
            <a:off x="729450" y="1422825"/>
            <a:ext cx="7688700" cy="72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2800"/>
              <a:t>https://codeboard.io/projects/390529</a:t>
            </a:r>
            <a:endParaRPr sz="2800"/>
          </a:p>
        </p:txBody>
      </p:sp>
      <p:sp>
        <p:nvSpPr>
          <p:cNvPr id="1313" name="Google Shape;1313;p84"/>
          <p:cNvSpPr txBox="1"/>
          <p:nvPr/>
        </p:nvSpPr>
        <p:spPr>
          <a:xfrm>
            <a:off x="3383675" y="1983725"/>
            <a:ext cx="5127000" cy="270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n-CA" sz="1600">
                <a:latin typeface="Lato"/>
                <a:ea typeface="Lato"/>
                <a:cs typeface="Lato"/>
                <a:sym typeface="Lato"/>
              </a:rPr>
              <a:t>Your goal is, given an empty 9x9 2D array, to generate a complete sudoku board that does not violate the rules</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You should use a rand() function in a way that every time you run this function, you get a different sudoku board</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This function needs to call the functions you implemented in activity 2 &amp; </a:t>
            </a:r>
            <a:r>
              <a:rPr lang="en-CA" sz="1600">
                <a:latin typeface="Lato"/>
                <a:ea typeface="Lato"/>
                <a:cs typeface="Lato"/>
                <a:sym typeface="Lato"/>
              </a:rPr>
              <a:t>activity</a:t>
            </a:r>
            <a:r>
              <a:rPr lang="en-CA" sz="1600">
                <a:latin typeface="Lato"/>
                <a:ea typeface="Lato"/>
                <a:cs typeface="Lato"/>
                <a:sym typeface="Lato"/>
              </a:rPr>
              <a:t> 3</a:t>
            </a:r>
            <a:endParaRPr sz="1600">
              <a:latin typeface="Lato"/>
              <a:ea typeface="Lato"/>
              <a:cs typeface="Lato"/>
              <a:sym typeface="Lato"/>
            </a:endParaRPr>
          </a:p>
          <a:p>
            <a:pPr indent="0" lvl="0" marL="0" rtl="0" algn="l">
              <a:spcBef>
                <a:spcPts val="0"/>
              </a:spcBef>
              <a:spcAft>
                <a:spcPts val="0"/>
              </a:spcAft>
              <a:buNone/>
            </a:pPr>
            <a:r>
              <a:t/>
            </a:r>
            <a:endParaRPr sz="1600">
              <a:solidFill>
                <a:srgbClr val="1A1A1A"/>
              </a:solidFill>
              <a:latin typeface="Lato"/>
              <a:ea typeface="Lato"/>
              <a:cs typeface="Lato"/>
              <a:sym typeface="Lato"/>
            </a:endParaRPr>
          </a:p>
        </p:txBody>
      </p:sp>
      <p:sp>
        <p:nvSpPr>
          <p:cNvPr id="1314" name="Google Shape;1314;p84"/>
          <p:cNvSpPr/>
          <p:nvPr/>
        </p:nvSpPr>
        <p:spPr>
          <a:xfrm>
            <a:off x="7695250" y="147225"/>
            <a:ext cx="1087800" cy="11838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sudoku</a:t>
            </a:r>
            <a:endParaRPr b="1" sz="1300"/>
          </a:p>
          <a:p>
            <a:pPr indent="0" lvl="0" marL="0" rtl="0" algn="l">
              <a:spcBef>
                <a:spcPts val="0"/>
              </a:spcBef>
              <a:spcAft>
                <a:spcPts val="0"/>
              </a:spcAft>
              <a:buNone/>
            </a:pPr>
            <a:r>
              <a:rPr b="1" lang="en-CA" sz="1300"/>
              <a:t>Generator</a:t>
            </a:r>
            <a:endParaRPr b="1" sz="1300"/>
          </a:p>
          <a:p>
            <a:pPr indent="0" lvl="0" marL="0" rtl="0" algn="l">
              <a:spcBef>
                <a:spcPts val="0"/>
              </a:spcBef>
              <a:spcAft>
                <a:spcPts val="0"/>
              </a:spcAft>
              <a:buNone/>
            </a:pPr>
            <a:r>
              <a:rPr b="1" lang="en-CA" sz="1300"/>
              <a:t>.c</a:t>
            </a:r>
            <a:endParaRPr b="1" sz="1300"/>
          </a:p>
        </p:txBody>
      </p:sp>
      <p:sp>
        <p:nvSpPr>
          <p:cNvPr id="1315" name="Google Shape;1315;p84"/>
          <p:cNvSpPr txBox="1"/>
          <p:nvPr/>
        </p:nvSpPr>
        <p:spPr>
          <a:xfrm>
            <a:off x="2453750" y="3048800"/>
            <a:ext cx="10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1st Run</a:t>
            </a:r>
            <a:endParaRPr>
              <a:latin typeface="Lato"/>
              <a:ea typeface="Lato"/>
              <a:cs typeface="Lato"/>
              <a:sym typeface="Lato"/>
            </a:endParaRPr>
          </a:p>
        </p:txBody>
      </p:sp>
      <p:sp>
        <p:nvSpPr>
          <p:cNvPr id="1316" name="Google Shape;1316;p84"/>
          <p:cNvSpPr txBox="1"/>
          <p:nvPr/>
        </p:nvSpPr>
        <p:spPr>
          <a:xfrm>
            <a:off x="2453750" y="4484050"/>
            <a:ext cx="10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2nd Run</a:t>
            </a:r>
            <a:endParaRPr>
              <a:latin typeface="Lato"/>
              <a:ea typeface="Lato"/>
              <a:cs typeface="Lato"/>
              <a:sym typeface="Lato"/>
            </a:endParaRPr>
          </a:p>
        </p:txBody>
      </p:sp>
      <p:pic>
        <p:nvPicPr>
          <p:cNvPr id="1317" name="Google Shape;1317;p84"/>
          <p:cNvPicPr preferRelativeResize="0"/>
          <p:nvPr/>
        </p:nvPicPr>
        <p:blipFill>
          <a:blip r:embed="rId3">
            <a:alphaModFix/>
          </a:blip>
          <a:stretch>
            <a:fillRect/>
          </a:stretch>
        </p:blipFill>
        <p:spPr>
          <a:xfrm>
            <a:off x="727650" y="2015725"/>
            <a:ext cx="1724300" cy="1433279"/>
          </a:xfrm>
          <a:prstGeom prst="rect">
            <a:avLst/>
          </a:prstGeom>
          <a:noFill/>
          <a:ln>
            <a:noFill/>
          </a:ln>
        </p:spPr>
      </p:pic>
      <p:pic>
        <p:nvPicPr>
          <p:cNvPr id="1318" name="Google Shape;1318;p84"/>
          <p:cNvPicPr preferRelativeResize="0"/>
          <p:nvPr/>
        </p:nvPicPr>
        <p:blipFill>
          <a:blip r:embed="rId4">
            <a:alphaModFix/>
          </a:blip>
          <a:stretch>
            <a:fillRect/>
          </a:stretch>
        </p:blipFill>
        <p:spPr>
          <a:xfrm>
            <a:off x="727650" y="3485972"/>
            <a:ext cx="1724300" cy="1398277"/>
          </a:xfrm>
          <a:prstGeom prst="rect">
            <a:avLst/>
          </a:prstGeom>
          <a:noFill/>
          <a:ln>
            <a:noFill/>
          </a:ln>
        </p:spPr>
      </p:pic>
      <p:sp>
        <p:nvSpPr>
          <p:cNvPr id="1319" name="Google Shape;1319;p84"/>
          <p:cNvSpPr txBox="1"/>
          <p:nvPr/>
        </p:nvSpPr>
        <p:spPr>
          <a:xfrm>
            <a:off x="6210450" y="4444000"/>
            <a:ext cx="22077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chemeClr val="lt1"/>
                </a:solidFill>
                <a:latin typeface="Lato"/>
                <a:ea typeface="Lato"/>
                <a:cs typeface="Lato"/>
                <a:sym typeface="Lato"/>
              </a:rPr>
              <a:t>Don’t Forget to Submit ;-)</a:t>
            </a:r>
            <a:endParaRPr b="1">
              <a:solidFill>
                <a:schemeClr val="lt1"/>
              </a:solidFill>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 4: removing some numbers</a:t>
            </a:r>
            <a:endParaRPr/>
          </a:p>
        </p:txBody>
      </p:sp>
      <p:sp>
        <p:nvSpPr>
          <p:cNvPr id="1325" name="Google Shape;1325;p85"/>
          <p:cNvSpPr txBox="1"/>
          <p:nvPr>
            <p:ph idx="1" type="body"/>
          </p:nvPr>
        </p:nvSpPr>
        <p:spPr>
          <a:xfrm>
            <a:off x="729450" y="1422825"/>
            <a:ext cx="7688700" cy="72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2800"/>
              <a:t>https://codeboard.io/projects/390535</a:t>
            </a:r>
            <a:endParaRPr sz="2800"/>
          </a:p>
        </p:txBody>
      </p:sp>
      <p:sp>
        <p:nvSpPr>
          <p:cNvPr id="1326" name="Google Shape;1326;p85"/>
          <p:cNvSpPr txBox="1"/>
          <p:nvPr/>
        </p:nvSpPr>
        <p:spPr>
          <a:xfrm>
            <a:off x="3383675" y="1983725"/>
            <a:ext cx="5127000" cy="270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n-CA" sz="1600">
                <a:latin typeface="Lato"/>
                <a:ea typeface="Lato"/>
                <a:cs typeface="Lato"/>
                <a:sym typeface="Lato"/>
              </a:rPr>
              <a:t>Your goal is, given a complete sudoku board, to remove some numbers to make it a puzzle</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You should use a rand() function in a way that every time you run this function, you remove different cells</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This </a:t>
            </a:r>
            <a:r>
              <a:rPr lang="en-CA" sz="1600">
                <a:latin typeface="Lato"/>
                <a:ea typeface="Lato"/>
                <a:cs typeface="Lato"/>
                <a:sym typeface="Lato"/>
              </a:rPr>
              <a:t>activity</a:t>
            </a:r>
            <a:r>
              <a:rPr lang="en-CA" sz="1600">
                <a:latin typeface="Lato"/>
                <a:ea typeface="Lato"/>
                <a:cs typeface="Lato"/>
                <a:sym typeface="Lato"/>
              </a:rPr>
              <a:t> is independent from the last 4 activities, but we will combine all of them later</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We can adjust the number of cells we remove to change the difficulty of the puzzle</a:t>
            </a:r>
            <a:endParaRPr sz="1600">
              <a:latin typeface="Lato"/>
              <a:ea typeface="Lato"/>
              <a:cs typeface="Lato"/>
              <a:sym typeface="Lato"/>
            </a:endParaRPr>
          </a:p>
          <a:p>
            <a:pPr indent="0" lvl="0" marL="0" rtl="0" algn="l">
              <a:spcBef>
                <a:spcPts val="0"/>
              </a:spcBef>
              <a:spcAft>
                <a:spcPts val="0"/>
              </a:spcAft>
              <a:buNone/>
            </a:pPr>
            <a:r>
              <a:t/>
            </a:r>
            <a:endParaRPr sz="1600">
              <a:solidFill>
                <a:srgbClr val="1A1A1A"/>
              </a:solidFill>
              <a:latin typeface="Lato"/>
              <a:ea typeface="Lato"/>
              <a:cs typeface="Lato"/>
              <a:sym typeface="Lato"/>
            </a:endParaRPr>
          </a:p>
        </p:txBody>
      </p:sp>
      <p:sp>
        <p:nvSpPr>
          <p:cNvPr id="1327" name="Google Shape;1327;p85"/>
          <p:cNvSpPr/>
          <p:nvPr/>
        </p:nvSpPr>
        <p:spPr>
          <a:xfrm>
            <a:off x="7695250" y="147225"/>
            <a:ext cx="1087800" cy="11838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sudoku</a:t>
            </a:r>
            <a:endParaRPr b="1" sz="1300"/>
          </a:p>
          <a:p>
            <a:pPr indent="0" lvl="0" marL="0" rtl="0" algn="l">
              <a:spcBef>
                <a:spcPts val="0"/>
              </a:spcBef>
              <a:spcAft>
                <a:spcPts val="0"/>
              </a:spcAft>
              <a:buNone/>
            </a:pPr>
            <a:r>
              <a:rPr b="1" lang="en-CA" sz="1300"/>
              <a:t>Generator</a:t>
            </a:r>
            <a:endParaRPr b="1" sz="1300"/>
          </a:p>
          <a:p>
            <a:pPr indent="0" lvl="0" marL="0" rtl="0" algn="l">
              <a:spcBef>
                <a:spcPts val="0"/>
              </a:spcBef>
              <a:spcAft>
                <a:spcPts val="0"/>
              </a:spcAft>
              <a:buNone/>
            </a:pPr>
            <a:r>
              <a:rPr b="1" lang="en-CA" sz="1300"/>
              <a:t>.c</a:t>
            </a:r>
            <a:endParaRPr b="1" sz="1300"/>
          </a:p>
        </p:txBody>
      </p:sp>
      <p:sp>
        <p:nvSpPr>
          <p:cNvPr id="1328" name="Google Shape;1328;p85"/>
          <p:cNvSpPr txBox="1"/>
          <p:nvPr/>
        </p:nvSpPr>
        <p:spPr>
          <a:xfrm>
            <a:off x="2589950" y="2976200"/>
            <a:ext cx="10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Filled</a:t>
            </a:r>
            <a:endParaRPr>
              <a:latin typeface="Lato"/>
              <a:ea typeface="Lato"/>
              <a:cs typeface="Lato"/>
              <a:sym typeface="Lato"/>
            </a:endParaRPr>
          </a:p>
        </p:txBody>
      </p:sp>
      <p:sp>
        <p:nvSpPr>
          <p:cNvPr id="1329" name="Google Shape;1329;p85"/>
          <p:cNvSpPr txBox="1"/>
          <p:nvPr/>
        </p:nvSpPr>
        <p:spPr>
          <a:xfrm>
            <a:off x="2589950" y="4575400"/>
            <a:ext cx="10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Lato"/>
                <a:ea typeface="Lato"/>
                <a:cs typeface="Lato"/>
                <a:sym typeface="Lato"/>
              </a:rPr>
              <a:t>Removed</a:t>
            </a:r>
            <a:endParaRPr>
              <a:latin typeface="Lato"/>
              <a:ea typeface="Lato"/>
              <a:cs typeface="Lato"/>
              <a:sym typeface="Lato"/>
            </a:endParaRPr>
          </a:p>
        </p:txBody>
      </p:sp>
      <p:pic>
        <p:nvPicPr>
          <p:cNvPr id="1330" name="Google Shape;1330;p85"/>
          <p:cNvPicPr preferRelativeResize="0"/>
          <p:nvPr/>
        </p:nvPicPr>
        <p:blipFill>
          <a:blip r:embed="rId3">
            <a:alphaModFix/>
          </a:blip>
          <a:stretch>
            <a:fillRect/>
          </a:stretch>
        </p:blipFill>
        <p:spPr>
          <a:xfrm>
            <a:off x="727650" y="1983725"/>
            <a:ext cx="1862300" cy="1392680"/>
          </a:xfrm>
          <a:prstGeom prst="rect">
            <a:avLst/>
          </a:prstGeom>
          <a:noFill/>
          <a:ln>
            <a:noFill/>
          </a:ln>
        </p:spPr>
      </p:pic>
      <p:pic>
        <p:nvPicPr>
          <p:cNvPr id="1331" name="Google Shape;1331;p85"/>
          <p:cNvPicPr preferRelativeResize="0"/>
          <p:nvPr/>
        </p:nvPicPr>
        <p:blipFill rotWithShape="1">
          <a:blip r:embed="rId4">
            <a:alphaModFix/>
          </a:blip>
          <a:srcRect b="0" l="0" r="2047" t="0"/>
          <a:stretch/>
        </p:blipFill>
        <p:spPr>
          <a:xfrm>
            <a:off x="727650" y="3449000"/>
            <a:ext cx="1862300" cy="1558570"/>
          </a:xfrm>
          <a:prstGeom prst="rect">
            <a:avLst/>
          </a:prstGeom>
          <a:noFill/>
          <a:ln>
            <a:noFill/>
          </a:ln>
        </p:spPr>
      </p:pic>
      <p:sp>
        <p:nvSpPr>
          <p:cNvPr id="1332" name="Google Shape;1332;p85"/>
          <p:cNvSpPr txBox="1"/>
          <p:nvPr/>
        </p:nvSpPr>
        <p:spPr>
          <a:xfrm>
            <a:off x="6210450" y="4444000"/>
            <a:ext cx="22077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chemeClr val="lt1"/>
                </a:solidFill>
                <a:latin typeface="Lato"/>
                <a:ea typeface="Lato"/>
                <a:cs typeface="Lato"/>
                <a:sym typeface="Lato"/>
              </a:rPr>
              <a:t>Don’t Forget to Submit ;-)</a:t>
            </a:r>
            <a:endParaRPr b="1">
              <a:solidFill>
                <a:schemeClr val="lt1"/>
              </a:solidFill>
              <a:latin typeface="Lato"/>
              <a:ea typeface="Lato"/>
              <a:cs typeface="Lato"/>
              <a:sym typeface="La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Activity 5: let the user play with the game</a:t>
            </a:r>
            <a:endParaRPr/>
          </a:p>
        </p:txBody>
      </p:sp>
      <p:sp>
        <p:nvSpPr>
          <p:cNvPr id="1338" name="Google Shape;1338;p86"/>
          <p:cNvSpPr txBox="1"/>
          <p:nvPr>
            <p:ph idx="1" type="body"/>
          </p:nvPr>
        </p:nvSpPr>
        <p:spPr>
          <a:xfrm>
            <a:off x="729450" y="1422825"/>
            <a:ext cx="7688700" cy="72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sz="2800"/>
              <a:t>https://codeboard.io/projects/390506</a:t>
            </a:r>
            <a:endParaRPr sz="2800"/>
          </a:p>
        </p:txBody>
      </p:sp>
      <p:sp>
        <p:nvSpPr>
          <p:cNvPr id="1339" name="Google Shape;1339;p86"/>
          <p:cNvSpPr txBox="1"/>
          <p:nvPr/>
        </p:nvSpPr>
        <p:spPr>
          <a:xfrm>
            <a:off x="3383675" y="1983725"/>
            <a:ext cx="5127000" cy="270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n-CA" sz="1600">
                <a:latin typeface="Lato"/>
                <a:ea typeface="Lato"/>
                <a:cs typeface="Lato"/>
                <a:sym typeface="Lato"/>
              </a:rPr>
              <a:t>Your goal is to complete the fully functional sudoku game</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b="1" lang="en-CA" sz="1600">
                <a:latin typeface="Lato"/>
                <a:ea typeface="Lato"/>
                <a:cs typeface="Lato"/>
                <a:sym typeface="Lato"/>
              </a:rPr>
              <a:t>playing </a:t>
            </a:r>
            <a:r>
              <a:rPr lang="en-CA" sz="1600">
                <a:latin typeface="Lato"/>
                <a:ea typeface="Lato"/>
                <a:cs typeface="Lato"/>
                <a:sym typeface="Lato"/>
              </a:rPr>
              <a:t>function should ask for the user’s input, check its legality, and decide whether that move should be played or not</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You should also check for unexpected user inputs to prevent the program from crashing</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CA" sz="1600">
                <a:latin typeface="Lato"/>
                <a:ea typeface="Lato"/>
                <a:cs typeface="Lato"/>
                <a:sym typeface="Lato"/>
              </a:rPr>
              <a:t>After finishing this part, you can work on further to improve the user interface!</a:t>
            </a:r>
            <a:endParaRPr sz="1600">
              <a:latin typeface="Lato"/>
              <a:ea typeface="Lato"/>
              <a:cs typeface="Lato"/>
              <a:sym typeface="Lato"/>
            </a:endParaRPr>
          </a:p>
          <a:p>
            <a:pPr indent="0" lvl="0" marL="0" rtl="0" algn="l">
              <a:spcBef>
                <a:spcPts val="0"/>
              </a:spcBef>
              <a:spcAft>
                <a:spcPts val="0"/>
              </a:spcAft>
              <a:buNone/>
            </a:pPr>
            <a:r>
              <a:t/>
            </a:r>
            <a:endParaRPr sz="1600">
              <a:solidFill>
                <a:srgbClr val="1A1A1A"/>
              </a:solidFill>
              <a:latin typeface="Lato"/>
              <a:ea typeface="Lato"/>
              <a:cs typeface="Lato"/>
              <a:sym typeface="Lato"/>
            </a:endParaRPr>
          </a:p>
        </p:txBody>
      </p:sp>
      <p:sp>
        <p:nvSpPr>
          <p:cNvPr id="1340" name="Google Shape;1340;p86"/>
          <p:cNvSpPr/>
          <p:nvPr/>
        </p:nvSpPr>
        <p:spPr>
          <a:xfrm>
            <a:off x="7695250" y="147225"/>
            <a:ext cx="1087800" cy="1183800"/>
          </a:xfrm>
          <a:prstGeom prst="snip1Rect">
            <a:avLst>
              <a:gd fmla="val 16120"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CA" sz="1300"/>
              <a:t>play</a:t>
            </a:r>
            <a:endParaRPr b="1" sz="1300"/>
          </a:p>
          <a:p>
            <a:pPr indent="0" lvl="0" marL="0" rtl="0" algn="l">
              <a:spcBef>
                <a:spcPts val="0"/>
              </a:spcBef>
              <a:spcAft>
                <a:spcPts val="0"/>
              </a:spcAft>
              <a:buNone/>
            </a:pPr>
            <a:r>
              <a:rPr b="1" lang="en-CA" sz="1300"/>
              <a:t>Mode</a:t>
            </a:r>
            <a:endParaRPr b="1" sz="1300"/>
          </a:p>
          <a:p>
            <a:pPr indent="0" lvl="0" marL="0" rtl="0" algn="l">
              <a:spcBef>
                <a:spcPts val="0"/>
              </a:spcBef>
              <a:spcAft>
                <a:spcPts val="0"/>
              </a:spcAft>
              <a:buNone/>
            </a:pPr>
            <a:r>
              <a:rPr b="1" lang="en-CA" sz="1300"/>
              <a:t>.c</a:t>
            </a:r>
            <a:endParaRPr b="1" sz="1300"/>
          </a:p>
        </p:txBody>
      </p:sp>
      <p:pic>
        <p:nvPicPr>
          <p:cNvPr id="1341" name="Google Shape;1341;p86"/>
          <p:cNvPicPr preferRelativeResize="0"/>
          <p:nvPr/>
        </p:nvPicPr>
        <p:blipFill>
          <a:blip r:embed="rId3">
            <a:alphaModFix/>
          </a:blip>
          <a:stretch>
            <a:fillRect/>
          </a:stretch>
        </p:blipFill>
        <p:spPr>
          <a:xfrm>
            <a:off x="727650" y="1986388"/>
            <a:ext cx="2625277" cy="2694975"/>
          </a:xfrm>
          <a:prstGeom prst="rect">
            <a:avLst/>
          </a:prstGeom>
          <a:noFill/>
          <a:ln>
            <a:noFill/>
          </a:ln>
        </p:spPr>
      </p:pic>
      <p:sp>
        <p:nvSpPr>
          <p:cNvPr id="1342" name="Google Shape;1342;p86"/>
          <p:cNvSpPr txBox="1"/>
          <p:nvPr/>
        </p:nvSpPr>
        <p:spPr>
          <a:xfrm>
            <a:off x="6210450" y="4444000"/>
            <a:ext cx="22077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a:solidFill>
                  <a:schemeClr val="lt1"/>
                </a:solidFill>
                <a:latin typeface="Lato"/>
                <a:ea typeface="Lato"/>
                <a:cs typeface="Lato"/>
                <a:sym typeface="Lato"/>
              </a:rPr>
              <a:t>Don’t Forget to Submit ;-)</a:t>
            </a:r>
            <a:endParaRPr b="1">
              <a:solidFill>
                <a:schemeClr val="lt1"/>
              </a:solidFill>
              <a:latin typeface="Lato"/>
              <a:ea typeface="Lato"/>
              <a:cs typeface="Lato"/>
              <a:sym typeface="La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Our Solution</a:t>
            </a:r>
            <a:endParaRPr/>
          </a:p>
        </p:txBody>
      </p:sp>
      <p:sp>
        <p:nvSpPr>
          <p:cNvPr id="1348" name="Google Shape;1348;p87"/>
          <p:cNvSpPr txBox="1"/>
          <p:nvPr/>
        </p:nvSpPr>
        <p:spPr>
          <a:xfrm>
            <a:off x="727650" y="1331025"/>
            <a:ext cx="754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800">
                <a:latin typeface="Lato"/>
                <a:ea typeface="Lato"/>
                <a:cs typeface="Lato"/>
                <a:sym typeface="Lato"/>
              </a:rPr>
              <a:t>https://replit.com/@ShuntaroWakamat/Sudoku</a:t>
            </a:r>
            <a:endParaRPr sz="2800">
              <a:latin typeface="Lato"/>
              <a:ea typeface="Lato"/>
              <a:cs typeface="Lato"/>
              <a:sym typeface="Lato"/>
            </a:endParaRPr>
          </a:p>
        </p:txBody>
      </p:sp>
      <p:pic>
        <p:nvPicPr>
          <p:cNvPr id="1349" name="Google Shape;1349;p87"/>
          <p:cNvPicPr preferRelativeResize="0"/>
          <p:nvPr/>
        </p:nvPicPr>
        <p:blipFill>
          <a:blip r:embed="rId3">
            <a:alphaModFix/>
          </a:blip>
          <a:stretch>
            <a:fillRect/>
          </a:stretch>
        </p:blipFill>
        <p:spPr>
          <a:xfrm>
            <a:off x="727650" y="1946625"/>
            <a:ext cx="4015200" cy="2924125"/>
          </a:xfrm>
          <a:prstGeom prst="rect">
            <a:avLst/>
          </a:prstGeom>
          <a:noFill/>
          <a:ln>
            <a:noFill/>
          </a:ln>
        </p:spPr>
      </p:pic>
      <p:sp>
        <p:nvSpPr>
          <p:cNvPr id="1350" name="Google Shape;1350;p87"/>
          <p:cNvSpPr txBox="1"/>
          <p:nvPr/>
        </p:nvSpPr>
        <p:spPr>
          <a:xfrm>
            <a:off x="4823525" y="3831850"/>
            <a:ext cx="3655800" cy="10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latin typeface="Lato"/>
                <a:ea typeface="Lato"/>
                <a:cs typeface="Lato"/>
                <a:sym typeface="Lato"/>
              </a:rPr>
              <a:t>Debugging &amp; Testing: Simon, Nick</a:t>
            </a:r>
            <a:endParaRPr>
              <a:latin typeface="Lato"/>
              <a:ea typeface="Lato"/>
              <a:cs typeface="Lato"/>
              <a:sym typeface="Lato"/>
            </a:endParaRPr>
          </a:p>
          <a:p>
            <a:pPr indent="0" lvl="0" marL="0" rtl="0" algn="l">
              <a:spcBef>
                <a:spcPts val="0"/>
              </a:spcBef>
              <a:spcAft>
                <a:spcPts val="0"/>
              </a:spcAft>
              <a:buNone/>
            </a:pPr>
            <a:r>
              <a:rPr lang="en-CA">
                <a:latin typeface="Lato"/>
                <a:ea typeface="Lato"/>
                <a:cs typeface="Lato"/>
                <a:sym typeface="Lato"/>
              </a:rPr>
              <a:t>Commenting &amp; Organizing Code: Ryan</a:t>
            </a:r>
            <a:endParaRPr>
              <a:latin typeface="Lato"/>
              <a:ea typeface="Lato"/>
              <a:cs typeface="Lato"/>
              <a:sym typeface="Lato"/>
            </a:endParaRPr>
          </a:p>
          <a:p>
            <a:pPr indent="0" lvl="0" marL="0" rtl="0" algn="l">
              <a:spcBef>
                <a:spcPts val="0"/>
              </a:spcBef>
              <a:spcAft>
                <a:spcPts val="0"/>
              </a:spcAft>
              <a:buNone/>
            </a:pPr>
            <a:r>
              <a:rPr lang="en-CA">
                <a:latin typeface="Lato"/>
                <a:ea typeface="Lato"/>
                <a:cs typeface="Lato"/>
                <a:sym typeface="Lato"/>
              </a:rPr>
              <a:t>Adding Color: Iris</a:t>
            </a:r>
            <a:endParaRPr>
              <a:latin typeface="Lato"/>
              <a:ea typeface="Lato"/>
              <a:cs typeface="Lato"/>
              <a:sym typeface="Lato"/>
            </a:endParaRPr>
          </a:p>
          <a:p>
            <a:pPr indent="0" lvl="0" marL="0" rtl="0" algn="l">
              <a:spcBef>
                <a:spcPts val="0"/>
              </a:spcBef>
              <a:spcAft>
                <a:spcPts val="0"/>
              </a:spcAft>
              <a:buNone/>
            </a:pPr>
            <a:r>
              <a:rPr lang="en-CA">
                <a:latin typeface="Lato"/>
                <a:ea typeface="Lato"/>
                <a:cs typeface="Lato"/>
                <a:sym typeface="Lato"/>
              </a:rPr>
              <a:t>Activities: Me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4" name="Shape 1354"/>
        <p:cNvGrpSpPr/>
        <p:nvPr/>
      </p:nvGrpSpPr>
      <p:grpSpPr>
        <a:xfrm>
          <a:off x="0" y="0"/>
          <a:ext cx="0" cy="0"/>
          <a:chOff x="0" y="0"/>
          <a:chExt cx="0" cy="0"/>
        </a:xfrm>
      </p:grpSpPr>
      <p:sp>
        <p:nvSpPr>
          <p:cNvPr id="1355" name="Google Shape;1355;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Give It a Try! </a:t>
            </a:r>
            <a:r>
              <a:rPr lang="en-CA" sz="2700">
                <a:solidFill>
                  <a:schemeClr val="dk1"/>
                </a:solidFill>
              </a:rPr>
              <a:t>“Power of Three”</a:t>
            </a:r>
            <a:endParaRPr sz="2700">
              <a:solidFill>
                <a:schemeClr val="dk1"/>
              </a:solidFill>
            </a:endParaRPr>
          </a:p>
        </p:txBody>
      </p:sp>
      <p:sp>
        <p:nvSpPr>
          <p:cNvPr id="1356" name="Google Shape;1356;p88"/>
          <p:cNvSpPr txBox="1"/>
          <p:nvPr>
            <p:ph idx="1" type="body"/>
          </p:nvPr>
        </p:nvSpPr>
        <p:spPr>
          <a:xfrm>
            <a:off x="727650" y="1565400"/>
            <a:ext cx="4622400" cy="291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CA" sz="2000">
                <a:solidFill>
                  <a:srgbClr val="262626"/>
                </a:solidFill>
              </a:rPr>
              <a:t>Given an integer </a:t>
            </a:r>
            <a:r>
              <a:rPr lang="en-CA" sz="2000">
                <a:solidFill>
                  <a:srgbClr val="188038"/>
                </a:solidFill>
              </a:rPr>
              <a:t>n</a:t>
            </a:r>
            <a:r>
              <a:rPr lang="en-CA" sz="2000">
                <a:solidFill>
                  <a:srgbClr val="262626"/>
                </a:solidFill>
              </a:rPr>
              <a:t>, return </a:t>
            </a:r>
            <a:r>
              <a:rPr i="1" lang="en-CA" sz="2000">
                <a:solidFill>
                  <a:srgbClr val="188038"/>
                </a:solidFill>
              </a:rPr>
              <a:t>true</a:t>
            </a:r>
            <a:r>
              <a:rPr i="1" lang="en-CA" sz="2000">
                <a:solidFill>
                  <a:srgbClr val="262626"/>
                </a:solidFill>
              </a:rPr>
              <a:t> if it is a power of three. Otherwise, return </a:t>
            </a:r>
            <a:r>
              <a:rPr i="1" lang="en-CA" sz="2000">
                <a:solidFill>
                  <a:srgbClr val="188038"/>
                </a:solidFill>
              </a:rPr>
              <a:t>false</a:t>
            </a:r>
            <a:r>
              <a:rPr lang="en-CA" sz="2000">
                <a:solidFill>
                  <a:srgbClr val="262626"/>
                </a:solidFill>
              </a:rPr>
              <a:t>.</a:t>
            </a:r>
            <a:endParaRPr sz="2000">
              <a:solidFill>
                <a:srgbClr val="262626"/>
              </a:solidFill>
            </a:endParaRPr>
          </a:p>
          <a:p>
            <a:pPr indent="0" lvl="0" marL="0" rtl="0" algn="l">
              <a:lnSpc>
                <a:spcPct val="100000"/>
              </a:lnSpc>
              <a:spcBef>
                <a:spcPts val="1200"/>
              </a:spcBef>
              <a:spcAft>
                <a:spcPts val="0"/>
              </a:spcAft>
              <a:buNone/>
            </a:pPr>
            <a:r>
              <a:rPr lang="en-CA" sz="2000">
                <a:solidFill>
                  <a:srgbClr val="262626"/>
                </a:solidFill>
              </a:rPr>
              <a:t>An integer </a:t>
            </a:r>
            <a:r>
              <a:rPr lang="en-CA" sz="2000">
                <a:solidFill>
                  <a:srgbClr val="188038"/>
                </a:solidFill>
              </a:rPr>
              <a:t>n</a:t>
            </a:r>
            <a:r>
              <a:rPr lang="en-CA" sz="2000">
                <a:solidFill>
                  <a:srgbClr val="262626"/>
                </a:solidFill>
              </a:rPr>
              <a:t> is a power of three, if there exists an integer </a:t>
            </a:r>
            <a:r>
              <a:rPr lang="en-CA" sz="2000">
                <a:solidFill>
                  <a:srgbClr val="188038"/>
                </a:solidFill>
              </a:rPr>
              <a:t>x</a:t>
            </a:r>
            <a:r>
              <a:rPr lang="en-CA" sz="2000">
                <a:solidFill>
                  <a:srgbClr val="262626"/>
                </a:solidFill>
              </a:rPr>
              <a:t> such that </a:t>
            </a:r>
            <a:r>
              <a:rPr lang="en-CA" sz="2000">
                <a:solidFill>
                  <a:srgbClr val="188038"/>
                </a:solidFill>
              </a:rPr>
              <a:t>n == 3x</a:t>
            </a:r>
            <a:r>
              <a:rPr lang="en-CA" sz="2000">
                <a:solidFill>
                  <a:srgbClr val="262626"/>
                </a:solidFill>
              </a:rPr>
              <a:t>.</a:t>
            </a:r>
            <a:endParaRPr sz="2000">
              <a:solidFill>
                <a:srgbClr val="262626"/>
              </a:solidFill>
            </a:endParaRPr>
          </a:p>
          <a:p>
            <a:pPr indent="0" lvl="0" marL="0" rtl="0" algn="l">
              <a:lnSpc>
                <a:spcPct val="100000"/>
              </a:lnSpc>
              <a:spcBef>
                <a:spcPts val="1200"/>
              </a:spcBef>
              <a:spcAft>
                <a:spcPts val="0"/>
              </a:spcAft>
              <a:buNone/>
            </a:pPr>
            <a:r>
              <a:t/>
            </a:r>
            <a:endParaRPr sz="1800">
              <a:solidFill>
                <a:srgbClr val="262626"/>
              </a:solidFill>
            </a:endParaRPr>
          </a:p>
          <a:p>
            <a:pPr indent="0" lvl="0" marL="0" rtl="0" algn="l">
              <a:lnSpc>
                <a:spcPct val="100000"/>
              </a:lnSpc>
              <a:spcBef>
                <a:spcPts val="1200"/>
              </a:spcBef>
              <a:spcAft>
                <a:spcPts val="0"/>
              </a:spcAft>
              <a:buNone/>
            </a:pPr>
            <a:r>
              <a:rPr b="1" lang="en-CA" sz="1800">
                <a:solidFill>
                  <a:srgbClr val="262626"/>
                </a:solidFill>
              </a:rPr>
              <a:t>Example 1:</a:t>
            </a:r>
            <a:endParaRPr b="1" sz="1800">
              <a:solidFill>
                <a:srgbClr val="262626"/>
              </a:solidFill>
            </a:endParaRPr>
          </a:p>
          <a:p>
            <a:pPr indent="0" lvl="0" marL="0" rtl="0" algn="l">
              <a:lnSpc>
                <a:spcPct val="100000"/>
              </a:lnSpc>
              <a:spcBef>
                <a:spcPts val="1200"/>
              </a:spcBef>
              <a:spcAft>
                <a:spcPts val="0"/>
              </a:spcAft>
              <a:buNone/>
            </a:pPr>
            <a:r>
              <a:rPr b="1" lang="en-CA" sz="1800">
                <a:solidFill>
                  <a:srgbClr val="000000"/>
                </a:solidFill>
              </a:rPr>
              <a:t>Input:</a:t>
            </a:r>
            <a:r>
              <a:rPr lang="en-CA" sz="1800">
                <a:solidFill>
                  <a:srgbClr val="000000"/>
                </a:solidFill>
              </a:rPr>
              <a:t> n = 27</a:t>
            </a:r>
            <a:endParaRPr sz="1800">
              <a:solidFill>
                <a:srgbClr val="000000"/>
              </a:solidFill>
            </a:endParaRPr>
          </a:p>
          <a:p>
            <a:pPr indent="0" lvl="0" marL="0" rtl="0" algn="l">
              <a:lnSpc>
                <a:spcPct val="100000"/>
              </a:lnSpc>
              <a:spcBef>
                <a:spcPts val="0"/>
              </a:spcBef>
              <a:spcAft>
                <a:spcPts val="0"/>
              </a:spcAft>
              <a:buNone/>
            </a:pPr>
            <a:r>
              <a:rPr b="1" lang="en-CA" sz="1800">
                <a:solidFill>
                  <a:srgbClr val="000000"/>
                </a:solidFill>
              </a:rPr>
              <a:t>Output:</a:t>
            </a:r>
            <a:r>
              <a:rPr lang="en-CA" sz="1800">
                <a:solidFill>
                  <a:srgbClr val="000000"/>
                </a:solidFill>
              </a:rPr>
              <a:t> true</a:t>
            </a:r>
            <a:endParaRPr sz="1800">
              <a:solidFill>
                <a:srgbClr val="000000"/>
              </a:solidFill>
            </a:endParaRPr>
          </a:p>
          <a:p>
            <a:pPr indent="0" lvl="0" marL="0" rtl="0" algn="l">
              <a:lnSpc>
                <a:spcPct val="100000"/>
              </a:lnSpc>
              <a:spcBef>
                <a:spcPts val="0"/>
              </a:spcBef>
              <a:spcAft>
                <a:spcPts val="0"/>
              </a:spcAft>
              <a:buNone/>
            </a:pPr>
            <a:r>
              <a:rPr b="1" lang="en-CA" sz="1800">
                <a:solidFill>
                  <a:srgbClr val="000000"/>
                </a:solidFill>
              </a:rPr>
              <a:t>Explanation:</a:t>
            </a:r>
            <a:r>
              <a:rPr lang="en-CA" sz="1800">
                <a:solidFill>
                  <a:srgbClr val="000000"/>
                </a:solidFill>
              </a:rPr>
              <a:t> 27 = 33</a:t>
            </a:r>
            <a:endParaRPr sz="18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spcBef>
                <a:spcPts val="0"/>
              </a:spcBef>
              <a:spcAft>
                <a:spcPts val="1200"/>
              </a:spcAft>
              <a:buNone/>
            </a:pPr>
            <a:r>
              <a:t/>
            </a:r>
            <a:endParaRPr/>
          </a:p>
        </p:txBody>
      </p:sp>
      <p:sp>
        <p:nvSpPr>
          <p:cNvPr id="1357" name="Google Shape;1357;p88"/>
          <p:cNvSpPr txBox="1"/>
          <p:nvPr/>
        </p:nvSpPr>
        <p:spPr>
          <a:xfrm>
            <a:off x="3454575" y="3542350"/>
            <a:ext cx="5768700" cy="253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800">
                <a:solidFill>
                  <a:srgbClr val="262626"/>
                </a:solidFill>
                <a:latin typeface="Lato"/>
                <a:ea typeface="Lato"/>
                <a:cs typeface="Lato"/>
                <a:sym typeface="Lato"/>
              </a:rPr>
              <a:t>Example 2:</a:t>
            </a:r>
            <a:endParaRPr b="1" sz="1800">
              <a:solidFill>
                <a:srgbClr val="262626"/>
              </a:solidFill>
              <a:latin typeface="Lato"/>
              <a:ea typeface="Lato"/>
              <a:cs typeface="Lato"/>
              <a:sym typeface="Lato"/>
            </a:endParaRPr>
          </a:p>
          <a:p>
            <a:pPr indent="0" lvl="0" marL="0" rtl="0" algn="l">
              <a:spcBef>
                <a:spcPts val="1200"/>
              </a:spcBef>
              <a:spcAft>
                <a:spcPts val="0"/>
              </a:spcAft>
              <a:buNone/>
            </a:pPr>
            <a:r>
              <a:rPr b="1" lang="en-CA" sz="1800">
                <a:latin typeface="Lato"/>
                <a:ea typeface="Lato"/>
                <a:cs typeface="Lato"/>
                <a:sym typeface="Lato"/>
              </a:rPr>
              <a:t>Input:</a:t>
            </a:r>
            <a:r>
              <a:rPr lang="en-CA" sz="1800">
                <a:latin typeface="Lato"/>
                <a:ea typeface="Lato"/>
                <a:cs typeface="Lato"/>
                <a:sym typeface="Lato"/>
              </a:rPr>
              <a:t> n = 0</a:t>
            </a:r>
            <a:endParaRPr sz="1800">
              <a:latin typeface="Lato"/>
              <a:ea typeface="Lato"/>
              <a:cs typeface="Lato"/>
              <a:sym typeface="Lato"/>
            </a:endParaRPr>
          </a:p>
          <a:p>
            <a:pPr indent="0" lvl="0" marL="0" rtl="0" algn="l">
              <a:spcBef>
                <a:spcPts val="0"/>
              </a:spcBef>
              <a:spcAft>
                <a:spcPts val="0"/>
              </a:spcAft>
              <a:buNone/>
            </a:pPr>
            <a:r>
              <a:rPr b="1" lang="en-CA" sz="1800">
                <a:latin typeface="Lato"/>
                <a:ea typeface="Lato"/>
                <a:cs typeface="Lato"/>
                <a:sym typeface="Lato"/>
              </a:rPr>
              <a:t>Output:</a:t>
            </a:r>
            <a:r>
              <a:rPr lang="en-CA" sz="1800">
                <a:latin typeface="Lato"/>
                <a:ea typeface="Lato"/>
                <a:cs typeface="Lato"/>
                <a:sym typeface="Lato"/>
              </a:rPr>
              <a:t> false</a:t>
            </a:r>
            <a:endParaRPr sz="1800">
              <a:latin typeface="Lato"/>
              <a:ea typeface="Lato"/>
              <a:cs typeface="Lato"/>
              <a:sym typeface="Lato"/>
            </a:endParaRPr>
          </a:p>
          <a:p>
            <a:pPr indent="0" lvl="0" marL="0" rtl="0" algn="l">
              <a:spcBef>
                <a:spcPts val="0"/>
              </a:spcBef>
              <a:spcAft>
                <a:spcPts val="0"/>
              </a:spcAft>
              <a:buNone/>
            </a:pPr>
            <a:r>
              <a:rPr b="1" lang="en-CA" sz="1800">
                <a:latin typeface="Lato"/>
                <a:ea typeface="Lato"/>
                <a:cs typeface="Lato"/>
                <a:sym typeface="Lato"/>
              </a:rPr>
              <a:t>Explanation:</a:t>
            </a:r>
            <a:r>
              <a:rPr lang="en-CA" sz="1800">
                <a:latin typeface="Lato"/>
                <a:ea typeface="Lato"/>
                <a:cs typeface="Lato"/>
                <a:sym typeface="Lato"/>
              </a:rPr>
              <a:t> There is no x where 3x = 0.</a:t>
            </a:r>
            <a:endParaRPr sz="18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solidFill>
                <a:srgbClr val="262626"/>
              </a:solidFill>
              <a:latin typeface="Lato"/>
              <a:ea typeface="Lato"/>
              <a:cs typeface="Lato"/>
              <a:sym typeface="Lato"/>
            </a:endParaRPr>
          </a:p>
          <a:p>
            <a:pPr indent="0" lvl="0" marL="0" rtl="0" algn="l">
              <a:lnSpc>
                <a:spcPct val="115000"/>
              </a:lnSpc>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pic>
        <p:nvPicPr>
          <p:cNvPr id="1358" name="Google Shape;1358;p88"/>
          <p:cNvPicPr preferRelativeResize="0"/>
          <p:nvPr/>
        </p:nvPicPr>
        <p:blipFill>
          <a:blip r:embed="rId3">
            <a:alphaModFix/>
          </a:blip>
          <a:stretch>
            <a:fillRect/>
          </a:stretch>
        </p:blipFill>
        <p:spPr>
          <a:xfrm>
            <a:off x="5753400" y="1508675"/>
            <a:ext cx="2460850" cy="2351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2" name="Shape 1362"/>
        <p:cNvGrpSpPr/>
        <p:nvPr/>
      </p:nvGrpSpPr>
      <p:grpSpPr>
        <a:xfrm>
          <a:off x="0" y="0"/>
          <a:ext cx="0" cy="0"/>
          <a:chOff x="0" y="0"/>
          <a:chExt cx="0" cy="0"/>
        </a:xfrm>
      </p:grpSpPr>
      <p:sp>
        <p:nvSpPr>
          <p:cNvPr id="1363" name="Google Shape;1363;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Sample solution of Power of Three</a:t>
            </a:r>
            <a:endParaRPr/>
          </a:p>
        </p:txBody>
      </p:sp>
      <p:pic>
        <p:nvPicPr>
          <p:cNvPr id="1364" name="Google Shape;1364;p89"/>
          <p:cNvPicPr preferRelativeResize="0"/>
          <p:nvPr/>
        </p:nvPicPr>
        <p:blipFill rotWithShape="1">
          <a:blip r:embed="rId3">
            <a:alphaModFix/>
          </a:blip>
          <a:srcRect b="0" l="0" r="0" t="8600"/>
          <a:stretch/>
        </p:blipFill>
        <p:spPr>
          <a:xfrm>
            <a:off x="814800" y="1331025"/>
            <a:ext cx="4249847" cy="3590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pic>
        <p:nvPicPr>
          <p:cNvPr id="1369" name="Google Shape;1369;p90"/>
          <p:cNvPicPr preferRelativeResize="0"/>
          <p:nvPr/>
        </p:nvPicPr>
        <p:blipFill rotWithShape="1">
          <a:blip r:embed="rId3">
            <a:alphaModFix/>
          </a:blip>
          <a:srcRect b="11452" l="0" r="0" t="12904"/>
          <a:stretch/>
        </p:blipFill>
        <p:spPr>
          <a:xfrm>
            <a:off x="6931100" y="3436750"/>
            <a:ext cx="2101725" cy="1589750"/>
          </a:xfrm>
          <a:prstGeom prst="rect">
            <a:avLst/>
          </a:prstGeom>
          <a:noFill/>
          <a:ln>
            <a:noFill/>
          </a:ln>
        </p:spPr>
      </p:pic>
      <p:sp>
        <p:nvSpPr>
          <p:cNvPr id="1370" name="Google Shape;1370;p90"/>
          <p:cNvSpPr txBox="1"/>
          <p:nvPr>
            <p:ph idx="1" type="subTitle"/>
          </p:nvPr>
        </p:nvSpPr>
        <p:spPr>
          <a:xfrm>
            <a:off x="727952" y="2987150"/>
            <a:ext cx="76881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CA" sz="2200"/>
              <a:t>APS1</a:t>
            </a:r>
            <a:r>
              <a:rPr lang="en-CA" sz="2200"/>
              <a:t>05 Review &amp; ECE244 Preparation</a:t>
            </a:r>
            <a:endParaRPr sz="2200"/>
          </a:p>
          <a:p>
            <a:pPr indent="0" lvl="0" marL="0" rtl="0" algn="ctr">
              <a:spcBef>
                <a:spcPts val="0"/>
              </a:spcBef>
              <a:spcAft>
                <a:spcPts val="0"/>
              </a:spcAft>
              <a:buNone/>
            </a:pPr>
            <a:r>
              <a:rPr lang="en-CA" sz="2000"/>
              <a:t>Day 2</a:t>
            </a:r>
            <a:endParaRPr sz="2000"/>
          </a:p>
        </p:txBody>
      </p:sp>
      <p:sp>
        <p:nvSpPr>
          <p:cNvPr id="1371" name="Google Shape;1371;p90"/>
          <p:cNvSpPr txBox="1"/>
          <p:nvPr/>
        </p:nvSpPr>
        <p:spPr>
          <a:xfrm>
            <a:off x="729450" y="3840100"/>
            <a:ext cx="629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595959"/>
              </a:solidFill>
              <a:latin typeface="Lato"/>
              <a:ea typeface="Lato"/>
              <a:cs typeface="Lato"/>
              <a:sym typeface="Lato"/>
            </a:endParaRPr>
          </a:p>
        </p:txBody>
      </p:sp>
      <p:sp>
        <p:nvSpPr>
          <p:cNvPr id="1372" name="Google Shape;1372;p90"/>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CA" sz="4650">
                <a:solidFill>
                  <a:srgbClr val="1A1A1A"/>
                </a:solidFill>
              </a:rPr>
              <a:t>ECE Summer Workshop Software</a:t>
            </a:r>
            <a:endParaRPr sz="4650">
              <a:solidFill>
                <a:srgbClr val="1A1A1A"/>
              </a:solidFill>
            </a:endParaRPr>
          </a:p>
          <a:p>
            <a:pPr indent="0" lvl="0" marL="0" rtl="0" algn="ctr">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91"/>
          <p:cNvSpPr txBox="1"/>
          <p:nvPr>
            <p:ph idx="1" type="body"/>
          </p:nvPr>
        </p:nvSpPr>
        <p:spPr>
          <a:xfrm>
            <a:off x="727650" y="1773200"/>
            <a:ext cx="7688700" cy="29172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2"/>
              </a:buClr>
              <a:buSzPts val="2300"/>
              <a:buChar char="●"/>
            </a:pPr>
            <a:r>
              <a:rPr lang="en-CA" sz="2300">
                <a:solidFill>
                  <a:schemeClr val="dk2"/>
                </a:solidFill>
              </a:rPr>
              <a:t>Dynamic Memory Allocation</a:t>
            </a:r>
            <a:endParaRPr sz="2300">
              <a:solidFill>
                <a:schemeClr val="dk2"/>
              </a:solidFill>
            </a:endParaRPr>
          </a:p>
          <a:p>
            <a:pPr indent="-374650" lvl="0" marL="457200" rtl="0" algn="l">
              <a:spcBef>
                <a:spcPts val="0"/>
              </a:spcBef>
              <a:spcAft>
                <a:spcPts val="0"/>
              </a:spcAft>
              <a:buClr>
                <a:schemeClr val="dk2"/>
              </a:buClr>
              <a:buSzPts val="2300"/>
              <a:buChar char="●"/>
            </a:pPr>
            <a:r>
              <a:rPr lang="en-CA" sz="2300">
                <a:solidFill>
                  <a:schemeClr val="dk2"/>
                </a:solidFill>
              </a:rPr>
              <a:t>Struct</a:t>
            </a:r>
            <a:endParaRPr sz="2300">
              <a:solidFill>
                <a:schemeClr val="dk2"/>
              </a:solidFill>
            </a:endParaRPr>
          </a:p>
          <a:p>
            <a:pPr indent="-374650" lvl="0" marL="457200" rtl="0" algn="l">
              <a:spcBef>
                <a:spcPts val="0"/>
              </a:spcBef>
              <a:spcAft>
                <a:spcPts val="0"/>
              </a:spcAft>
              <a:buClr>
                <a:schemeClr val="dk2"/>
              </a:buClr>
              <a:buSzPts val="2300"/>
              <a:buChar char="●"/>
            </a:pPr>
            <a:r>
              <a:rPr lang="en-CA" sz="2300">
                <a:solidFill>
                  <a:schemeClr val="dk2"/>
                </a:solidFill>
              </a:rPr>
              <a:t>Linked Lists</a:t>
            </a:r>
            <a:endParaRPr sz="2300">
              <a:solidFill>
                <a:schemeClr val="dk2"/>
              </a:solidFill>
            </a:endParaRPr>
          </a:p>
          <a:p>
            <a:pPr indent="-374650" lvl="0" marL="457200" rtl="0" algn="l">
              <a:spcBef>
                <a:spcPts val="0"/>
              </a:spcBef>
              <a:spcAft>
                <a:spcPts val="0"/>
              </a:spcAft>
              <a:buClr>
                <a:schemeClr val="dk2"/>
              </a:buClr>
              <a:buSzPts val="2300"/>
              <a:buChar char="●"/>
            </a:pPr>
            <a:r>
              <a:rPr lang="en-CA" sz="2300">
                <a:solidFill>
                  <a:schemeClr val="dk2"/>
                </a:solidFill>
              </a:rPr>
              <a:t>Sorting Linked Lists</a:t>
            </a:r>
            <a:endParaRPr sz="2300">
              <a:solidFill>
                <a:schemeClr val="dk2"/>
              </a:solidFill>
            </a:endParaRPr>
          </a:p>
        </p:txBody>
      </p:sp>
      <p:sp>
        <p:nvSpPr>
          <p:cNvPr id="1378" name="Google Shape;1378;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Today we will be covering: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For Loops ( break, continue )</a:t>
            </a:r>
            <a:endParaRPr/>
          </a:p>
        </p:txBody>
      </p:sp>
      <p:sp>
        <p:nvSpPr>
          <p:cNvPr id="212" name="Google Shape;212;p20"/>
          <p:cNvSpPr txBox="1"/>
          <p:nvPr>
            <p:ph idx="1" type="body"/>
          </p:nvPr>
        </p:nvSpPr>
        <p:spPr>
          <a:xfrm>
            <a:off x="526200" y="1465350"/>
            <a:ext cx="8091600" cy="671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CA"/>
              <a:t>In C, we can also use “break” and “continue” to specify the condition for exiting the loop. </a:t>
            </a:r>
            <a:endParaRPr/>
          </a:p>
        </p:txBody>
      </p:sp>
      <p:pic>
        <p:nvPicPr>
          <p:cNvPr id="213" name="Google Shape;213;p20"/>
          <p:cNvPicPr preferRelativeResize="0"/>
          <p:nvPr/>
        </p:nvPicPr>
        <p:blipFill>
          <a:blip r:embed="rId3">
            <a:alphaModFix/>
          </a:blip>
          <a:stretch>
            <a:fillRect/>
          </a:stretch>
        </p:blipFill>
        <p:spPr>
          <a:xfrm>
            <a:off x="526225" y="1923500"/>
            <a:ext cx="6480848" cy="2917200"/>
          </a:xfrm>
          <a:prstGeom prst="rect">
            <a:avLst/>
          </a:prstGeom>
          <a:noFill/>
          <a:ln>
            <a:noFill/>
          </a:ln>
        </p:spPr>
      </p:pic>
      <p:sp>
        <p:nvSpPr>
          <p:cNvPr id="214" name="Google Shape;214;p20"/>
          <p:cNvSpPr txBox="1"/>
          <p:nvPr/>
        </p:nvSpPr>
        <p:spPr>
          <a:xfrm>
            <a:off x="7007075" y="1923500"/>
            <a:ext cx="1610700" cy="2917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600">
                <a:solidFill>
                  <a:srgbClr val="595959"/>
                </a:solidFill>
                <a:latin typeface="Lato"/>
                <a:ea typeface="Lato"/>
                <a:cs typeface="Lato"/>
                <a:sym typeface="Lato"/>
              </a:rPr>
              <a:t>break</a:t>
            </a:r>
            <a:r>
              <a:rPr lang="en-CA" sz="1600">
                <a:solidFill>
                  <a:srgbClr val="595959"/>
                </a:solidFill>
                <a:latin typeface="Lato"/>
                <a:ea typeface="Lato"/>
                <a:cs typeface="Lato"/>
                <a:sym typeface="Lato"/>
              </a:rPr>
              <a:t>:</a:t>
            </a:r>
            <a:r>
              <a:rPr lang="en-CA" sz="1600">
                <a:solidFill>
                  <a:srgbClr val="595959"/>
                </a:solidFill>
                <a:latin typeface="Lato"/>
                <a:ea typeface="Lato"/>
                <a:cs typeface="Lato"/>
                <a:sym typeface="Lato"/>
              </a:rPr>
              <a:t> </a:t>
            </a:r>
            <a:r>
              <a:rPr lang="en-CA">
                <a:solidFill>
                  <a:srgbClr val="595959"/>
                </a:solidFill>
                <a:latin typeface="Lato"/>
                <a:ea typeface="Lato"/>
                <a:cs typeface="Lato"/>
                <a:sym typeface="Lato"/>
              </a:rPr>
              <a:t>immediately </a:t>
            </a:r>
            <a:r>
              <a:rPr lang="en-CA">
                <a:solidFill>
                  <a:srgbClr val="595959"/>
                </a:solidFill>
                <a:latin typeface="Lato"/>
                <a:ea typeface="Lato"/>
                <a:cs typeface="Lato"/>
                <a:sym typeface="Lato"/>
              </a:rPr>
              <a:t>exits</a:t>
            </a:r>
            <a:r>
              <a:rPr lang="en-CA">
                <a:solidFill>
                  <a:srgbClr val="595959"/>
                </a:solidFill>
                <a:latin typeface="Lato"/>
                <a:ea typeface="Lato"/>
                <a:cs typeface="Lato"/>
                <a:sym typeface="Lato"/>
              </a:rPr>
              <a:t> the loop</a:t>
            </a:r>
            <a:endParaRPr>
              <a:solidFill>
                <a:srgbClr val="595959"/>
              </a:solidFill>
              <a:latin typeface="Lato"/>
              <a:ea typeface="Lato"/>
              <a:cs typeface="Lato"/>
              <a:sym typeface="Lato"/>
            </a:endParaRPr>
          </a:p>
          <a:p>
            <a:pPr indent="0" lvl="0" marL="0" rtl="0" algn="l">
              <a:spcBef>
                <a:spcPts val="0"/>
              </a:spcBef>
              <a:spcAft>
                <a:spcPts val="0"/>
              </a:spcAft>
              <a:buNone/>
            </a:pPr>
            <a:r>
              <a:t/>
            </a:r>
            <a:endParaRPr>
              <a:solidFill>
                <a:srgbClr val="595959"/>
              </a:solidFill>
              <a:latin typeface="Lato"/>
              <a:ea typeface="Lato"/>
              <a:cs typeface="Lato"/>
              <a:sym typeface="Lato"/>
            </a:endParaRPr>
          </a:p>
          <a:p>
            <a:pPr indent="0" lvl="0" marL="0" rtl="0" algn="l">
              <a:spcBef>
                <a:spcPts val="0"/>
              </a:spcBef>
              <a:spcAft>
                <a:spcPts val="0"/>
              </a:spcAft>
              <a:buNone/>
            </a:pPr>
            <a:r>
              <a:rPr b="1" lang="en-CA" sz="1600">
                <a:solidFill>
                  <a:srgbClr val="595959"/>
                </a:solidFill>
                <a:latin typeface="Lato"/>
                <a:ea typeface="Lato"/>
                <a:cs typeface="Lato"/>
                <a:sym typeface="Lato"/>
              </a:rPr>
              <a:t>continue</a:t>
            </a:r>
            <a:r>
              <a:rPr lang="en-CA" sz="1600">
                <a:solidFill>
                  <a:srgbClr val="595959"/>
                </a:solidFill>
                <a:latin typeface="Lato"/>
                <a:ea typeface="Lato"/>
                <a:cs typeface="Lato"/>
                <a:sym typeface="Lato"/>
              </a:rPr>
              <a:t>:</a:t>
            </a:r>
            <a:endParaRPr sz="1600">
              <a:solidFill>
                <a:srgbClr val="595959"/>
              </a:solidFill>
              <a:latin typeface="Lato"/>
              <a:ea typeface="Lato"/>
              <a:cs typeface="Lato"/>
              <a:sym typeface="Lato"/>
            </a:endParaRPr>
          </a:p>
          <a:p>
            <a:pPr indent="0" lvl="0" marL="0" rtl="0" algn="l">
              <a:spcBef>
                <a:spcPts val="0"/>
              </a:spcBef>
              <a:spcAft>
                <a:spcPts val="0"/>
              </a:spcAft>
              <a:buNone/>
            </a:pPr>
            <a:r>
              <a:rPr lang="en-CA">
                <a:solidFill>
                  <a:srgbClr val="595959"/>
                </a:solidFill>
                <a:latin typeface="Lato"/>
                <a:ea typeface="Lato"/>
                <a:cs typeface="Lato"/>
                <a:sym typeface="Lato"/>
              </a:rPr>
              <a:t>Ignores the rest of the lines and goes back to the top of the loop</a:t>
            </a:r>
            <a:endParaRPr>
              <a:solidFill>
                <a:srgbClr val="595959"/>
              </a:solidFill>
              <a:latin typeface="Lato"/>
              <a:ea typeface="Lato"/>
              <a:cs typeface="Lato"/>
              <a:sym typeface="La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2" name="Shape 1382"/>
        <p:cNvGrpSpPr/>
        <p:nvPr/>
      </p:nvGrpSpPr>
      <p:grpSpPr>
        <a:xfrm>
          <a:off x="0" y="0"/>
          <a:ext cx="0" cy="0"/>
          <a:chOff x="0" y="0"/>
          <a:chExt cx="0" cy="0"/>
        </a:xfrm>
      </p:grpSpPr>
      <p:sp>
        <p:nvSpPr>
          <p:cNvPr id="1383" name="Google Shape;1383;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rgbClr val="000000"/>
              </a:buClr>
              <a:buSzPct val="36666"/>
              <a:buFont typeface="Arial"/>
              <a:buNone/>
            </a:pPr>
            <a:r>
              <a:rPr lang="en-CA" sz="2700">
                <a:solidFill>
                  <a:srgbClr val="000000"/>
                </a:solidFill>
              </a:rPr>
              <a:t>String I/O - 1</a:t>
            </a:r>
            <a:endParaRPr/>
          </a:p>
        </p:txBody>
      </p:sp>
      <p:sp>
        <p:nvSpPr>
          <p:cNvPr id="1384" name="Google Shape;1384;p92"/>
          <p:cNvSpPr txBox="1"/>
          <p:nvPr>
            <p:ph idx="1" type="body"/>
          </p:nvPr>
        </p:nvSpPr>
        <p:spPr>
          <a:xfrm>
            <a:off x="727650" y="1444750"/>
            <a:ext cx="7688700" cy="29172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1"/>
              </a:buClr>
              <a:buSzPts val="2300"/>
              <a:buChar char="●"/>
            </a:pPr>
            <a:r>
              <a:rPr lang="en-CA" sz="2300">
                <a:solidFill>
                  <a:schemeClr val="dk1"/>
                </a:solidFill>
                <a:highlight>
                  <a:srgbClr val="FFFFFF"/>
                </a:highlight>
              </a:rPr>
              <a:t>gets(s1); </a:t>
            </a:r>
            <a:endParaRPr sz="2300">
              <a:solidFill>
                <a:schemeClr val="dk1"/>
              </a:solidFill>
              <a:highlight>
                <a:srgbClr val="FFFFFF"/>
              </a:highlight>
            </a:endParaRPr>
          </a:p>
          <a:p>
            <a:pPr indent="-374650" lvl="0" marL="457200" rtl="0" algn="l">
              <a:spcBef>
                <a:spcPts val="0"/>
              </a:spcBef>
              <a:spcAft>
                <a:spcPts val="0"/>
              </a:spcAft>
              <a:buClr>
                <a:schemeClr val="dk1"/>
              </a:buClr>
              <a:buSzPts val="2300"/>
              <a:buChar char="●"/>
            </a:pPr>
            <a:r>
              <a:rPr lang="en-CA" sz="2300">
                <a:solidFill>
                  <a:schemeClr val="dk1"/>
                </a:solidFill>
                <a:highlight>
                  <a:srgbClr val="FFFFFF"/>
                </a:highlight>
              </a:rPr>
              <a:t>puts(s1);</a:t>
            </a:r>
            <a:endParaRPr sz="2300">
              <a:solidFill>
                <a:schemeClr val="dk1"/>
              </a:solidFill>
              <a:highlight>
                <a:srgbClr val="FFFFFF"/>
              </a:highlight>
            </a:endParaRPr>
          </a:p>
          <a:p>
            <a:pPr indent="0" lvl="0" marL="0" rtl="0" algn="l">
              <a:spcBef>
                <a:spcPts val="0"/>
              </a:spcBef>
              <a:spcAft>
                <a:spcPts val="0"/>
              </a:spcAft>
              <a:buNone/>
            </a:pPr>
            <a:r>
              <a:rPr lang="en-CA" sz="2300">
                <a:solidFill>
                  <a:srgbClr val="191C1F"/>
                </a:solidFill>
                <a:highlight>
                  <a:srgbClr val="FFFFFF"/>
                </a:highlight>
              </a:rPr>
              <a:t>printf(), scanf() for strings.</a:t>
            </a:r>
            <a:endParaRPr sz="2300">
              <a:solidFill>
                <a:srgbClr val="191C1F"/>
              </a:solidFill>
              <a:highlight>
                <a:srgbClr val="FFFFFF"/>
              </a:highlight>
            </a:endParaRPr>
          </a:p>
          <a:p>
            <a:pPr indent="0" lvl="0" marL="0" rtl="0" algn="l">
              <a:spcBef>
                <a:spcPts val="0"/>
              </a:spcBef>
              <a:spcAft>
                <a:spcPts val="0"/>
              </a:spcAft>
              <a:buNone/>
            </a:pPr>
            <a:r>
              <a:t/>
            </a:r>
            <a:endParaRPr sz="2300">
              <a:solidFill>
                <a:srgbClr val="191C1F"/>
              </a:solidFill>
              <a:highlight>
                <a:srgbClr val="FFFFFF"/>
              </a:highlight>
            </a:endParaRPr>
          </a:p>
        </p:txBody>
      </p:sp>
      <p:pic>
        <p:nvPicPr>
          <p:cNvPr id="1385" name="Google Shape;1385;p92"/>
          <p:cNvPicPr preferRelativeResize="0"/>
          <p:nvPr/>
        </p:nvPicPr>
        <p:blipFill>
          <a:blip r:embed="rId3">
            <a:alphaModFix/>
          </a:blip>
          <a:stretch>
            <a:fillRect/>
          </a:stretch>
        </p:blipFill>
        <p:spPr>
          <a:xfrm>
            <a:off x="4496325" y="1510125"/>
            <a:ext cx="3860500" cy="2519376"/>
          </a:xfrm>
          <a:prstGeom prst="rect">
            <a:avLst/>
          </a:prstGeom>
          <a:noFill/>
          <a:ln>
            <a:noFill/>
          </a:ln>
        </p:spPr>
      </p:pic>
      <p:pic>
        <p:nvPicPr>
          <p:cNvPr id="1386" name="Google Shape;1386;p92"/>
          <p:cNvPicPr preferRelativeResize="0"/>
          <p:nvPr/>
        </p:nvPicPr>
        <p:blipFill>
          <a:blip r:embed="rId4">
            <a:alphaModFix/>
          </a:blip>
          <a:stretch>
            <a:fillRect/>
          </a:stretch>
        </p:blipFill>
        <p:spPr>
          <a:xfrm>
            <a:off x="938325" y="4184550"/>
            <a:ext cx="1869225" cy="388650"/>
          </a:xfrm>
          <a:prstGeom prst="rect">
            <a:avLst/>
          </a:prstGeom>
          <a:noFill/>
          <a:ln>
            <a:noFill/>
          </a:ln>
        </p:spPr>
      </p:pic>
      <p:cxnSp>
        <p:nvCxnSpPr>
          <p:cNvPr id="1387" name="Google Shape;1387;p92"/>
          <p:cNvCxnSpPr/>
          <p:nvPr/>
        </p:nvCxnSpPr>
        <p:spPr>
          <a:xfrm flipH="1">
            <a:off x="2955625" y="3758650"/>
            <a:ext cx="1392600" cy="6033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1" name="Shape 1391"/>
        <p:cNvGrpSpPr/>
        <p:nvPr/>
      </p:nvGrpSpPr>
      <p:grpSpPr>
        <a:xfrm>
          <a:off x="0" y="0"/>
          <a:ext cx="0" cy="0"/>
          <a:chOff x="0" y="0"/>
          <a:chExt cx="0" cy="0"/>
        </a:xfrm>
      </p:grpSpPr>
      <p:sp>
        <p:nvSpPr>
          <p:cNvPr id="1392" name="Google Shape;1392;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CA" sz="2700">
                <a:solidFill>
                  <a:srgbClr val="000000"/>
                </a:solidFill>
              </a:rPr>
              <a:t>String I/O - 2</a:t>
            </a:r>
            <a:endParaRPr/>
          </a:p>
        </p:txBody>
      </p:sp>
      <p:sp>
        <p:nvSpPr>
          <p:cNvPr id="1393" name="Google Shape;1393;p93"/>
          <p:cNvSpPr txBox="1"/>
          <p:nvPr>
            <p:ph idx="1" type="body"/>
          </p:nvPr>
        </p:nvSpPr>
        <p:spPr>
          <a:xfrm>
            <a:off x="727650" y="1331025"/>
            <a:ext cx="7688700" cy="3432600"/>
          </a:xfrm>
          <a:prstGeom prst="rect">
            <a:avLst/>
          </a:prstGeom>
        </p:spPr>
        <p:txBody>
          <a:bodyPr anchorCtr="0" anchor="t" bIns="91425" lIns="91425" spcFirstLastPara="1" rIns="91425" wrap="square" tIns="91425">
            <a:normAutofit/>
          </a:bodyPr>
          <a:lstStyle/>
          <a:p>
            <a:pPr indent="-374650" lvl="0" marL="457200" rtl="0" algn="l">
              <a:spcBef>
                <a:spcPts val="1200"/>
              </a:spcBef>
              <a:spcAft>
                <a:spcPts val="0"/>
              </a:spcAft>
              <a:buClr>
                <a:schemeClr val="dk2"/>
              </a:buClr>
              <a:buSzPts val="2300"/>
              <a:buChar char="●"/>
            </a:pPr>
            <a:r>
              <a:rPr lang="en-CA" sz="2300">
                <a:solidFill>
                  <a:schemeClr val="dk2"/>
                </a:solidFill>
              </a:rPr>
              <a:t>Difference between gets() and scanf()</a:t>
            </a:r>
            <a:endParaRPr sz="2300">
              <a:solidFill>
                <a:schemeClr val="dk2"/>
              </a:solidFill>
            </a:endParaRPr>
          </a:p>
          <a:p>
            <a:pPr indent="-374650" lvl="0" marL="457200" rtl="0" algn="l">
              <a:spcBef>
                <a:spcPts val="0"/>
              </a:spcBef>
              <a:spcAft>
                <a:spcPts val="0"/>
              </a:spcAft>
              <a:buClr>
                <a:schemeClr val="dk2"/>
              </a:buClr>
              <a:buSzPts val="2300"/>
              <a:buChar char="●"/>
            </a:pPr>
            <a:r>
              <a:rPr lang="en-CA" sz="2300">
                <a:solidFill>
                  <a:srgbClr val="212529"/>
                </a:solidFill>
                <a:highlight>
                  <a:srgbClr val="FFFFFF"/>
                </a:highlight>
              </a:rPr>
              <a:t>In scanf() function </a:t>
            </a:r>
            <a:r>
              <a:rPr lang="en-CA" sz="2300">
                <a:solidFill>
                  <a:schemeClr val="accent3"/>
                </a:solidFill>
                <a:highlight>
                  <a:srgbClr val="FFFFFF"/>
                </a:highlight>
              </a:rPr>
              <a:t>white-space is not considered as input character</a:t>
            </a:r>
            <a:r>
              <a:rPr lang="en-CA" sz="2300">
                <a:solidFill>
                  <a:srgbClr val="212529"/>
                </a:solidFill>
                <a:highlight>
                  <a:srgbClr val="FFFFFF"/>
                </a:highlight>
              </a:rPr>
              <a:t> and also it stops reading input from external source if any white-space is encountered in between</a:t>
            </a:r>
            <a:endParaRPr sz="2300">
              <a:solidFill>
                <a:srgbClr val="212529"/>
              </a:solidFill>
              <a:highlight>
                <a:srgbClr val="FFFFFF"/>
              </a:highlight>
            </a:endParaRPr>
          </a:p>
          <a:p>
            <a:pPr indent="-374650" lvl="0" marL="457200" rtl="0" algn="l">
              <a:spcBef>
                <a:spcPts val="0"/>
              </a:spcBef>
              <a:spcAft>
                <a:spcPts val="0"/>
              </a:spcAft>
              <a:buClr>
                <a:srgbClr val="212529"/>
              </a:buClr>
              <a:buSzPts val="2300"/>
              <a:buChar char="●"/>
            </a:pPr>
            <a:r>
              <a:rPr lang="en-CA" sz="2300">
                <a:solidFill>
                  <a:srgbClr val="212529"/>
                </a:solidFill>
                <a:highlight>
                  <a:srgbClr val="FFFFFF"/>
                </a:highlight>
              </a:rPr>
              <a:t>On other hand gets() function is used to receive input from the keyboard till it encounters a newline or EOF. The </a:t>
            </a:r>
            <a:r>
              <a:rPr lang="en-CA" sz="2300">
                <a:solidFill>
                  <a:schemeClr val="accent3"/>
                </a:solidFill>
                <a:highlight>
                  <a:srgbClr val="FFFFFF"/>
                </a:highlight>
              </a:rPr>
              <a:t>whitespace is considered as a part of the input</a:t>
            </a:r>
            <a:r>
              <a:rPr lang="en-CA" sz="2300">
                <a:solidFill>
                  <a:srgbClr val="212529"/>
                </a:solidFill>
                <a:highlight>
                  <a:srgbClr val="FFFFFF"/>
                </a:highlight>
              </a:rPr>
              <a:t>.</a:t>
            </a:r>
            <a:endParaRPr sz="2300">
              <a:solidFill>
                <a:srgbClr val="212529"/>
              </a:solidFill>
              <a:highlight>
                <a:srgbClr val="FFFFFF"/>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7" name="Shape 1397"/>
        <p:cNvGrpSpPr/>
        <p:nvPr/>
      </p:nvGrpSpPr>
      <p:grpSpPr>
        <a:xfrm>
          <a:off x="0" y="0"/>
          <a:ext cx="0" cy="0"/>
          <a:chOff x="0" y="0"/>
          <a:chExt cx="0" cy="0"/>
        </a:xfrm>
      </p:grpSpPr>
      <p:sp>
        <p:nvSpPr>
          <p:cNvPr id="1398" name="Google Shape;1398;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CA" sz="2700">
                <a:solidFill>
                  <a:srgbClr val="000000"/>
                </a:solidFill>
              </a:rPr>
              <a:t>String I/O - 3</a:t>
            </a:r>
            <a:endParaRPr/>
          </a:p>
        </p:txBody>
      </p:sp>
      <p:sp>
        <p:nvSpPr>
          <p:cNvPr id="1399" name="Google Shape;1399;p94"/>
          <p:cNvSpPr txBox="1"/>
          <p:nvPr>
            <p:ph idx="1" type="body"/>
          </p:nvPr>
        </p:nvSpPr>
        <p:spPr>
          <a:xfrm>
            <a:off x="727650" y="1331025"/>
            <a:ext cx="7688700" cy="3432600"/>
          </a:xfrm>
          <a:prstGeom prst="rect">
            <a:avLst/>
          </a:prstGeom>
        </p:spPr>
        <p:txBody>
          <a:bodyPr anchorCtr="0" anchor="t" bIns="91425" lIns="91425" spcFirstLastPara="1" rIns="91425" wrap="square" tIns="91425">
            <a:normAutofit/>
          </a:bodyPr>
          <a:lstStyle/>
          <a:p>
            <a:pPr indent="-374650" lvl="0" marL="457200" rtl="0" algn="l">
              <a:spcBef>
                <a:spcPts val="1200"/>
              </a:spcBef>
              <a:spcAft>
                <a:spcPts val="0"/>
              </a:spcAft>
              <a:buClr>
                <a:schemeClr val="dk2"/>
              </a:buClr>
              <a:buSzPts val="2300"/>
              <a:buChar char="●"/>
            </a:pPr>
            <a:r>
              <a:rPr lang="en-CA" sz="2300">
                <a:solidFill>
                  <a:schemeClr val="dk2"/>
                </a:solidFill>
              </a:rPr>
              <a:t>Difference between gets() and scanf()</a:t>
            </a:r>
            <a:endParaRPr sz="2300">
              <a:solidFill>
                <a:schemeClr val="dk2"/>
              </a:solidFill>
            </a:endParaRPr>
          </a:p>
          <a:p>
            <a:pPr indent="-374650" lvl="0" marL="457200" rtl="0" algn="l">
              <a:spcBef>
                <a:spcPts val="0"/>
              </a:spcBef>
              <a:spcAft>
                <a:spcPts val="0"/>
              </a:spcAft>
              <a:buClr>
                <a:schemeClr val="dk2"/>
              </a:buClr>
              <a:buSzPts val="2300"/>
              <a:buChar char="●"/>
            </a:pPr>
            <a:r>
              <a:rPr lang="en-CA" sz="2300">
                <a:solidFill>
                  <a:srgbClr val="212529"/>
                </a:solidFill>
                <a:highlight>
                  <a:srgbClr val="FFFFFF"/>
                </a:highlight>
              </a:rPr>
              <a:t>Scanf() function takes the </a:t>
            </a:r>
            <a:r>
              <a:rPr lang="en-CA" sz="2300">
                <a:solidFill>
                  <a:schemeClr val="accent3"/>
                </a:solidFill>
                <a:highlight>
                  <a:srgbClr val="FFFFFF"/>
                </a:highlight>
              </a:rPr>
              <a:t>format string and list of addresses of variables</a:t>
            </a:r>
            <a:r>
              <a:rPr lang="en-CA" sz="2300">
                <a:solidFill>
                  <a:srgbClr val="212529"/>
                </a:solidFill>
                <a:highlight>
                  <a:srgbClr val="FFFFFF"/>
                </a:highlight>
              </a:rPr>
              <a:t>. e.g. scanf(“%d”, &amp;number);</a:t>
            </a:r>
            <a:endParaRPr sz="2300">
              <a:solidFill>
                <a:srgbClr val="212529"/>
              </a:solidFill>
              <a:highlight>
                <a:srgbClr val="FFFFFF"/>
              </a:highlight>
            </a:endParaRPr>
          </a:p>
          <a:p>
            <a:pPr indent="-374650" lvl="0" marL="457200" rtl="0" algn="l">
              <a:spcBef>
                <a:spcPts val="0"/>
              </a:spcBef>
              <a:spcAft>
                <a:spcPts val="0"/>
              </a:spcAft>
              <a:buClr>
                <a:srgbClr val="212529"/>
              </a:buClr>
              <a:buSzPts val="2300"/>
              <a:buChar char="●"/>
            </a:pPr>
            <a:r>
              <a:rPr lang="en-CA" sz="2300">
                <a:solidFill>
                  <a:srgbClr val="212529"/>
                </a:solidFill>
                <a:highlight>
                  <a:srgbClr val="FFFFFF"/>
                </a:highlight>
              </a:rPr>
              <a:t>It can also read multiple values of different data types.</a:t>
            </a:r>
            <a:endParaRPr sz="2300">
              <a:solidFill>
                <a:srgbClr val="212529"/>
              </a:solidFill>
              <a:highlight>
                <a:srgbClr val="FFFFFF"/>
              </a:highlight>
            </a:endParaRPr>
          </a:p>
          <a:p>
            <a:pPr indent="-374650" lvl="0" marL="457200" rtl="0" algn="l">
              <a:spcBef>
                <a:spcPts val="0"/>
              </a:spcBef>
              <a:spcAft>
                <a:spcPts val="0"/>
              </a:spcAft>
              <a:buClr>
                <a:srgbClr val="212529"/>
              </a:buClr>
              <a:buSzPts val="2300"/>
              <a:buChar char="●"/>
            </a:pPr>
            <a:r>
              <a:rPr lang="en-CA" sz="2300">
                <a:solidFill>
                  <a:srgbClr val="212529"/>
                </a:solidFill>
                <a:highlight>
                  <a:srgbClr val="FFFFFF"/>
                </a:highlight>
              </a:rPr>
              <a:t>On other hand get() function </a:t>
            </a:r>
            <a:r>
              <a:rPr lang="en-CA" sz="2300">
                <a:solidFill>
                  <a:schemeClr val="accent3"/>
                </a:solidFill>
                <a:highlight>
                  <a:srgbClr val="FFFFFF"/>
                </a:highlight>
              </a:rPr>
              <a:t>takes the name of the variable</a:t>
            </a:r>
            <a:r>
              <a:rPr lang="en-CA" sz="2300">
                <a:solidFill>
                  <a:srgbClr val="212529"/>
                </a:solidFill>
                <a:highlight>
                  <a:srgbClr val="FFFFFF"/>
                </a:highlight>
              </a:rPr>
              <a:t> to store the received value. e.g. gets(name);</a:t>
            </a:r>
            <a:endParaRPr sz="2300">
              <a:solidFill>
                <a:srgbClr val="212529"/>
              </a:solidFill>
              <a:highlight>
                <a:srgbClr val="FFFFFF"/>
              </a:highlight>
            </a:endParaRPr>
          </a:p>
          <a:p>
            <a:pPr indent="-374650" lvl="0" marL="457200" rtl="0" algn="l">
              <a:spcBef>
                <a:spcPts val="0"/>
              </a:spcBef>
              <a:spcAft>
                <a:spcPts val="0"/>
              </a:spcAft>
              <a:buClr>
                <a:srgbClr val="212529"/>
              </a:buClr>
              <a:buSzPts val="2300"/>
              <a:buChar char="●"/>
            </a:pPr>
            <a:r>
              <a:rPr lang="en-CA" sz="2300">
                <a:solidFill>
                  <a:srgbClr val="212529"/>
                </a:solidFill>
                <a:highlight>
                  <a:srgbClr val="FFFFFF"/>
                </a:highlight>
              </a:rPr>
              <a:t>get() function will only get character string data.</a:t>
            </a:r>
            <a:endParaRPr sz="2300">
              <a:solidFill>
                <a:srgbClr val="212529"/>
              </a:solidFill>
              <a:highlight>
                <a:srgbClr val="FFFFFF"/>
              </a:high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Moving on…</a:t>
            </a:r>
            <a:endParaRPr/>
          </a:p>
        </p:txBody>
      </p:sp>
      <p:pic>
        <p:nvPicPr>
          <p:cNvPr id="1405" name="Google Shape;1405;p95"/>
          <p:cNvPicPr preferRelativeResize="0"/>
          <p:nvPr/>
        </p:nvPicPr>
        <p:blipFill>
          <a:blip r:embed="rId3">
            <a:alphaModFix/>
          </a:blip>
          <a:stretch>
            <a:fillRect/>
          </a:stretch>
        </p:blipFill>
        <p:spPr>
          <a:xfrm>
            <a:off x="1238250" y="1422825"/>
            <a:ext cx="6667500" cy="33337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Dynamic Memory Allocation</a:t>
            </a:r>
            <a:endParaRPr/>
          </a:p>
        </p:txBody>
      </p:sp>
      <p:sp>
        <p:nvSpPr>
          <p:cNvPr id="1411" name="Google Shape;1411;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rgbClr val="000000"/>
              </a:buClr>
              <a:buSzPts val="2300"/>
              <a:buChar char="●"/>
            </a:pPr>
            <a:r>
              <a:rPr lang="en-CA" sz="2300">
                <a:solidFill>
                  <a:srgbClr val="000000"/>
                </a:solidFill>
              </a:rPr>
              <a:t>Why use Dynamic Memory Allocation in C?</a:t>
            </a:r>
            <a:endParaRPr sz="2300">
              <a:solidFill>
                <a:srgbClr val="000000"/>
              </a:solidFill>
            </a:endParaRPr>
          </a:p>
          <a:p>
            <a:pPr indent="-374650" lvl="1" marL="914400" rtl="0" algn="l">
              <a:lnSpc>
                <a:spcPct val="166666"/>
              </a:lnSpc>
              <a:spcBef>
                <a:spcPts val="0"/>
              </a:spcBef>
              <a:spcAft>
                <a:spcPts val="0"/>
              </a:spcAft>
              <a:buClr>
                <a:srgbClr val="000000"/>
              </a:buClr>
              <a:buSzPts val="2300"/>
              <a:buChar char="○"/>
            </a:pPr>
            <a:r>
              <a:rPr lang="en-CA" sz="2300">
                <a:solidFill>
                  <a:srgbClr val="000000"/>
                </a:solidFill>
              </a:rPr>
              <a:t>An array is a collection of a fixed number of values. </a:t>
            </a:r>
            <a:endParaRPr sz="2300">
              <a:solidFill>
                <a:srgbClr val="000000"/>
              </a:solidFill>
            </a:endParaRPr>
          </a:p>
          <a:p>
            <a:pPr indent="-374650" lvl="1" marL="914400" rtl="0" algn="l">
              <a:lnSpc>
                <a:spcPct val="166666"/>
              </a:lnSpc>
              <a:spcBef>
                <a:spcPts val="0"/>
              </a:spcBef>
              <a:spcAft>
                <a:spcPts val="0"/>
              </a:spcAft>
              <a:buClr>
                <a:srgbClr val="000000"/>
              </a:buClr>
              <a:buSzPts val="2300"/>
              <a:buChar char="○"/>
            </a:pPr>
            <a:r>
              <a:rPr lang="en-CA" sz="2300">
                <a:solidFill>
                  <a:srgbClr val="000000"/>
                </a:solidFill>
              </a:rPr>
              <a:t>Declaring</a:t>
            </a:r>
            <a:r>
              <a:rPr lang="en-CA" sz="2300">
                <a:solidFill>
                  <a:srgbClr val="000000"/>
                </a:solidFill>
              </a:rPr>
              <a:t> the size of the array </a:t>
            </a:r>
            <a:r>
              <a:rPr lang="en-CA" sz="2300">
                <a:solidFill>
                  <a:srgbClr val="000000"/>
                </a:solidFill>
              </a:rPr>
              <a:t>which</a:t>
            </a:r>
            <a:r>
              <a:rPr lang="en-CA" sz="2300">
                <a:solidFill>
                  <a:srgbClr val="000000"/>
                </a:solidFill>
              </a:rPr>
              <a:t> is unknown might cause insufficiency. </a:t>
            </a:r>
            <a:endParaRPr sz="2300">
              <a:solidFill>
                <a:srgbClr val="000000"/>
              </a:solidFill>
            </a:endParaRPr>
          </a:p>
          <a:p>
            <a:pPr indent="-374650" lvl="0" marL="457200" rtl="0" algn="l">
              <a:lnSpc>
                <a:spcPct val="166666"/>
              </a:lnSpc>
              <a:spcBef>
                <a:spcPts val="0"/>
              </a:spcBef>
              <a:spcAft>
                <a:spcPts val="0"/>
              </a:spcAft>
              <a:buClr>
                <a:srgbClr val="000000"/>
              </a:buClr>
              <a:buSzPts val="2300"/>
              <a:buChar char="●"/>
            </a:pPr>
            <a:r>
              <a:rPr lang="en-CA" sz="2300">
                <a:solidFill>
                  <a:srgbClr val="000000"/>
                </a:solidFill>
              </a:rPr>
              <a:t>To solve this issue, you can allocate memory manually during run-time</a:t>
            </a:r>
            <a:endParaRPr sz="2300">
              <a:solidFill>
                <a:srgbClr val="00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Dynamic Memory Allocation</a:t>
            </a:r>
            <a:endParaRPr/>
          </a:p>
        </p:txBody>
      </p:sp>
      <p:sp>
        <p:nvSpPr>
          <p:cNvPr id="1417" name="Google Shape;1417;p97"/>
          <p:cNvSpPr txBox="1"/>
          <p:nvPr>
            <p:ph idx="1" type="body"/>
          </p:nvPr>
        </p:nvSpPr>
        <p:spPr>
          <a:xfrm>
            <a:off x="729450" y="1422825"/>
            <a:ext cx="7688700" cy="37206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2"/>
              </a:buClr>
              <a:buSzPts val="2300"/>
              <a:buChar char="●"/>
            </a:pPr>
            <a:r>
              <a:rPr lang="en-CA" sz="2300">
                <a:solidFill>
                  <a:schemeClr val="dk2"/>
                </a:solidFill>
              </a:rPr>
              <a:t>All functions are defined in the &lt;stdlib.h&gt; header file</a:t>
            </a:r>
            <a:endParaRPr sz="2300">
              <a:solidFill>
                <a:schemeClr val="dk2"/>
              </a:solidFill>
            </a:endParaRPr>
          </a:p>
          <a:p>
            <a:pPr indent="-374650" lvl="1" marL="914400" rtl="0" algn="l">
              <a:spcBef>
                <a:spcPts val="0"/>
              </a:spcBef>
              <a:spcAft>
                <a:spcPts val="0"/>
              </a:spcAft>
              <a:buClr>
                <a:schemeClr val="dk2"/>
              </a:buClr>
              <a:buSzPts val="2300"/>
              <a:buChar char="○"/>
            </a:pPr>
            <a:r>
              <a:rPr lang="en-CA" sz="2300">
                <a:solidFill>
                  <a:schemeClr val="dk2"/>
                </a:solidFill>
              </a:rPr>
              <a:t>malloc()</a:t>
            </a:r>
            <a:endParaRPr sz="2300">
              <a:solidFill>
                <a:schemeClr val="dk2"/>
              </a:solidFill>
            </a:endParaRPr>
          </a:p>
          <a:p>
            <a:pPr indent="-374650" lvl="2" marL="1371600" rtl="0" algn="l">
              <a:spcBef>
                <a:spcPts val="0"/>
              </a:spcBef>
              <a:spcAft>
                <a:spcPts val="0"/>
              </a:spcAft>
              <a:buClr>
                <a:schemeClr val="dk2"/>
              </a:buClr>
              <a:buSzPts val="2300"/>
              <a:buChar char="■"/>
            </a:pPr>
            <a:r>
              <a:rPr lang="en-CA" sz="2300">
                <a:solidFill>
                  <a:schemeClr val="dk2"/>
                </a:solidFill>
              </a:rPr>
              <a:t>ptr = (castType*) malloc(sizeof(castType));</a:t>
            </a:r>
            <a:endParaRPr sz="2300">
              <a:solidFill>
                <a:schemeClr val="dk2"/>
              </a:solidFill>
            </a:endParaRPr>
          </a:p>
          <a:p>
            <a:pPr indent="-374650" lvl="2" marL="1371600" rtl="0" algn="l">
              <a:spcBef>
                <a:spcPts val="0"/>
              </a:spcBef>
              <a:spcAft>
                <a:spcPts val="0"/>
              </a:spcAft>
              <a:buClr>
                <a:schemeClr val="dk2"/>
              </a:buClr>
              <a:buSzPts val="2300"/>
              <a:buChar char="■"/>
            </a:pPr>
            <a:r>
              <a:rPr lang="en-CA" sz="2300">
                <a:solidFill>
                  <a:srgbClr val="000000"/>
                </a:solidFill>
                <a:latin typeface="Arial"/>
                <a:ea typeface="Arial"/>
                <a:cs typeface="Arial"/>
                <a:sym typeface="Arial"/>
              </a:rPr>
              <a:t>M</a:t>
            </a:r>
            <a:r>
              <a:rPr lang="en-CA" sz="2300">
                <a:solidFill>
                  <a:srgbClr val="000000"/>
                </a:solidFill>
                <a:latin typeface="Arial"/>
                <a:ea typeface="Arial"/>
                <a:cs typeface="Arial"/>
                <a:sym typeface="Arial"/>
              </a:rPr>
              <a:t>emory is uninitialized</a:t>
            </a:r>
            <a:endParaRPr sz="2300">
              <a:solidFill>
                <a:schemeClr val="dk2"/>
              </a:solidFill>
            </a:endParaRPr>
          </a:p>
          <a:p>
            <a:pPr indent="-374650" lvl="1" marL="914400" rtl="0" algn="l">
              <a:spcBef>
                <a:spcPts val="0"/>
              </a:spcBef>
              <a:spcAft>
                <a:spcPts val="0"/>
              </a:spcAft>
              <a:buClr>
                <a:schemeClr val="dk2"/>
              </a:buClr>
              <a:buSzPts val="2300"/>
              <a:buChar char="○"/>
            </a:pPr>
            <a:r>
              <a:rPr lang="en-CA" sz="2300">
                <a:solidFill>
                  <a:schemeClr val="dk2"/>
                </a:solidFill>
              </a:rPr>
              <a:t>calloc()</a:t>
            </a:r>
            <a:endParaRPr sz="2300">
              <a:solidFill>
                <a:schemeClr val="dk2"/>
              </a:solidFill>
            </a:endParaRPr>
          </a:p>
          <a:p>
            <a:pPr indent="-374650" lvl="2" marL="1371600" rtl="0" algn="l">
              <a:spcBef>
                <a:spcPts val="0"/>
              </a:spcBef>
              <a:spcAft>
                <a:spcPts val="0"/>
              </a:spcAft>
              <a:buClr>
                <a:schemeClr val="dk2"/>
              </a:buClr>
              <a:buSzPts val="2300"/>
              <a:buChar char="■"/>
            </a:pPr>
            <a:r>
              <a:rPr lang="en-CA" sz="2300">
                <a:solidFill>
                  <a:srgbClr val="000000"/>
                </a:solidFill>
              </a:rPr>
              <a:t>Memory is i</a:t>
            </a:r>
            <a:r>
              <a:rPr lang="en-CA" sz="2300">
                <a:solidFill>
                  <a:srgbClr val="000000"/>
                </a:solidFill>
              </a:rPr>
              <a:t>nitialized with all bits to zero</a:t>
            </a:r>
            <a:endParaRPr sz="2300">
              <a:solidFill>
                <a:schemeClr val="dk2"/>
              </a:solidFill>
            </a:endParaRPr>
          </a:p>
          <a:p>
            <a:pPr indent="-374650" lvl="1" marL="914400" rtl="0" algn="l">
              <a:spcBef>
                <a:spcPts val="0"/>
              </a:spcBef>
              <a:spcAft>
                <a:spcPts val="0"/>
              </a:spcAft>
              <a:buClr>
                <a:schemeClr val="dk2"/>
              </a:buClr>
              <a:buSzPts val="2300"/>
              <a:buChar char="○"/>
            </a:pPr>
            <a:r>
              <a:rPr lang="en-CA" sz="2300">
                <a:solidFill>
                  <a:schemeClr val="dk2"/>
                </a:solidFill>
              </a:rPr>
              <a:t>free() </a:t>
            </a:r>
            <a:endParaRPr sz="2300">
              <a:solidFill>
                <a:schemeClr val="dk2"/>
              </a:solidFill>
            </a:endParaRPr>
          </a:p>
          <a:p>
            <a:pPr indent="-374650" lvl="2" marL="1371600" rtl="0" algn="l">
              <a:spcBef>
                <a:spcPts val="0"/>
              </a:spcBef>
              <a:spcAft>
                <a:spcPts val="0"/>
              </a:spcAft>
              <a:buClr>
                <a:schemeClr val="dk2"/>
              </a:buClr>
              <a:buSzPts val="2300"/>
              <a:buChar char="■"/>
            </a:pPr>
            <a:r>
              <a:rPr lang="en-CA" sz="2300">
                <a:solidFill>
                  <a:schemeClr val="dk2"/>
                </a:solidFill>
              </a:rPr>
              <a:t>Frees used memory to prevent memory leaks</a:t>
            </a:r>
            <a:endParaRPr sz="2300">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1" name="Shape 1421"/>
        <p:cNvGrpSpPr/>
        <p:nvPr/>
      </p:nvGrpSpPr>
      <p:grpSpPr>
        <a:xfrm>
          <a:off x="0" y="0"/>
          <a:ext cx="0" cy="0"/>
          <a:chOff x="0" y="0"/>
          <a:chExt cx="0" cy="0"/>
        </a:xfrm>
      </p:grpSpPr>
      <p:pic>
        <p:nvPicPr>
          <p:cNvPr id="1422" name="Google Shape;1422;p98"/>
          <p:cNvPicPr preferRelativeResize="0"/>
          <p:nvPr/>
        </p:nvPicPr>
        <p:blipFill>
          <a:blip r:embed="rId3">
            <a:alphaModFix/>
          </a:blip>
          <a:stretch>
            <a:fillRect/>
          </a:stretch>
        </p:blipFill>
        <p:spPr>
          <a:xfrm>
            <a:off x="435375" y="1031825"/>
            <a:ext cx="4706176" cy="3684300"/>
          </a:xfrm>
          <a:prstGeom prst="rect">
            <a:avLst/>
          </a:prstGeom>
          <a:noFill/>
          <a:ln>
            <a:noFill/>
          </a:ln>
        </p:spPr>
      </p:pic>
      <p:pic>
        <p:nvPicPr>
          <p:cNvPr id="1423" name="Google Shape;1423;p98"/>
          <p:cNvPicPr preferRelativeResize="0"/>
          <p:nvPr/>
        </p:nvPicPr>
        <p:blipFill>
          <a:blip r:embed="rId4">
            <a:alphaModFix/>
          </a:blip>
          <a:stretch>
            <a:fillRect/>
          </a:stretch>
        </p:blipFill>
        <p:spPr>
          <a:xfrm>
            <a:off x="5141550" y="1031825"/>
            <a:ext cx="3567074" cy="1106550"/>
          </a:xfrm>
          <a:prstGeom prst="rect">
            <a:avLst/>
          </a:prstGeom>
          <a:noFill/>
          <a:ln>
            <a:noFill/>
          </a:ln>
        </p:spPr>
      </p:pic>
      <p:pic>
        <p:nvPicPr>
          <p:cNvPr id="1424" name="Google Shape;1424;p98"/>
          <p:cNvPicPr preferRelativeResize="0"/>
          <p:nvPr/>
        </p:nvPicPr>
        <p:blipFill>
          <a:blip r:embed="rId5">
            <a:alphaModFix/>
          </a:blip>
          <a:stretch>
            <a:fillRect/>
          </a:stretch>
        </p:blipFill>
        <p:spPr>
          <a:xfrm>
            <a:off x="5566823" y="3208475"/>
            <a:ext cx="3141800" cy="1450050"/>
          </a:xfrm>
          <a:prstGeom prst="rect">
            <a:avLst/>
          </a:prstGeom>
          <a:noFill/>
          <a:ln>
            <a:noFill/>
          </a:ln>
        </p:spPr>
      </p:pic>
      <p:sp>
        <p:nvSpPr>
          <p:cNvPr id="1425" name="Google Shape;1425;p98"/>
          <p:cNvSpPr/>
          <p:nvPr/>
        </p:nvSpPr>
        <p:spPr>
          <a:xfrm>
            <a:off x="437150" y="1505000"/>
            <a:ext cx="4706100" cy="130500"/>
          </a:xfrm>
          <a:prstGeom prst="rect">
            <a:avLst/>
          </a:prstGeom>
          <a:solidFill>
            <a:srgbClr val="00AAFF">
              <a:alpha val="29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8"/>
          <p:cNvSpPr/>
          <p:nvPr/>
        </p:nvSpPr>
        <p:spPr>
          <a:xfrm>
            <a:off x="435413" y="2720075"/>
            <a:ext cx="4706100" cy="130500"/>
          </a:xfrm>
          <a:prstGeom prst="rect">
            <a:avLst/>
          </a:prstGeom>
          <a:solidFill>
            <a:srgbClr val="00AAFF">
              <a:alpha val="29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8"/>
          <p:cNvSpPr/>
          <p:nvPr/>
        </p:nvSpPr>
        <p:spPr>
          <a:xfrm>
            <a:off x="437150" y="3034325"/>
            <a:ext cx="4706100" cy="737700"/>
          </a:xfrm>
          <a:prstGeom prst="rect">
            <a:avLst/>
          </a:prstGeom>
          <a:solidFill>
            <a:srgbClr val="00AAFF">
              <a:alpha val="29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8"/>
          <p:cNvSpPr/>
          <p:nvPr/>
        </p:nvSpPr>
        <p:spPr>
          <a:xfrm>
            <a:off x="435425" y="2240025"/>
            <a:ext cx="4706100" cy="331800"/>
          </a:xfrm>
          <a:prstGeom prst="rect">
            <a:avLst/>
          </a:prstGeom>
          <a:solidFill>
            <a:srgbClr val="00AAFF">
              <a:alpha val="29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8"/>
          <p:cNvSpPr/>
          <p:nvPr/>
        </p:nvSpPr>
        <p:spPr>
          <a:xfrm>
            <a:off x="437150" y="3935150"/>
            <a:ext cx="4706100" cy="753900"/>
          </a:xfrm>
          <a:prstGeom prst="rect">
            <a:avLst/>
          </a:prstGeom>
          <a:solidFill>
            <a:srgbClr val="00AAFF">
              <a:alpha val="29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8"/>
          <p:cNvSpPr/>
          <p:nvPr/>
        </p:nvSpPr>
        <p:spPr>
          <a:xfrm>
            <a:off x="5143250" y="1519850"/>
            <a:ext cx="3550800" cy="130500"/>
          </a:xfrm>
          <a:prstGeom prst="rect">
            <a:avLst/>
          </a:prstGeom>
          <a:solidFill>
            <a:srgbClr val="00AAFF">
              <a:alpha val="29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1000"/>
                                        <p:tgtEl>
                                          <p:spTgt spid="1428"/>
                                        </p:tgtEl>
                                      </p:cBhvr>
                                    </p:animEffect>
                                  </p:childTnLst>
                                </p:cTn>
                              </p:par>
                              <p:par>
                                <p:cTn fill="hold" nodeType="withEffect" presetClass="exit" presetID="10" presetSubtype="0">
                                  <p:stCondLst>
                                    <p:cond delay="0"/>
                                  </p:stCondLst>
                                  <p:childTnLst>
                                    <p:animEffect filter="fade" transition="out">
                                      <p:cBhvr>
                                        <p:cTn dur="1000"/>
                                        <p:tgtEl>
                                          <p:spTgt spid="1425"/>
                                        </p:tgtEl>
                                      </p:cBhvr>
                                    </p:animEffect>
                                    <p:set>
                                      <p:cBhvr>
                                        <p:cTn dur="1" fill="hold">
                                          <p:stCondLst>
                                            <p:cond delay="1000"/>
                                          </p:stCondLst>
                                        </p:cTn>
                                        <p:tgtEl>
                                          <p:spTgt spid="14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par>
                                <p:cTn fill="hold" nodeType="withEffect" presetClass="exit" presetID="10" presetSubtype="0">
                                  <p:stCondLst>
                                    <p:cond delay="0"/>
                                  </p:stCondLst>
                                  <p:childTnLst>
                                    <p:animEffect filter="fade" transition="out">
                                      <p:cBhvr>
                                        <p:cTn dur="1000"/>
                                        <p:tgtEl>
                                          <p:spTgt spid="1428"/>
                                        </p:tgtEl>
                                      </p:cBhvr>
                                    </p:animEffect>
                                    <p:set>
                                      <p:cBhvr>
                                        <p:cTn dur="1" fill="hold">
                                          <p:stCondLst>
                                            <p:cond delay="1000"/>
                                          </p:stCondLst>
                                        </p:cTn>
                                        <p:tgtEl>
                                          <p:spTgt spid="14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1000"/>
                                        <p:tgtEl>
                                          <p:spTgt spid="1427"/>
                                        </p:tgtEl>
                                      </p:cBhvr>
                                    </p:animEffect>
                                  </p:childTnLst>
                                </p:cTn>
                              </p:par>
                              <p:par>
                                <p:cTn fill="hold" nodeType="withEffect" presetClass="exit" presetID="10" presetSubtype="0">
                                  <p:stCondLst>
                                    <p:cond delay="0"/>
                                  </p:stCondLst>
                                  <p:childTnLst>
                                    <p:animEffect filter="fade" transition="out">
                                      <p:cBhvr>
                                        <p:cTn dur="1000"/>
                                        <p:tgtEl>
                                          <p:spTgt spid="1426"/>
                                        </p:tgtEl>
                                      </p:cBhvr>
                                    </p:animEffect>
                                    <p:set>
                                      <p:cBhvr>
                                        <p:cTn dur="1" fill="hold">
                                          <p:stCondLst>
                                            <p:cond delay="1000"/>
                                          </p:stCondLst>
                                        </p:cTn>
                                        <p:tgtEl>
                                          <p:spTgt spid="14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1000"/>
                                        <p:tgtEl>
                                          <p:spTgt spid="1429"/>
                                        </p:tgtEl>
                                      </p:cBhvr>
                                    </p:animEffect>
                                  </p:childTnLst>
                                </p:cTn>
                              </p:par>
                              <p:par>
                                <p:cTn fill="hold" nodeType="withEffect" presetClass="exit" presetID="10" presetSubtype="0">
                                  <p:stCondLst>
                                    <p:cond delay="0"/>
                                  </p:stCondLst>
                                  <p:childTnLst>
                                    <p:animEffect filter="fade" transition="out">
                                      <p:cBhvr>
                                        <p:cTn dur="1000"/>
                                        <p:tgtEl>
                                          <p:spTgt spid="1427"/>
                                        </p:tgtEl>
                                      </p:cBhvr>
                                    </p:animEffect>
                                    <p:set>
                                      <p:cBhvr>
                                        <p:cTn dur="1" fill="hold">
                                          <p:stCondLst>
                                            <p:cond delay="1000"/>
                                          </p:stCondLst>
                                        </p:cTn>
                                        <p:tgtEl>
                                          <p:spTgt spid="14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1000"/>
                                        <p:tgtEl>
                                          <p:spTgt spid="1430"/>
                                        </p:tgtEl>
                                      </p:cBhvr>
                                    </p:animEffect>
                                  </p:childTnLst>
                                </p:cTn>
                              </p:par>
                              <p:par>
                                <p:cTn fill="hold" nodeType="withEffect" presetClass="exit" presetID="10" presetSubtype="0">
                                  <p:stCondLst>
                                    <p:cond delay="0"/>
                                  </p:stCondLst>
                                  <p:childTnLst>
                                    <p:animEffect filter="fade" transition="out">
                                      <p:cBhvr>
                                        <p:cTn dur="1000"/>
                                        <p:tgtEl>
                                          <p:spTgt spid="1429"/>
                                        </p:tgtEl>
                                      </p:cBhvr>
                                    </p:animEffect>
                                    <p:set>
                                      <p:cBhvr>
                                        <p:cTn dur="1" fill="hold">
                                          <p:stCondLst>
                                            <p:cond delay="1000"/>
                                          </p:stCondLst>
                                        </p:cTn>
                                        <p:tgtEl>
                                          <p:spTgt spid="14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4" name="Shape 1434"/>
        <p:cNvGrpSpPr/>
        <p:nvPr/>
      </p:nvGrpSpPr>
      <p:grpSpPr>
        <a:xfrm>
          <a:off x="0" y="0"/>
          <a:ext cx="0" cy="0"/>
          <a:chOff x="0" y="0"/>
          <a:chExt cx="0" cy="0"/>
        </a:xfrm>
      </p:grpSpPr>
      <p:sp>
        <p:nvSpPr>
          <p:cNvPr id="1435" name="Google Shape;1435;p99"/>
          <p:cNvSpPr txBox="1"/>
          <p:nvPr>
            <p:ph idx="1" type="body"/>
          </p:nvPr>
        </p:nvSpPr>
        <p:spPr>
          <a:xfrm>
            <a:off x="729450" y="1422825"/>
            <a:ext cx="7688700" cy="34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Whereas, malloc gives you more manual control, you can let the </a:t>
            </a:r>
            <a:r>
              <a:rPr lang="en-CA"/>
              <a:t>computer</a:t>
            </a:r>
            <a:r>
              <a:rPr lang="en-CA"/>
              <a:t> handle memory allocation:</a:t>
            </a:r>
            <a:endParaRPr/>
          </a:p>
          <a:p>
            <a:pPr indent="-342900" lvl="0" marL="457200" rtl="0" algn="l">
              <a:spcBef>
                <a:spcPts val="1200"/>
              </a:spcBef>
              <a:spcAft>
                <a:spcPts val="0"/>
              </a:spcAft>
              <a:buSzPts val="1800"/>
              <a:buAutoNum type="arabicPeriod"/>
            </a:pPr>
            <a:r>
              <a:rPr lang="en-CA"/>
              <a:t>You can let the computer handle assigning memory for the array the same way as when you assign arrays a length, but use a variable instead (Variable Length Arrays)</a:t>
            </a:r>
            <a:endParaRPr/>
          </a:p>
          <a:p>
            <a:pPr indent="-342900" lvl="0" marL="914400" rtl="0" algn="l">
              <a:spcBef>
                <a:spcPts val="0"/>
              </a:spcBef>
              <a:spcAft>
                <a:spcPts val="0"/>
              </a:spcAft>
              <a:buSzPts val="1800"/>
              <a:buChar char="●"/>
            </a:pPr>
            <a:r>
              <a:rPr lang="en-CA"/>
              <a:t>“array[n]”</a:t>
            </a:r>
            <a:endParaRPr/>
          </a:p>
          <a:p>
            <a:pPr indent="-342900" lvl="0" marL="914400" rtl="0" algn="l">
              <a:spcBef>
                <a:spcPts val="0"/>
              </a:spcBef>
              <a:spcAft>
                <a:spcPts val="0"/>
              </a:spcAft>
              <a:buSzPts val="1800"/>
              <a:buChar char="●"/>
            </a:pPr>
            <a:r>
              <a:rPr lang="en-CA"/>
              <a:t>Need to be careful of variable scope</a:t>
            </a:r>
            <a:endParaRPr/>
          </a:p>
          <a:p>
            <a:pPr indent="-342900" lvl="0" marL="457200" rtl="0" algn="l">
              <a:spcBef>
                <a:spcPts val="0"/>
              </a:spcBef>
              <a:spcAft>
                <a:spcPts val="0"/>
              </a:spcAft>
              <a:buSzPts val="1800"/>
              <a:buAutoNum type="arabicPeriod"/>
            </a:pPr>
            <a:r>
              <a:rPr lang="en-CA"/>
              <a:t>You can also take in strings dynamically using %ms (malloc string), so that you don’t have to pre-assign memory for a string</a:t>
            </a:r>
            <a:endParaRPr/>
          </a:p>
          <a:p>
            <a:pPr indent="-342900" lvl="0" marL="914400" rtl="0" algn="l">
              <a:spcBef>
                <a:spcPts val="0"/>
              </a:spcBef>
              <a:spcAft>
                <a:spcPts val="0"/>
              </a:spcAft>
              <a:buSzPts val="1800"/>
              <a:buChar char="●"/>
            </a:pPr>
            <a:r>
              <a:rPr lang="en-CA"/>
              <a:t>“scanf(%ms, char* variable)”</a:t>
            </a:r>
            <a:endParaRPr/>
          </a:p>
          <a:p>
            <a:pPr indent="0" lvl="0" marL="0" rtl="0" algn="l">
              <a:spcBef>
                <a:spcPts val="1200"/>
              </a:spcBef>
              <a:spcAft>
                <a:spcPts val="1200"/>
              </a:spcAft>
              <a:buNone/>
            </a:pPr>
            <a:r>
              <a:t/>
            </a:r>
            <a:endParaRPr/>
          </a:p>
        </p:txBody>
      </p:sp>
      <p:sp>
        <p:nvSpPr>
          <p:cNvPr id="1436" name="Google Shape;1436;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Variable Length Arrays + Scanf(%ms)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0" name="Shape 1440"/>
        <p:cNvGrpSpPr/>
        <p:nvPr/>
      </p:nvGrpSpPr>
      <p:grpSpPr>
        <a:xfrm>
          <a:off x="0" y="0"/>
          <a:ext cx="0" cy="0"/>
          <a:chOff x="0" y="0"/>
          <a:chExt cx="0" cy="0"/>
        </a:xfrm>
      </p:grpSpPr>
      <p:sp>
        <p:nvSpPr>
          <p:cNvPr id="1441" name="Google Shape;1441;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Let’s Build It: Pokemon Activity</a:t>
            </a:r>
            <a:endParaRPr/>
          </a:p>
        </p:txBody>
      </p:sp>
      <p:sp>
        <p:nvSpPr>
          <p:cNvPr id="1442" name="Google Shape;1442;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Create a d</a:t>
            </a:r>
            <a:r>
              <a:rPr lang="en-CA"/>
              <a:t>ynamically changing array database of length n, received from the user which stores the names (strings) of pokemon, that are also received from the user.</a:t>
            </a:r>
            <a:endParaRPr/>
          </a:p>
          <a:p>
            <a:pPr indent="0" lvl="0" marL="0" rtl="0" algn="l">
              <a:spcBef>
                <a:spcPts val="1200"/>
              </a:spcBef>
              <a:spcAft>
                <a:spcPts val="0"/>
              </a:spcAft>
              <a:buNone/>
            </a:pPr>
            <a:r>
              <a:rPr lang="en-CA"/>
              <a:t>As a template:</a:t>
            </a:r>
            <a:endParaRPr/>
          </a:p>
          <a:p>
            <a:pPr indent="-342900" lvl="0" marL="457200" rtl="0" algn="l">
              <a:spcBef>
                <a:spcPts val="1200"/>
              </a:spcBef>
              <a:spcAft>
                <a:spcPts val="0"/>
              </a:spcAft>
              <a:buSzPts val="1800"/>
              <a:buAutoNum type="arabicPeriod"/>
            </a:pPr>
            <a:r>
              <a:rPr lang="en-CA"/>
              <a:t>Get the user to enter in the number of pokemon they want to add</a:t>
            </a:r>
            <a:endParaRPr/>
          </a:p>
          <a:p>
            <a:pPr indent="-342900" lvl="0" marL="457200" rtl="0" algn="l">
              <a:spcBef>
                <a:spcPts val="0"/>
              </a:spcBef>
              <a:spcAft>
                <a:spcPts val="0"/>
              </a:spcAft>
              <a:buSzPts val="1800"/>
              <a:buAutoNum type="arabicPeriod"/>
            </a:pPr>
            <a:r>
              <a:rPr lang="en-CA"/>
              <a:t>Get the user to type in the names of ‘n’ pokemon</a:t>
            </a:r>
            <a:endParaRPr/>
          </a:p>
          <a:p>
            <a:pPr indent="-342900" lvl="0" marL="457200" rtl="0" algn="l">
              <a:spcBef>
                <a:spcPts val="0"/>
              </a:spcBef>
              <a:spcAft>
                <a:spcPts val="0"/>
              </a:spcAft>
              <a:buSzPts val="1800"/>
              <a:buAutoNum type="arabicPeriod"/>
            </a:pPr>
            <a:r>
              <a:rPr lang="en-CA"/>
              <a:t>Build the </a:t>
            </a:r>
            <a:r>
              <a:rPr lang="en-CA"/>
              <a:t>dynamic</a:t>
            </a:r>
            <a:r>
              <a:rPr lang="en-CA"/>
              <a:t> 2D array </a:t>
            </a:r>
            <a:r>
              <a:rPr lang="en-CA"/>
              <a:t>database</a:t>
            </a:r>
            <a:r>
              <a:rPr lang="en-CA"/>
              <a:t> of pokemon names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Struct</a:t>
            </a:r>
            <a:endParaRPr/>
          </a:p>
        </p:txBody>
      </p:sp>
      <p:sp>
        <p:nvSpPr>
          <p:cNvPr id="1448" name="Google Shape;1448;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CA" sz="2300">
                <a:solidFill>
                  <a:srgbClr val="000000"/>
                </a:solidFill>
                <a:highlight>
                  <a:srgbClr val="FFFFFF"/>
                </a:highlight>
              </a:rPr>
              <a:t>You can create a structure by using the </a:t>
            </a:r>
            <a:r>
              <a:rPr lang="en-CA" sz="2300">
                <a:solidFill>
                  <a:srgbClr val="D1002E"/>
                </a:solidFill>
                <a:highlight>
                  <a:srgbClr val="FFFFFF"/>
                </a:highlight>
              </a:rPr>
              <a:t>struct</a:t>
            </a:r>
            <a:r>
              <a:rPr lang="en-CA" sz="2300">
                <a:solidFill>
                  <a:srgbClr val="000000"/>
                </a:solidFill>
                <a:highlight>
                  <a:srgbClr val="FFFFFF"/>
                </a:highlight>
              </a:rPr>
              <a:t> keyword and declare each of its members inside curly braces:</a:t>
            </a:r>
            <a:endParaRPr sz="2300">
              <a:solidFill>
                <a:srgbClr val="000000"/>
              </a:solidFill>
              <a:highlight>
                <a:srgbClr val="FFFFFF"/>
              </a:highlight>
            </a:endParaRPr>
          </a:p>
          <a:p>
            <a:pPr indent="0" lvl="0" marL="0" rtl="0" algn="l">
              <a:spcBef>
                <a:spcPts val="0"/>
              </a:spcBef>
              <a:spcAft>
                <a:spcPts val="1200"/>
              </a:spcAft>
              <a:buNone/>
            </a:pPr>
            <a:r>
              <a:t/>
            </a:r>
            <a:endParaRPr/>
          </a:p>
        </p:txBody>
      </p:sp>
      <p:pic>
        <p:nvPicPr>
          <p:cNvPr id="1449" name="Google Shape;1449;p101"/>
          <p:cNvPicPr preferRelativeResize="0"/>
          <p:nvPr/>
        </p:nvPicPr>
        <p:blipFill>
          <a:blip r:embed="rId3">
            <a:alphaModFix/>
          </a:blip>
          <a:stretch>
            <a:fillRect/>
          </a:stretch>
        </p:blipFill>
        <p:spPr>
          <a:xfrm>
            <a:off x="1208175" y="2669375"/>
            <a:ext cx="6885425" cy="148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While Loops</a:t>
            </a:r>
            <a:endParaRPr/>
          </a:p>
        </p:txBody>
      </p:sp>
      <p:sp>
        <p:nvSpPr>
          <p:cNvPr id="220" name="Google Shape;220;p21"/>
          <p:cNvSpPr txBox="1"/>
          <p:nvPr>
            <p:ph idx="1" type="body"/>
          </p:nvPr>
        </p:nvSpPr>
        <p:spPr>
          <a:xfrm>
            <a:off x="729450" y="3912300"/>
            <a:ext cx="7688700" cy="1066800"/>
          </a:xfrm>
          <a:prstGeom prst="rect">
            <a:avLst/>
          </a:prstGeom>
          <a:solidFill>
            <a:schemeClr val="accent6"/>
          </a:solidFill>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CA"/>
              <a:t>Basic syntax of </a:t>
            </a:r>
            <a:r>
              <a:rPr b="1" lang="en-CA"/>
              <a:t>while </a:t>
            </a:r>
            <a:r>
              <a:rPr b="1" lang="en-CA"/>
              <a:t>loops </a:t>
            </a:r>
            <a:r>
              <a:rPr lang="en-CA"/>
              <a:t>still </a:t>
            </a:r>
            <a:r>
              <a:rPr lang="en-CA"/>
              <a:t>includes </a:t>
            </a:r>
            <a:r>
              <a:rPr b="1" lang="en-CA"/>
              <a:t>Initialization, Condition, and Increment.</a:t>
            </a:r>
            <a:endParaRPr b="1"/>
          </a:p>
          <a:p>
            <a:pPr indent="-317182" lvl="0" marL="457200" rtl="0" algn="l">
              <a:spcBef>
                <a:spcPts val="0"/>
              </a:spcBef>
              <a:spcAft>
                <a:spcPts val="0"/>
              </a:spcAft>
              <a:buSzPct val="100000"/>
              <a:buChar char="●"/>
            </a:pPr>
            <a:r>
              <a:rPr b="1" lang="en-CA"/>
              <a:t>Initialization </a:t>
            </a:r>
            <a:r>
              <a:rPr lang="en-CA"/>
              <a:t>is done prior to the loop, </a:t>
            </a:r>
            <a:r>
              <a:rPr b="1" lang="en-CA"/>
              <a:t>Condition </a:t>
            </a:r>
            <a:r>
              <a:rPr lang="en-CA"/>
              <a:t>is checked as the loop begins, and </a:t>
            </a:r>
            <a:r>
              <a:rPr b="1" lang="en-CA"/>
              <a:t>Increment </a:t>
            </a:r>
            <a:r>
              <a:rPr lang="en-CA"/>
              <a:t>is done inside the loop.</a:t>
            </a:r>
            <a:endParaRPr/>
          </a:p>
          <a:p>
            <a:pPr indent="-317182" lvl="0" marL="457200" rtl="0" algn="l">
              <a:spcBef>
                <a:spcPts val="0"/>
              </a:spcBef>
              <a:spcAft>
                <a:spcPts val="0"/>
              </a:spcAft>
              <a:buSzPct val="100000"/>
              <a:buChar char="●"/>
            </a:pPr>
            <a:r>
              <a:rPr lang="en-CA"/>
              <a:t>The variable “countdown” still exists after the while loop finishes</a:t>
            </a:r>
            <a:endParaRPr/>
          </a:p>
        </p:txBody>
      </p:sp>
      <p:pic>
        <p:nvPicPr>
          <p:cNvPr id="221" name="Google Shape;221;p21"/>
          <p:cNvPicPr preferRelativeResize="0"/>
          <p:nvPr/>
        </p:nvPicPr>
        <p:blipFill>
          <a:blip r:embed="rId3">
            <a:alphaModFix/>
          </a:blip>
          <a:stretch>
            <a:fillRect/>
          </a:stretch>
        </p:blipFill>
        <p:spPr>
          <a:xfrm>
            <a:off x="1838325" y="1374513"/>
            <a:ext cx="5467350" cy="25812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Struct</a:t>
            </a:r>
            <a:endParaRPr/>
          </a:p>
        </p:txBody>
      </p:sp>
      <p:sp>
        <p:nvSpPr>
          <p:cNvPr id="1455" name="Google Shape;1455;p102"/>
          <p:cNvSpPr txBox="1"/>
          <p:nvPr>
            <p:ph idx="1" type="body"/>
          </p:nvPr>
        </p:nvSpPr>
        <p:spPr>
          <a:xfrm>
            <a:off x="729450" y="1422825"/>
            <a:ext cx="7688700" cy="1418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rgbClr val="000000"/>
              </a:buClr>
              <a:buSzPts val="2300"/>
              <a:buChar char="●"/>
            </a:pPr>
            <a:r>
              <a:rPr lang="en-CA" sz="2300">
                <a:solidFill>
                  <a:srgbClr val="000000"/>
                </a:solidFill>
                <a:highlight>
                  <a:srgbClr val="FFFFFF"/>
                </a:highlight>
              </a:rPr>
              <a:t>Create a struct variable with the name “s1”</a:t>
            </a:r>
            <a:endParaRPr sz="2300">
              <a:solidFill>
                <a:srgbClr val="000000"/>
              </a:solidFill>
              <a:highlight>
                <a:srgbClr val="FFFFFF"/>
              </a:highlight>
            </a:endParaRPr>
          </a:p>
          <a:p>
            <a:pPr indent="0" lvl="0" marL="0" rtl="0" algn="l">
              <a:spcBef>
                <a:spcPts val="0"/>
              </a:spcBef>
              <a:spcAft>
                <a:spcPts val="1200"/>
              </a:spcAft>
              <a:buNone/>
            </a:pPr>
            <a:r>
              <a:t/>
            </a:r>
            <a:endParaRPr/>
          </a:p>
        </p:txBody>
      </p:sp>
      <p:pic>
        <p:nvPicPr>
          <p:cNvPr id="1456" name="Google Shape;1456;p102"/>
          <p:cNvPicPr preferRelativeResize="0"/>
          <p:nvPr/>
        </p:nvPicPr>
        <p:blipFill>
          <a:blip r:embed="rId3">
            <a:alphaModFix/>
          </a:blip>
          <a:stretch>
            <a:fillRect/>
          </a:stretch>
        </p:blipFill>
        <p:spPr>
          <a:xfrm>
            <a:off x="1150975" y="2985075"/>
            <a:ext cx="2193950" cy="1832825"/>
          </a:xfrm>
          <a:prstGeom prst="rect">
            <a:avLst/>
          </a:prstGeom>
          <a:noFill/>
          <a:ln>
            <a:noFill/>
          </a:ln>
        </p:spPr>
      </p:pic>
      <p:sp>
        <p:nvSpPr>
          <p:cNvPr id="1457" name="Google Shape;1457;p102"/>
          <p:cNvSpPr txBox="1"/>
          <p:nvPr/>
        </p:nvSpPr>
        <p:spPr>
          <a:xfrm>
            <a:off x="729450" y="1948350"/>
            <a:ext cx="7862400" cy="892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rgbClr val="2D3B45"/>
              </a:buClr>
              <a:buSzPts val="2300"/>
              <a:buFont typeface="Lato"/>
              <a:buChar char="●"/>
            </a:pPr>
            <a:r>
              <a:rPr lang="en-CA" sz="2300">
                <a:solidFill>
                  <a:srgbClr val="2D3B45"/>
                </a:solidFill>
                <a:highlight>
                  <a:srgbClr val="FFFFFF"/>
                </a:highlight>
                <a:latin typeface="Lato"/>
                <a:ea typeface="Lato"/>
                <a:cs typeface="Lato"/>
                <a:sym typeface="Lato"/>
              </a:rPr>
              <a:t>Defining our own "syntactic sugar" using the</a:t>
            </a:r>
            <a:r>
              <a:rPr lang="en-CA" sz="2300">
                <a:solidFill>
                  <a:schemeClr val="accent3"/>
                </a:solidFill>
                <a:highlight>
                  <a:srgbClr val="FFFFFF"/>
                </a:highlight>
                <a:latin typeface="Lato"/>
                <a:ea typeface="Lato"/>
                <a:cs typeface="Lato"/>
                <a:sym typeface="Lato"/>
              </a:rPr>
              <a:t> </a:t>
            </a:r>
            <a:r>
              <a:rPr lang="en-CA" sz="2300">
                <a:solidFill>
                  <a:schemeClr val="accent3"/>
                </a:solidFill>
                <a:latin typeface="Lato"/>
                <a:ea typeface="Lato"/>
                <a:cs typeface="Lato"/>
                <a:sym typeface="Lato"/>
              </a:rPr>
              <a:t>typedef</a:t>
            </a:r>
            <a:r>
              <a:rPr lang="en-CA" sz="2300">
                <a:solidFill>
                  <a:schemeClr val="accent3"/>
                </a:solidFill>
                <a:highlight>
                  <a:srgbClr val="FFFFFF"/>
                </a:highlight>
                <a:latin typeface="Lato"/>
                <a:ea typeface="Lato"/>
                <a:cs typeface="Lato"/>
                <a:sym typeface="Lato"/>
              </a:rPr>
              <a:t> </a:t>
            </a:r>
            <a:r>
              <a:rPr lang="en-CA" sz="2300">
                <a:solidFill>
                  <a:srgbClr val="2D3B45"/>
                </a:solidFill>
                <a:highlight>
                  <a:srgbClr val="FFFFFF"/>
                </a:highlight>
                <a:latin typeface="Lato"/>
                <a:ea typeface="Lato"/>
                <a:cs typeface="Lato"/>
                <a:sym typeface="Lato"/>
              </a:rPr>
              <a:t>keyword.</a:t>
            </a:r>
            <a:endParaRPr sz="2300">
              <a:latin typeface="Lato"/>
              <a:ea typeface="Lato"/>
              <a:cs typeface="Lato"/>
              <a:sym typeface="Lato"/>
            </a:endParaRPr>
          </a:p>
        </p:txBody>
      </p:sp>
      <p:pic>
        <p:nvPicPr>
          <p:cNvPr id="1458" name="Google Shape;1458;p102"/>
          <p:cNvPicPr preferRelativeResize="0"/>
          <p:nvPr/>
        </p:nvPicPr>
        <p:blipFill>
          <a:blip r:embed="rId4">
            <a:alphaModFix/>
          </a:blip>
          <a:stretch>
            <a:fillRect/>
          </a:stretch>
        </p:blipFill>
        <p:spPr>
          <a:xfrm>
            <a:off x="5031350" y="3028950"/>
            <a:ext cx="2678801" cy="1194175"/>
          </a:xfrm>
          <a:prstGeom prst="rect">
            <a:avLst/>
          </a:prstGeom>
          <a:noFill/>
          <a:ln>
            <a:noFill/>
          </a:ln>
        </p:spPr>
      </p:pic>
      <p:sp>
        <p:nvSpPr>
          <p:cNvPr id="1459" name="Google Shape;1459;p102"/>
          <p:cNvSpPr txBox="1"/>
          <p:nvPr/>
        </p:nvSpPr>
        <p:spPr>
          <a:xfrm>
            <a:off x="4375825" y="2985075"/>
            <a:ext cx="95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600">
                <a:solidFill>
                  <a:schemeClr val="accent3"/>
                </a:solidFill>
                <a:latin typeface="Lato"/>
                <a:ea typeface="Lato"/>
                <a:cs typeface="Lato"/>
                <a:sym typeface="Lato"/>
              </a:rPr>
              <a:t>typedef</a:t>
            </a:r>
            <a:endParaRPr sz="1600">
              <a:solidFill>
                <a:schemeClr val="accent3"/>
              </a:solidFill>
              <a:latin typeface="Lato"/>
              <a:ea typeface="Lato"/>
              <a:cs typeface="Lato"/>
              <a:sym typeface="Lato"/>
            </a:endParaRPr>
          </a:p>
        </p:txBody>
      </p:sp>
      <p:sp>
        <p:nvSpPr>
          <p:cNvPr id="1460" name="Google Shape;1460;p102"/>
          <p:cNvSpPr/>
          <p:nvPr/>
        </p:nvSpPr>
        <p:spPr>
          <a:xfrm>
            <a:off x="5329825" y="4019813"/>
            <a:ext cx="153600" cy="19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02"/>
          <p:cNvSpPr txBox="1"/>
          <p:nvPr/>
        </p:nvSpPr>
        <p:spPr>
          <a:xfrm>
            <a:off x="5373725" y="3863575"/>
            <a:ext cx="130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500">
                <a:solidFill>
                  <a:schemeClr val="accent3"/>
                </a:solidFill>
                <a:latin typeface="Lato"/>
                <a:ea typeface="Lato"/>
                <a:cs typeface="Lato"/>
                <a:sym typeface="Lato"/>
              </a:rPr>
              <a:t>myStructure;</a:t>
            </a:r>
            <a:endParaRPr sz="1500">
              <a:solidFill>
                <a:schemeClr val="accent3"/>
              </a:solidFill>
              <a:latin typeface="Lato"/>
              <a:ea typeface="Lato"/>
              <a:cs typeface="Lato"/>
              <a:sym typeface="Lato"/>
            </a:endParaRPr>
          </a:p>
        </p:txBody>
      </p:sp>
      <p:cxnSp>
        <p:nvCxnSpPr>
          <p:cNvPr id="1462" name="Google Shape;1462;p102"/>
          <p:cNvCxnSpPr/>
          <p:nvPr/>
        </p:nvCxnSpPr>
        <p:spPr>
          <a:xfrm flipH="1" rot="10800000">
            <a:off x="2906250" y="3300950"/>
            <a:ext cx="1283100" cy="33000"/>
          </a:xfrm>
          <a:prstGeom prst="straightConnector1">
            <a:avLst/>
          </a:prstGeom>
          <a:noFill/>
          <a:ln cap="flat" cmpd="sng" w="28575">
            <a:solidFill>
              <a:schemeClr val="accent3"/>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Struct</a:t>
            </a:r>
            <a:endParaRPr/>
          </a:p>
        </p:txBody>
      </p:sp>
      <p:sp>
        <p:nvSpPr>
          <p:cNvPr id="1468" name="Google Shape;1468;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2"/>
              </a:buClr>
              <a:buSzPts val="2300"/>
              <a:buChar char="●"/>
            </a:pPr>
            <a:r>
              <a:rPr lang="en-CA" sz="2300">
                <a:solidFill>
                  <a:schemeClr val="dk2"/>
                </a:solidFill>
                <a:highlight>
                  <a:srgbClr val="FFFFFF"/>
                </a:highlight>
              </a:rPr>
              <a:t>To access members of a structure, use the dot syntax (</a:t>
            </a:r>
            <a:r>
              <a:rPr lang="en-CA" sz="2300">
                <a:solidFill>
                  <a:schemeClr val="dk2"/>
                </a:solidFill>
              </a:rPr>
              <a:t>.</a:t>
            </a:r>
            <a:r>
              <a:rPr lang="en-CA" sz="2300">
                <a:solidFill>
                  <a:schemeClr val="dk2"/>
                </a:solidFill>
                <a:highlight>
                  <a:srgbClr val="FFFFFF"/>
                </a:highlight>
              </a:rPr>
              <a:t>):</a:t>
            </a:r>
            <a:endParaRPr sz="2300">
              <a:solidFill>
                <a:schemeClr val="dk2"/>
              </a:solidFill>
              <a:highlight>
                <a:srgbClr val="FFFFFF"/>
              </a:highlight>
            </a:endParaRPr>
          </a:p>
          <a:p>
            <a:pPr indent="0" lvl="0" marL="0" rtl="0" algn="l">
              <a:spcBef>
                <a:spcPts val="1200"/>
              </a:spcBef>
              <a:spcAft>
                <a:spcPts val="1200"/>
              </a:spcAft>
              <a:buNone/>
            </a:pPr>
            <a:r>
              <a:t/>
            </a:r>
            <a:endParaRPr sz="2300">
              <a:solidFill>
                <a:schemeClr val="dk2"/>
              </a:solidFill>
              <a:highlight>
                <a:srgbClr val="FFFFFF"/>
              </a:highlight>
            </a:endParaRPr>
          </a:p>
        </p:txBody>
      </p:sp>
      <p:pic>
        <p:nvPicPr>
          <p:cNvPr id="1469" name="Google Shape;1469;p103"/>
          <p:cNvPicPr preferRelativeResize="0"/>
          <p:nvPr/>
        </p:nvPicPr>
        <p:blipFill>
          <a:blip r:embed="rId3">
            <a:alphaModFix/>
          </a:blip>
          <a:stretch>
            <a:fillRect/>
          </a:stretch>
        </p:blipFill>
        <p:spPr>
          <a:xfrm>
            <a:off x="2584125" y="2045350"/>
            <a:ext cx="3537597" cy="29172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Struct</a:t>
            </a:r>
            <a:endParaRPr/>
          </a:p>
        </p:txBody>
      </p:sp>
      <p:sp>
        <p:nvSpPr>
          <p:cNvPr id="1475" name="Google Shape;1475;p104"/>
          <p:cNvSpPr txBox="1"/>
          <p:nvPr>
            <p:ph idx="1" type="body"/>
          </p:nvPr>
        </p:nvSpPr>
        <p:spPr>
          <a:xfrm>
            <a:off x="729450" y="1422825"/>
            <a:ext cx="2911500" cy="2917200"/>
          </a:xfrm>
          <a:prstGeom prst="rect">
            <a:avLst/>
          </a:prstGeom>
        </p:spPr>
        <p:txBody>
          <a:bodyPr anchorCtr="0" anchor="t" bIns="91425" lIns="91425" spcFirstLastPara="1" rIns="91425" wrap="square" tIns="91425">
            <a:normAutofit lnSpcReduction="10000"/>
          </a:bodyPr>
          <a:lstStyle/>
          <a:p>
            <a:pPr indent="-374650" lvl="0" marL="457200" rtl="0" algn="l">
              <a:spcBef>
                <a:spcPts val="0"/>
              </a:spcBef>
              <a:spcAft>
                <a:spcPts val="0"/>
              </a:spcAft>
              <a:buClr>
                <a:srgbClr val="000000"/>
              </a:buClr>
              <a:buSzPts val="2300"/>
              <a:buChar char="●"/>
            </a:pPr>
            <a:r>
              <a:rPr lang="en-CA" sz="2300">
                <a:solidFill>
                  <a:srgbClr val="000000"/>
                </a:solidFill>
                <a:highlight>
                  <a:srgbClr val="FFFFFF"/>
                </a:highlight>
              </a:rPr>
              <a:t>You can also assign values to members of a structure variable at declaration time, in a single line.</a:t>
            </a:r>
            <a:endParaRPr sz="2300"/>
          </a:p>
        </p:txBody>
      </p:sp>
      <p:pic>
        <p:nvPicPr>
          <p:cNvPr id="1476" name="Google Shape;1476;p104"/>
          <p:cNvPicPr preferRelativeResize="0"/>
          <p:nvPr/>
        </p:nvPicPr>
        <p:blipFill>
          <a:blip r:embed="rId3">
            <a:alphaModFix/>
          </a:blip>
          <a:stretch>
            <a:fillRect/>
          </a:stretch>
        </p:blipFill>
        <p:spPr>
          <a:xfrm>
            <a:off x="3959250" y="1562663"/>
            <a:ext cx="4457100" cy="29884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Collection of nodes/structs linked together by pointers</a:t>
            </a:r>
            <a:endParaRPr/>
          </a:p>
        </p:txBody>
      </p:sp>
      <p:sp>
        <p:nvSpPr>
          <p:cNvPr id="1482" name="Google Shape;1482;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Linked</a:t>
            </a:r>
            <a:r>
              <a:rPr lang="en-CA"/>
              <a:t> Lists</a:t>
            </a:r>
            <a:endParaRPr/>
          </a:p>
        </p:txBody>
      </p:sp>
      <p:pic>
        <p:nvPicPr>
          <p:cNvPr id="1483" name="Google Shape;1483;p105"/>
          <p:cNvPicPr preferRelativeResize="0"/>
          <p:nvPr/>
        </p:nvPicPr>
        <p:blipFill>
          <a:blip r:embed="rId3">
            <a:alphaModFix/>
          </a:blip>
          <a:stretch>
            <a:fillRect/>
          </a:stretch>
        </p:blipFill>
        <p:spPr>
          <a:xfrm>
            <a:off x="2008188" y="2325771"/>
            <a:ext cx="5131225" cy="1396575"/>
          </a:xfrm>
          <a:prstGeom prst="rect">
            <a:avLst/>
          </a:prstGeom>
          <a:noFill/>
          <a:ln>
            <a:noFill/>
          </a:ln>
        </p:spPr>
      </p:pic>
      <p:pic>
        <p:nvPicPr>
          <p:cNvPr id="1484" name="Google Shape;1484;p105"/>
          <p:cNvPicPr preferRelativeResize="0"/>
          <p:nvPr/>
        </p:nvPicPr>
        <p:blipFill>
          <a:blip r:embed="rId4">
            <a:alphaModFix/>
          </a:blip>
          <a:stretch>
            <a:fillRect/>
          </a:stretch>
        </p:blipFill>
        <p:spPr>
          <a:xfrm>
            <a:off x="1406763" y="3756290"/>
            <a:ext cx="6334075" cy="1298950"/>
          </a:xfrm>
          <a:prstGeom prst="rect">
            <a:avLst/>
          </a:prstGeom>
          <a:noFill/>
          <a:ln>
            <a:noFill/>
          </a:ln>
        </p:spPr>
      </p:pic>
      <p:sp>
        <p:nvSpPr>
          <p:cNvPr id="1485" name="Google Shape;1485;p105"/>
          <p:cNvSpPr/>
          <p:nvPr/>
        </p:nvSpPr>
        <p:spPr>
          <a:xfrm>
            <a:off x="3062250" y="2918615"/>
            <a:ext cx="1017300" cy="481800"/>
          </a:xfrm>
          <a:prstGeom prst="rect">
            <a:avLst/>
          </a:prstGeom>
          <a:noFill/>
          <a:ln cap="flat" cmpd="sng" w="19050">
            <a:solidFill>
              <a:srgbClr val="D10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05"/>
          <p:cNvSpPr/>
          <p:nvPr/>
        </p:nvSpPr>
        <p:spPr>
          <a:xfrm>
            <a:off x="4285425" y="2918615"/>
            <a:ext cx="1017300" cy="481800"/>
          </a:xfrm>
          <a:prstGeom prst="rect">
            <a:avLst/>
          </a:prstGeom>
          <a:noFill/>
          <a:ln cap="flat" cmpd="sng" w="19050">
            <a:solidFill>
              <a:srgbClr val="D10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05"/>
          <p:cNvSpPr txBox="1"/>
          <p:nvPr/>
        </p:nvSpPr>
        <p:spPr>
          <a:xfrm>
            <a:off x="3297850" y="2002250"/>
            <a:ext cx="1830900" cy="400200"/>
          </a:xfrm>
          <a:prstGeom prst="rect">
            <a:avLst/>
          </a:prstGeom>
          <a:noFill/>
          <a:ln cap="flat" cmpd="sng" w="9525">
            <a:solidFill>
              <a:srgbClr val="D1002E"/>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D1002E"/>
                </a:solidFill>
                <a:latin typeface="Lato"/>
                <a:ea typeface="Lato"/>
                <a:cs typeface="Lato"/>
                <a:sym typeface="Lato"/>
              </a:rPr>
              <a:t>Adjacent in Memory?</a:t>
            </a:r>
            <a:endParaRPr>
              <a:solidFill>
                <a:srgbClr val="D1002E"/>
              </a:solidFill>
              <a:latin typeface="Lato"/>
              <a:ea typeface="Lato"/>
              <a:cs typeface="Lato"/>
              <a:sym typeface="Lato"/>
            </a:endParaRPr>
          </a:p>
        </p:txBody>
      </p:sp>
      <p:cxnSp>
        <p:nvCxnSpPr>
          <p:cNvPr id="1488" name="Google Shape;1488;p105"/>
          <p:cNvCxnSpPr>
            <a:stCxn id="1487" idx="2"/>
            <a:endCxn id="1485" idx="0"/>
          </p:cNvCxnSpPr>
          <p:nvPr/>
        </p:nvCxnSpPr>
        <p:spPr>
          <a:xfrm flipH="1">
            <a:off x="3571000" y="2402450"/>
            <a:ext cx="642300" cy="516300"/>
          </a:xfrm>
          <a:prstGeom prst="straightConnector1">
            <a:avLst/>
          </a:prstGeom>
          <a:noFill/>
          <a:ln cap="flat" cmpd="sng" w="9525">
            <a:solidFill>
              <a:srgbClr val="D1002E"/>
            </a:solidFill>
            <a:prstDash val="solid"/>
            <a:round/>
            <a:headEnd len="med" w="med" type="none"/>
            <a:tailEnd len="med" w="med" type="triangle"/>
          </a:ln>
        </p:spPr>
      </p:cxnSp>
      <p:cxnSp>
        <p:nvCxnSpPr>
          <p:cNvPr id="1489" name="Google Shape;1489;p105"/>
          <p:cNvCxnSpPr>
            <a:stCxn id="1487" idx="2"/>
            <a:endCxn id="1486" idx="0"/>
          </p:cNvCxnSpPr>
          <p:nvPr/>
        </p:nvCxnSpPr>
        <p:spPr>
          <a:xfrm>
            <a:off x="4213300" y="2402450"/>
            <a:ext cx="580800" cy="516300"/>
          </a:xfrm>
          <a:prstGeom prst="straightConnector1">
            <a:avLst/>
          </a:prstGeom>
          <a:noFill/>
          <a:ln cap="flat" cmpd="sng" w="9525">
            <a:solidFill>
              <a:srgbClr val="D1002E"/>
            </a:solidFill>
            <a:prstDash val="solid"/>
            <a:round/>
            <a:headEnd len="med" w="med" type="none"/>
            <a:tailEnd len="med" w="med" type="triangle"/>
          </a:ln>
        </p:spPr>
      </p:cxnSp>
      <p:sp>
        <p:nvSpPr>
          <p:cNvPr id="1490" name="Google Shape;1490;p105"/>
          <p:cNvSpPr/>
          <p:nvPr/>
        </p:nvSpPr>
        <p:spPr>
          <a:xfrm>
            <a:off x="3811882" y="3019450"/>
            <a:ext cx="642300" cy="257100"/>
          </a:xfrm>
          <a:prstGeom prst="ellipse">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1" name="Google Shape;1491;p105"/>
          <p:cNvCxnSpPr>
            <a:stCxn id="1492" idx="1"/>
          </p:cNvCxnSpPr>
          <p:nvPr/>
        </p:nvCxnSpPr>
        <p:spPr>
          <a:xfrm rot="10800000">
            <a:off x="4160925" y="3276700"/>
            <a:ext cx="124500" cy="409500"/>
          </a:xfrm>
          <a:prstGeom prst="straightConnector1">
            <a:avLst/>
          </a:prstGeom>
          <a:noFill/>
          <a:ln cap="flat" cmpd="sng" w="9525">
            <a:solidFill>
              <a:srgbClr val="F1C232"/>
            </a:solidFill>
            <a:prstDash val="solid"/>
            <a:round/>
            <a:headEnd len="med" w="med" type="none"/>
            <a:tailEnd len="med" w="med" type="triangle"/>
          </a:ln>
        </p:spPr>
      </p:cxnSp>
      <p:sp>
        <p:nvSpPr>
          <p:cNvPr id="1492" name="Google Shape;1492;p105"/>
          <p:cNvSpPr txBox="1"/>
          <p:nvPr/>
        </p:nvSpPr>
        <p:spPr>
          <a:xfrm>
            <a:off x="4285425" y="3486100"/>
            <a:ext cx="3873600" cy="400200"/>
          </a:xfrm>
          <a:prstGeom prst="rect">
            <a:avLst/>
          </a:prstGeom>
          <a:noFill/>
          <a:ln cap="flat" cmpd="sng" w="9525">
            <a:solidFill>
              <a:srgbClr val="F1C23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F1C232"/>
                </a:solidFill>
                <a:latin typeface="Lato"/>
                <a:ea typeface="Lato"/>
                <a:cs typeface="Lato"/>
                <a:sym typeface="Lato"/>
              </a:rPr>
              <a:t>No, the pointer allows the node to be anywhere</a:t>
            </a:r>
            <a:endParaRPr>
              <a:solidFill>
                <a:srgbClr val="F1C232"/>
              </a:solidFill>
              <a:latin typeface="Lato"/>
              <a:ea typeface="Lato"/>
              <a:cs typeface="Lato"/>
              <a:sym typeface="Lato"/>
            </a:endParaRPr>
          </a:p>
        </p:txBody>
      </p:sp>
      <p:pic>
        <p:nvPicPr>
          <p:cNvPr id="1493" name="Google Shape;1493;p105"/>
          <p:cNvPicPr preferRelativeResize="0"/>
          <p:nvPr/>
        </p:nvPicPr>
        <p:blipFill>
          <a:blip r:embed="rId5">
            <a:alphaModFix/>
          </a:blip>
          <a:stretch>
            <a:fillRect/>
          </a:stretch>
        </p:blipFill>
        <p:spPr>
          <a:xfrm>
            <a:off x="2305914" y="1855475"/>
            <a:ext cx="4535799" cy="3125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par>
                                <p:cTn fill="hold" nodeType="with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par>
                                <p:cTn fill="hold" nodeType="with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1000"/>
                                        <p:tgtEl>
                                          <p:spTgt spid="1492"/>
                                        </p:tgtEl>
                                      </p:cBhvr>
                                    </p:animEffect>
                                  </p:childTnLst>
                                </p:cTn>
                              </p:par>
                              <p:par>
                                <p:cTn fill="hold" nodeType="with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000"/>
                                        <p:tgtEl>
                                          <p:spTgt spid="1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83"/>
                                        </p:tgtEl>
                                      </p:cBhvr>
                                    </p:animEffect>
                                    <p:set>
                                      <p:cBhvr>
                                        <p:cTn dur="1" fill="hold">
                                          <p:stCondLst>
                                            <p:cond delay="1000"/>
                                          </p:stCondLst>
                                        </p:cTn>
                                        <p:tgtEl>
                                          <p:spTgt spid="14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84"/>
                                        </p:tgtEl>
                                      </p:cBhvr>
                                    </p:animEffect>
                                    <p:set>
                                      <p:cBhvr>
                                        <p:cTn dur="1" fill="hold">
                                          <p:stCondLst>
                                            <p:cond delay="1000"/>
                                          </p:stCondLst>
                                        </p:cTn>
                                        <p:tgtEl>
                                          <p:spTgt spid="14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85"/>
                                        </p:tgtEl>
                                      </p:cBhvr>
                                    </p:animEffect>
                                    <p:set>
                                      <p:cBhvr>
                                        <p:cTn dur="1" fill="hold">
                                          <p:stCondLst>
                                            <p:cond delay="1000"/>
                                          </p:stCondLst>
                                        </p:cTn>
                                        <p:tgtEl>
                                          <p:spTgt spid="14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86"/>
                                        </p:tgtEl>
                                      </p:cBhvr>
                                    </p:animEffect>
                                    <p:set>
                                      <p:cBhvr>
                                        <p:cTn dur="1" fill="hold">
                                          <p:stCondLst>
                                            <p:cond delay="1000"/>
                                          </p:stCondLst>
                                        </p:cTn>
                                        <p:tgtEl>
                                          <p:spTgt spid="14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87"/>
                                        </p:tgtEl>
                                      </p:cBhvr>
                                    </p:animEffect>
                                    <p:set>
                                      <p:cBhvr>
                                        <p:cTn dur="1" fill="hold">
                                          <p:stCondLst>
                                            <p:cond delay="1000"/>
                                          </p:stCondLst>
                                        </p:cTn>
                                        <p:tgtEl>
                                          <p:spTgt spid="14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88"/>
                                        </p:tgtEl>
                                      </p:cBhvr>
                                    </p:animEffect>
                                    <p:set>
                                      <p:cBhvr>
                                        <p:cTn dur="1" fill="hold">
                                          <p:stCondLst>
                                            <p:cond delay="1000"/>
                                          </p:stCondLst>
                                        </p:cTn>
                                        <p:tgtEl>
                                          <p:spTgt spid="14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89"/>
                                        </p:tgtEl>
                                      </p:cBhvr>
                                    </p:animEffect>
                                    <p:set>
                                      <p:cBhvr>
                                        <p:cTn dur="1" fill="hold">
                                          <p:stCondLst>
                                            <p:cond delay="1000"/>
                                          </p:stCondLst>
                                        </p:cTn>
                                        <p:tgtEl>
                                          <p:spTgt spid="14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90"/>
                                        </p:tgtEl>
                                      </p:cBhvr>
                                    </p:animEffect>
                                    <p:set>
                                      <p:cBhvr>
                                        <p:cTn dur="1" fill="hold">
                                          <p:stCondLst>
                                            <p:cond delay="1000"/>
                                          </p:stCondLst>
                                        </p:cTn>
                                        <p:tgtEl>
                                          <p:spTgt spid="14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91"/>
                                        </p:tgtEl>
                                      </p:cBhvr>
                                    </p:animEffect>
                                    <p:set>
                                      <p:cBhvr>
                                        <p:cTn dur="1" fill="hold">
                                          <p:stCondLst>
                                            <p:cond delay="1000"/>
                                          </p:stCondLst>
                                        </p:cTn>
                                        <p:tgtEl>
                                          <p:spTgt spid="14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800"/>
                                        <p:tgtEl>
                                          <p:spTgt spid="1492"/>
                                        </p:tgtEl>
                                      </p:cBhvr>
                                    </p:animEffect>
                                    <p:set>
                                      <p:cBhvr>
                                        <p:cTn dur="1" fill="hold">
                                          <p:stCondLst>
                                            <p:cond delay="800"/>
                                          </p:stCondLst>
                                        </p:cTn>
                                        <p:tgtEl>
                                          <p:spTgt spid="149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Linked</a:t>
            </a:r>
            <a:r>
              <a:rPr lang="en-CA"/>
              <a:t> Lists: Nodes</a:t>
            </a:r>
            <a:endParaRPr/>
          </a:p>
        </p:txBody>
      </p:sp>
      <p:pic>
        <p:nvPicPr>
          <p:cNvPr id="1499" name="Google Shape;1499;p106"/>
          <p:cNvPicPr preferRelativeResize="0"/>
          <p:nvPr/>
        </p:nvPicPr>
        <p:blipFill>
          <a:blip r:embed="rId3">
            <a:alphaModFix/>
          </a:blip>
          <a:stretch>
            <a:fillRect/>
          </a:stretch>
        </p:blipFill>
        <p:spPr>
          <a:xfrm>
            <a:off x="1136975" y="1945153"/>
            <a:ext cx="3115325" cy="2032775"/>
          </a:xfrm>
          <a:prstGeom prst="rect">
            <a:avLst/>
          </a:prstGeom>
          <a:noFill/>
          <a:ln>
            <a:noFill/>
          </a:ln>
        </p:spPr>
      </p:pic>
      <p:sp>
        <p:nvSpPr>
          <p:cNvPr id="1500" name="Google Shape;1500;p106"/>
          <p:cNvSpPr txBox="1"/>
          <p:nvPr/>
        </p:nvSpPr>
        <p:spPr>
          <a:xfrm>
            <a:off x="4487238" y="1945150"/>
            <a:ext cx="392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Lato"/>
                <a:ea typeface="Lato"/>
                <a:cs typeface="Lato"/>
                <a:sym typeface="Lato"/>
              </a:rPr>
              <a:t>Code For Activity:</a:t>
            </a:r>
            <a:endParaRPr b="1">
              <a:latin typeface="Lato"/>
              <a:ea typeface="Lato"/>
              <a:cs typeface="Lato"/>
              <a:sym typeface="Lato"/>
            </a:endParaRPr>
          </a:p>
          <a:p>
            <a:pPr indent="0" lvl="0" marL="0" rtl="0" algn="l">
              <a:spcBef>
                <a:spcPts val="0"/>
              </a:spcBef>
              <a:spcAft>
                <a:spcPts val="0"/>
              </a:spcAft>
              <a:buNone/>
            </a:pPr>
            <a:r>
              <a:rPr lang="en-CA" u="sng">
                <a:solidFill>
                  <a:schemeClr val="hlink"/>
                </a:solidFill>
                <a:latin typeface="Lato"/>
                <a:ea typeface="Lato"/>
                <a:cs typeface="Lato"/>
                <a:sym typeface="Lato"/>
                <a:hlinkClick r:id="rId4"/>
              </a:rPr>
              <a:t>https://codeboard.io/projects/390588</a:t>
            </a:r>
            <a:r>
              <a:rPr lang="en-CA">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Linked List: Insert</a:t>
            </a:r>
            <a:endParaRPr/>
          </a:p>
        </p:txBody>
      </p:sp>
      <p:pic>
        <p:nvPicPr>
          <p:cNvPr id="1506" name="Google Shape;1506;p107"/>
          <p:cNvPicPr preferRelativeResize="0"/>
          <p:nvPr/>
        </p:nvPicPr>
        <p:blipFill>
          <a:blip r:embed="rId3">
            <a:alphaModFix/>
          </a:blip>
          <a:stretch>
            <a:fillRect/>
          </a:stretch>
        </p:blipFill>
        <p:spPr>
          <a:xfrm>
            <a:off x="1001125" y="1559800"/>
            <a:ext cx="4473626" cy="2938650"/>
          </a:xfrm>
          <a:prstGeom prst="rect">
            <a:avLst/>
          </a:prstGeom>
          <a:noFill/>
          <a:ln>
            <a:noFill/>
          </a:ln>
        </p:spPr>
      </p:pic>
      <p:pic>
        <p:nvPicPr>
          <p:cNvPr id="1507" name="Google Shape;1507;p107"/>
          <p:cNvPicPr preferRelativeResize="0"/>
          <p:nvPr/>
        </p:nvPicPr>
        <p:blipFill rotWithShape="1">
          <a:blip r:embed="rId3">
            <a:alphaModFix/>
          </a:blip>
          <a:srcRect b="60322" l="52945" r="0" t="7208"/>
          <a:stretch/>
        </p:blipFill>
        <p:spPr>
          <a:xfrm>
            <a:off x="1155925" y="1761025"/>
            <a:ext cx="4266850" cy="1132675"/>
          </a:xfrm>
          <a:prstGeom prst="rect">
            <a:avLst/>
          </a:prstGeom>
          <a:noFill/>
          <a:ln>
            <a:noFill/>
          </a:ln>
        </p:spPr>
      </p:pic>
      <p:pic>
        <p:nvPicPr>
          <p:cNvPr id="1508" name="Google Shape;1508;p107"/>
          <p:cNvPicPr preferRelativeResize="0"/>
          <p:nvPr/>
        </p:nvPicPr>
        <p:blipFill rotWithShape="1">
          <a:blip r:embed="rId3">
            <a:alphaModFix/>
          </a:blip>
          <a:srcRect b="60322" l="52945" r="0" t="7208"/>
          <a:stretch/>
        </p:blipFill>
        <p:spPr>
          <a:xfrm>
            <a:off x="1104513" y="2893700"/>
            <a:ext cx="4266850" cy="143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07"/>
                                        </p:tgtEl>
                                      </p:cBhvr>
                                    </p:animEffect>
                                    <p:set>
                                      <p:cBhvr>
                                        <p:cTn dur="1" fill="hold">
                                          <p:stCondLst>
                                            <p:cond delay="1000"/>
                                          </p:stCondLst>
                                        </p:cTn>
                                        <p:tgtEl>
                                          <p:spTgt spid="15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08"/>
                                        </p:tgtEl>
                                      </p:cBhvr>
                                    </p:animEffect>
                                    <p:set>
                                      <p:cBhvr>
                                        <p:cTn dur="1" fill="hold">
                                          <p:stCondLst>
                                            <p:cond delay="1000"/>
                                          </p:stCondLst>
                                        </p:cTn>
                                        <p:tgtEl>
                                          <p:spTgt spid="15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Linked Lists: Print</a:t>
            </a:r>
            <a:endParaRPr/>
          </a:p>
        </p:txBody>
      </p:sp>
      <p:pic>
        <p:nvPicPr>
          <p:cNvPr id="1514" name="Google Shape;1514;p108"/>
          <p:cNvPicPr preferRelativeResize="0"/>
          <p:nvPr/>
        </p:nvPicPr>
        <p:blipFill>
          <a:blip r:embed="rId3">
            <a:alphaModFix/>
          </a:blip>
          <a:stretch>
            <a:fillRect/>
          </a:stretch>
        </p:blipFill>
        <p:spPr>
          <a:xfrm>
            <a:off x="975675" y="1585300"/>
            <a:ext cx="4686825" cy="2225650"/>
          </a:xfrm>
          <a:prstGeom prst="rect">
            <a:avLst/>
          </a:prstGeom>
          <a:noFill/>
          <a:ln>
            <a:noFill/>
          </a:ln>
        </p:spPr>
      </p:pic>
      <p:pic>
        <p:nvPicPr>
          <p:cNvPr id="1515" name="Google Shape;1515;p108"/>
          <p:cNvPicPr preferRelativeResize="0"/>
          <p:nvPr/>
        </p:nvPicPr>
        <p:blipFill rotWithShape="1">
          <a:blip r:embed="rId4">
            <a:alphaModFix/>
          </a:blip>
          <a:srcRect b="60322" l="53289" r="-343" t="7208"/>
          <a:stretch/>
        </p:blipFill>
        <p:spPr>
          <a:xfrm>
            <a:off x="1154612" y="1838600"/>
            <a:ext cx="4266850" cy="184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15"/>
                                        </p:tgtEl>
                                      </p:cBhvr>
                                    </p:animEffect>
                                    <p:set>
                                      <p:cBhvr>
                                        <p:cTn dur="1" fill="hold">
                                          <p:stCondLst>
                                            <p:cond delay="1000"/>
                                          </p:stCondLst>
                                        </p:cTn>
                                        <p:tgtEl>
                                          <p:spTgt spid="151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Linked Lists: Find</a:t>
            </a:r>
            <a:endParaRPr/>
          </a:p>
        </p:txBody>
      </p:sp>
      <p:pic>
        <p:nvPicPr>
          <p:cNvPr id="1521" name="Google Shape;1521;p109"/>
          <p:cNvPicPr preferRelativeResize="0"/>
          <p:nvPr/>
        </p:nvPicPr>
        <p:blipFill>
          <a:blip r:embed="rId3">
            <a:alphaModFix/>
          </a:blip>
          <a:stretch>
            <a:fillRect/>
          </a:stretch>
        </p:blipFill>
        <p:spPr>
          <a:xfrm>
            <a:off x="1136950" y="1661675"/>
            <a:ext cx="4133675" cy="2259600"/>
          </a:xfrm>
          <a:prstGeom prst="rect">
            <a:avLst/>
          </a:prstGeom>
          <a:noFill/>
          <a:ln>
            <a:noFill/>
          </a:ln>
        </p:spPr>
      </p:pic>
      <p:pic>
        <p:nvPicPr>
          <p:cNvPr id="1522" name="Google Shape;1522;p109"/>
          <p:cNvPicPr preferRelativeResize="0"/>
          <p:nvPr/>
        </p:nvPicPr>
        <p:blipFill rotWithShape="1">
          <a:blip r:embed="rId4">
            <a:alphaModFix/>
          </a:blip>
          <a:srcRect b="60322" l="52945" r="0" t="7208"/>
          <a:stretch/>
        </p:blipFill>
        <p:spPr>
          <a:xfrm>
            <a:off x="1321425" y="1900650"/>
            <a:ext cx="3829825" cy="176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22"/>
                                        </p:tgtEl>
                                      </p:cBhvr>
                                    </p:animEffect>
                                    <p:set>
                                      <p:cBhvr>
                                        <p:cTn dur="1" fill="hold">
                                          <p:stCondLst>
                                            <p:cond delay="1000"/>
                                          </p:stCondLst>
                                        </p:cTn>
                                        <p:tgtEl>
                                          <p:spTgt spid="15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Linked Lists: Delete</a:t>
            </a:r>
            <a:endParaRPr/>
          </a:p>
        </p:txBody>
      </p:sp>
      <p:pic>
        <p:nvPicPr>
          <p:cNvPr id="1528" name="Google Shape;1528;p110"/>
          <p:cNvPicPr preferRelativeResize="0"/>
          <p:nvPr/>
        </p:nvPicPr>
        <p:blipFill rotWithShape="1">
          <a:blip r:embed="rId3">
            <a:alphaModFix/>
          </a:blip>
          <a:srcRect b="52518" l="0" r="0" t="0"/>
          <a:stretch/>
        </p:blipFill>
        <p:spPr>
          <a:xfrm>
            <a:off x="727650" y="1971737"/>
            <a:ext cx="3955325" cy="2176088"/>
          </a:xfrm>
          <a:prstGeom prst="rect">
            <a:avLst/>
          </a:prstGeom>
          <a:noFill/>
          <a:ln>
            <a:noFill/>
          </a:ln>
        </p:spPr>
      </p:pic>
      <p:pic>
        <p:nvPicPr>
          <p:cNvPr id="1529" name="Google Shape;1529;p110"/>
          <p:cNvPicPr preferRelativeResize="0"/>
          <p:nvPr/>
        </p:nvPicPr>
        <p:blipFill rotWithShape="1">
          <a:blip r:embed="rId3">
            <a:alphaModFix/>
          </a:blip>
          <a:srcRect b="0" l="0" r="0" t="48702"/>
          <a:stretch/>
        </p:blipFill>
        <p:spPr>
          <a:xfrm>
            <a:off x="4854175" y="1884250"/>
            <a:ext cx="3955325" cy="2351075"/>
          </a:xfrm>
          <a:prstGeom prst="rect">
            <a:avLst/>
          </a:prstGeom>
          <a:noFill/>
          <a:ln>
            <a:noFill/>
          </a:ln>
        </p:spPr>
      </p:pic>
      <p:pic>
        <p:nvPicPr>
          <p:cNvPr id="1530" name="Google Shape;1530;p110"/>
          <p:cNvPicPr preferRelativeResize="0"/>
          <p:nvPr/>
        </p:nvPicPr>
        <p:blipFill rotWithShape="1">
          <a:blip r:embed="rId4">
            <a:alphaModFix/>
          </a:blip>
          <a:srcRect b="60322" l="52945" r="0" t="7208"/>
          <a:stretch/>
        </p:blipFill>
        <p:spPr>
          <a:xfrm>
            <a:off x="816250" y="2195500"/>
            <a:ext cx="3778126" cy="839075"/>
          </a:xfrm>
          <a:prstGeom prst="rect">
            <a:avLst/>
          </a:prstGeom>
          <a:noFill/>
          <a:ln>
            <a:noFill/>
          </a:ln>
        </p:spPr>
      </p:pic>
      <p:pic>
        <p:nvPicPr>
          <p:cNvPr id="1531" name="Google Shape;1531;p110"/>
          <p:cNvPicPr preferRelativeResize="0"/>
          <p:nvPr/>
        </p:nvPicPr>
        <p:blipFill rotWithShape="1">
          <a:blip r:embed="rId4">
            <a:alphaModFix/>
          </a:blip>
          <a:srcRect b="60322" l="52945" r="0" t="7208"/>
          <a:stretch/>
        </p:blipFill>
        <p:spPr>
          <a:xfrm>
            <a:off x="858325" y="3165225"/>
            <a:ext cx="3778126" cy="915450"/>
          </a:xfrm>
          <a:prstGeom prst="rect">
            <a:avLst/>
          </a:prstGeom>
          <a:noFill/>
          <a:ln>
            <a:noFill/>
          </a:ln>
        </p:spPr>
      </p:pic>
      <p:pic>
        <p:nvPicPr>
          <p:cNvPr id="1532" name="Google Shape;1532;p110"/>
          <p:cNvPicPr preferRelativeResize="0"/>
          <p:nvPr/>
        </p:nvPicPr>
        <p:blipFill rotWithShape="1">
          <a:blip r:embed="rId4">
            <a:alphaModFix/>
          </a:blip>
          <a:srcRect b="60322" l="52945" r="0" t="7208"/>
          <a:stretch/>
        </p:blipFill>
        <p:spPr>
          <a:xfrm>
            <a:off x="4979475" y="1928975"/>
            <a:ext cx="3778126" cy="208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30"/>
                                        </p:tgtEl>
                                      </p:cBhvr>
                                    </p:animEffect>
                                    <p:set>
                                      <p:cBhvr>
                                        <p:cTn dur="1" fill="hold">
                                          <p:stCondLst>
                                            <p:cond delay="1000"/>
                                          </p:stCondLst>
                                        </p:cTn>
                                        <p:tgtEl>
                                          <p:spTgt spid="15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531"/>
                                        </p:tgtEl>
                                      </p:cBhvr>
                                    </p:animEffect>
                                    <p:set>
                                      <p:cBhvr>
                                        <p:cTn dur="1" fill="hold">
                                          <p:stCondLst>
                                            <p:cond delay="0"/>
                                          </p:stCondLst>
                                        </p:cTn>
                                        <p:tgtEl>
                                          <p:spTgt spid="15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32"/>
                                        </p:tgtEl>
                                      </p:cBhvr>
                                    </p:animEffect>
                                    <p:set>
                                      <p:cBhvr>
                                        <p:cTn dur="1" fill="hold">
                                          <p:stCondLst>
                                            <p:cond delay="1000"/>
                                          </p:stCondLst>
                                        </p:cTn>
                                        <p:tgtEl>
                                          <p:spTgt spid="15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6" name="Shape 1536"/>
        <p:cNvGrpSpPr/>
        <p:nvPr/>
      </p:nvGrpSpPr>
      <p:grpSpPr>
        <a:xfrm>
          <a:off x="0" y="0"/>
          <a:ext cx="0" cy="0"/>
          <a:chOff x="0" y="0"/>
          <a:chExt cx="0" cy="0"/>
        </a:xfrm>
      </p:grpSpPr>
      <p:sp>
        <p:nvSpPr>
          <p:cNvPr id="1537" name="Google Shape;1537;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Mini Activity: Using LinkedList</a:t>
            </a:r>
            <a:endParaRPr/>
          </a:p>
        </p:txBody>
      </p:sp>
      <p:sp>
        <p:nvSpPr>
          <p:cNvPr id="1538" name="Google Shape;1538;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CA"/>
              <a:t>Play around with the four operators for the LinkedList</a:t>
            </a:r>
            <a:endParaRPr/>
          </a:p>
          <a:p>
            <a:pPr indent="-342900" lvl="0" marL="457200" rtl="0" algn="l">
              <a:spcBef>
                <a:spcPts val="0"/>
              </a:spcBef>
              <a:spcAft>
                <a:spcPts val="0"/>
              </a:spcAft>
              <a:buSzPts val="1800"/>
              <a:buChar char="●"/>
            </a:pPr>
            <a:r>
              <a:rPr lang="en-CA"/>
              <a:t>Example Challenges:</a:t>
            </a:r>
            <a:endParaRPr/>
          </a:p>
          <a:p>
            <a:pPr indent="-317500" lvl="1" marL="914400" rtl="0" algn="l">
              <a:spcBef>
                <a:spcPts val="0"/>
              </a:spcBef>
              <a:spcAft>
                <a:spcPts val="0"/>
              </a:spcAft>
              <a:buSzPts val="1400"/>
              <a:buChar char="○"/>
            </a:pPr>
            <a:r>
              <a:rPr lang="en-CA"/>
              <a:t>Insert Nodes from 0-99 in random order and print them</a:t>
            </a:r>
            <a:endParaRPr/>
          </a:p>
          <a:p>
            <a:pPr indent="-317500" lvl="1" marL="914400" rtl="0" algn="l">
              <a:spcBef>
                <a:spcPts val="0"/>
              </a:spcBef>
              <a:spcAft>
                <a:spcPts val="0"/>
              </a:spcAft>
              <a:buSzPts val="1400"/>
              <a:buChar char="○"/>
            </a:pPr>
            <a:r>
              <a:rPr lang="en-CA"/>
              <a:t>Delete odd numbered nodes</a:t>
            </a:r>
            <a:endParaRPr/>
          </a:p>
          <a:p>
            <a:pPr indent="-342900" lvl="0" marL="457200" rtl="0" algn="l">
              <a:spcBef>
                <a:spcPts val="0"/>
              </a:spcBef>
              <a:spcAft>
                <a:spcPts val="0"/>
              </a:spcAft>
              <a:buSzPts val="1800"/>
              <a:buChar char="●"/>
            </a:pPr>
            <a:r>
              <a:rPr b="1" lang="en-CA"/>
              <a:t>Challenge:</a:t>
            </a:r>
            <a:r>
              <a:rPr lang="en-CA"/>
              <a:t> build a doubly-linked list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